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34F_DEB5F3F8.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84" r:id="rId5"/>
    <p:sldId id="678" r:id="rId6"/>
    <p:sldId id="329" r:id="rId7"/>
    <p:sldId id="335" r:id="rId8"/>
    <p:sldId id="257" r:id="rId9"/>
    <p:sldId id="343" r:id="rId10"/>
    <p:sldId id="336" r:id="rId11"/>
    <p:sldId id="788" r:id="rId12"/>
    <p:sldId id="847" r:id="rId13"/>
    <p:sldId id="347" r:id="rId14"/>
    <p:sldId id="337" r:id="rId15"/>
    <p:sldId id="263" r:id="rId16"/>
    <p:sldId id="342" r:id="rId17"/>
    <p:sldId id="780" r:id="rId18"/>
    <p:sldId id="338" r:id="rId19"/>
    <p:sldId id="854" r:id="rId20"/>
    <p:sldId id="783" r:id="rId21"/>
    <p:sldId id="782" r:id="rId22"/>
    <p:sldId id="349" r:id="rId23"/>
    <p:sldId id="346" r:id="rId24"/>
    <p:sldId id="350" r:id="rId25"/>
    <p:sldId id="353" r:id="rId26"/>
    <p:sldId id="351" r:id="rId27"/>
    <p:sldId id="352" r:id="rId28"/>
    <p:sldId id="354" r:id="rId29"/>
    <p:sldId id="355" r:id="rId30"/>
    <p:sldId id="345" r:id="rId31"/>
    <p:sldId id="769" r:id="rId32"/>
    <p:sldId id="770" r:id="rId33"/>
    <p:sldId id="771" r:id="rId34"/>
    <p:sldId id="772" r:id="rId35"/>
    <p:sldId id="774" r:id="rId36"/>
    <p:sldId id="848" r:id="rId37"/>
    <p:sldId id="344" r:id="rId38"/>
    <p:sldId id="787" r:id="rId39"/>
    <p:sldId id="786" r:id="rId40"/>
    <p:sldId id="852" r:id="rId41"/>
    <p:sldId id="853" r:id="rId42"/>
    <p:sldId id="849" r:id="rId43"/>
    <p:sldId id="785" r:id="rId44"/>
    <p:sldId id="340" r:id="rId45"/>
    <p:sldId id="777" r:id="rId46"/>
    <p:sldId id="778" r:id="rId47"/>
    <p:sldId id="781" r:id="rId48"/>
    <p:sldId id="77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34351A-CFFF-2A08-071E-69DFF5D403D7}" name="Harlyn, Audrey" initials="HA" userId="S::vanostran.3@osu.edu::3770e491-969a-4266-aebb-5927a978f1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43BAA-80A5-476A-B24C-01BB4F4F2B64}" v="238" dt="2025-02-07T01:02:54.167"/>
    <p1510:client id="{2DCEC4E0-6579-4123-AE51-01236B55BD6D}" v="5" dt="2025-02-06T14:20:33.636"/>
    <p1510:client id="{DC52F434-F5AD-480D-89EE-3CB4EC376386}" v="40" dt="2025-02-06T17:04:22.958"/>
    <p1510:client id="{FD3F8409-9734-4A49-8797-DD08863CFB4B}" v="251" dt="2025-02-06T17:14:49.181"/>
  </p1510:revLst>
</p1510:revInfo>
</file>

<file path=ppt/tableStyles.xml><?xml version="1.0" encoding="utf-8"?>
<a:tblStyleLst xmlns:a="http://schemas.openxmlformats.org/drawingml/2006/main" def="{1FECB4D8-DB02-4DC6-A0A2-4F2EBAE1DC9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showGuides="1">
      <p:cViewPr varScale="1">
        <p:scale>
          <a:sx n="70" d="100"/>
          <a:sy n="70" d="100"/>
        </p:scale>
        <p:origin x="293"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omments/modernComment_34F_DEB5F3F8.xml><?xml version="1.0" encoding="utf-8"?>
<p188:cmLst xmlns:a="http://schemas.openxmlformats.org/drawingml/2006/main" xmlns:r="http://schemas.openxmlformats.org/officeDocument/2006/relationships" xmlns:p188="http://schemas.microsoft.com/office/powerpoint/2018/8/main">
  <p188:cm id="{6101ECC9-09C9-4C8E-A184-1F3D5CF003C8}" authorId="{C934351A-CFFF-2A08-071E-69DFF5D403D7}" created="2024-03-04T18:02:17.981">
    <pc:sldMkLst xmlns:pc="http://schemas.microsoft.com/office/powerpoint/2013/main/command">
      <pc:docMk/>
      <pc:sldMk cId="3736466424" sldId="847"/>
    </pc:sldMkLst>
    <p188:txBody>
      <a:bodyPr/>
      <a:lstStyle/>
      <a:p>
        <a:r>
          <a:rPr lang="en-US"/>
          <a:t>ELO 1</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AD0328-4283-4940-9E14-CC831A94086F}" type="doc">
      <dgm:prSet loTypeId="urn:microsoft.com/office/officeart/2005/8/layout/process1" loCatId="process" qsTypeId="urn:microsoft.com/office/officeart/2005/8/quickstyle/simple1" qsCatId="simple" csTypeId="urn:microsoft.com/office/officeart/2005/8/colors/accent1_2" csCatId="accent1" phldr="1"/>
      <dgm:spPr/>
    </dgm:pt>
    <dgm:pt modelId="{95CF9E82-71B4-4116-9C01-B3DEF5F7AA80}">
      <dgm:prSet phldrT="[Text]"/>
      <dgm:spPr/>
      <dgm:t>
        <a:bodyPr/>
        <a:lstStyle/>
        <a:p>
          <a:r>
            <a:rPr lang="en-US" dirty="0"/>
            <a:t>LO</a:t>
          </a:r>
        </a:p>
      </dgm:t>
    </dgm:pt>
    <dgm:pt modelId="{66D167FF-5B69-4E3B-9E4F-1BD27ABC9B6C}" type="parTrans" cxnId="{A7BF05C2-C74B-4F4A-8F12-B0B0D1718496}">
      <dgm:prSet/>
      <dgm:spPr/>
      <dgm:t>
        <a:bodyPr/>
        <a:lstStyle/>
        <a:p>
          <a:endParaRPr lang="en-US"/>
        </a:p>
      </dgm:t>
    </dgm:pt>
    <dgm:pt modelId="{F9E386B0-E60E-45FE-A905-3ADD7BADF63D}" type="sibTrans" cxnId="{A7BF05C2-C74B-4F4A-8F12-B0B0D1718496}">
      <dgm:prSet/>
      <dgm:spPr/>
      <dgm:t>
        <a:bodyPr/>
        <a:lstStyle/>
        <a:p>
          <a:endParaRPr lang="en-US"/>
        </a:p>
      </dgm:t>
    </dgm:pt>
    <dgm:pt modelId="{36D8C790-0A40-4A64-916B-7409CD3B1B60}">
      <dgm:prSet phldrT="[Text]"/>
      <dgm:spPr/>
      <dgm:t>
        <a:bodyPr/>
        <a:lstStyle/>
        <a:p>
          <a:r>
            <a:rPr lang="en-US" dirty="0"/>
            <a:t>Curriculum</a:t>
          </a:r>
        </a:p>
      </dgm:t>
    </dgm:pt>
    <dgm:pt modelId="{7077D87E-DB75-4C42-A05B-34FCFE1DFFE1}" type="parTrans" cxnId="{E8E42F2A-4D6F-484A-A03C-AA2F780DB52F}">
      <dgm:prSet/>
      <dgm:spPr/>
      <dgm:t>
        <a:bodyPr/>
        <a:lstStyle/>
        <a:p>
          <a:endParaRPr lang="en-US"/>
        </a:p>
      </dgm:t>
    </dgm:pt>
    <dgm:pt modelId="{BFAE2D9B-1586-4FE7-A835-CCBEB93CC446}" type="sibTrans" cxnId="{E8E42F2A-4D6F-484A-A03C-AA2F780DB52F}">
      <dgm:prSet/>
      <dgm:spPr/>
      <dgm:t>
        <a:bodyPr/>
        <a:lstStyle/>
        <a:p>
          <a:endParaRPr lang="en-US"/>
        </a:p>
      </dgm:t>
    </dgm:pt>
    <dgm:pt modelId="{4C0963D7-B75C-4FEB-9062-5712D53BE2AD}">
      <dgm:prSet phldrT="[Text]"/>
      <dgm:spPr/>
      <dgm:t>
        <a:bodyPr/>
        <a:lstStyle/>
        <a:p>
          <a:r>
            <a:rPr lang="en-US" dirty="0"/>
            <a:t>Assessment</a:t>
          </a:r>
        </a:p>
      </dgm:t>
    </dgm:pt>
    <dgm:pt modelId="{9E21CE81-F325-4985-BCA1-DC877FF38D81}" type="parTrans" cxnId="{3110B76A-D2E3-4C78-9C66-7A1F3D1E6BFE}">
      <dgm:prSet/>
      <dgm:spPr/>
      <dgm:t>
        <a:bodyPr/>
        <a:lstStyle/>
        <a:p>
          <a:endParaRPr lang="en-US"/>
        </a:p>
      </dgm:t>
    </dgm:pt>
    <dgm:pt modelId="{B8EC1D38-746F-4669-8D64-828C7175EB7E}" type="sibTrans" cxnId="{3110B76A-D2E3-4C78-9C66-7A1F3D1E6BFE}">
      <dgm:prSet/>
      <dgm:spPr/>
      <dgm:t>
        <a:bodyPr/>
        <a:lstStyle/>
        <a:p>
          <a:endParaRPr lang="en-US"/>
        </a:p>
      </dgm:t>
    </dgm:pt>
    <dgm:pt modelId="{64264C07-B654-485B-A940-3F2ED272A96D}" type="pres">
      <dgm:prSet presAssocID="{87AD0328-4283-4940-9E14-CC831A94086F}" presName="Name0" presStyleCnt="0">
        <dgm:presLayoutVars>
          <dgm:dir/>
          <dgm:resizeHandles val="exact"/>
        </dgm:presLayoutVars>
      </dgm:prSet>
      <dgm:spPr/>
    </dgm:pt>
    <dgm:pt modelId="{793A04E0-06D8-47F3-818D-42E7FA26C076}" type="pres">
      <dgm:prSet presAssocID="{95CF9E82-71B4-4116-9C01-B3DEF5F7AA80}" presName="node" presStyleLbl="node1" presStyleIdx="0" presStyleCnt="3">
        <dgm:presLayoutVars>
          <dgm:bulletEnabled val="1"/>
        </dgm:presLayoutVars>
      </dgm:prSet>
      <dgm:spPr/>
    </dgm:pt>
    <dgm:pt modelId="{E7D869BA-5D87-40D4-85E0-116E4416302B}" type="pres">
      <dgm:prSet presAssocID="{F9E386B0-E60E-45FE-A905-3ADD7BADF63D}" presName="sibTrans" presStyleLbl="sibTrans2D1" presStyleIdx="0" presStyleCnt="2"/>
      <dgm:spPr/>
    </dgm:pt>
    <dgm:pt modelId="{1F43A878-5AB3-4137-966B-E5664090D3D2}" type="pres">
      <dgm:prSet presAssocID="{F9E386B0-E60E-45FE-A905-3ADD7BADF63D}" presName="connectorText" presStyleLbl="sibTrans2D1" presStyleIdx="0" presStyleCnt="2"/>
      <dgm:spPr/>
    </dgm:pt>
    <dgm:pt modelId="{9AC55D03-38C0-4FCF-A4BA-8FAA47EEDAEF}" type="pres">
      <dgm:prSet presAssocID="{36D8C790-0A40-4A64-916B-7409CD3B1B60}" presName="node" presStyleLbl="node1" presStyleIdx="1" presStyleCnt="3">
        <dgm:presLayoutVars>
          <dgm:bulletEnabled val="1"/>
        </dgm:presLayoutVars>
      </dgm:prSet>
      <dgm:spPr/>
    </dgm:pt>
    <dgm:pt modelId="{582E3FEA-D373-444B-9889-A6B9C0357855}" type="pres">
      <dgm:prSet presAssocID="{BFAE2D9B-1586-4FE7-A835-CCBEB93CC446}" presName="sibTrans" presStyleLbl="sibTrans2D1" presStyleIdx="1" presStyleCnt="2"/>
      <dgm:spPr/>
    </dgm:pt>
    <dgm:pt modelId="{7854E374-3D2B-4740-A738-12E33CC9ED7E}" type="pres">
      <dgm:prSet presAssocID="{BFAE2D9B-1586-4FE7-A835-CCBEB93CC446}" presName="connectorText" presStyleLbl="sibTrans2D1" presStyleIdx="1" presStyleCnt="2"/>
      <dgm:spPr/>
    </dgm:pt>
    <dgm:pt modelId="{6CB9ADDD-A874-4760-919B-F29000CC6F66}" type="pres">
      <dgm:prSet presAssocID="{4C0963D7-B75C-4FEB-9062-5712D53BE2AD}" presName="node" presStyleLbl="node1" presStyleIdx="2" presStyleCnt="3">
        <dgm:presLayoutVars>
          <dgm:bulletEnabled val="1"/>
        </dgm:presLayoutVars>
      </dgm:prSet>
      <dgm:spPr/>
    </dgm:pt>
  </dgm:ptLst>
  <dgm:cxnLst>
    <dgm:cxn modelId="{3ADFD610-90B3-4B0E-B5D1-E2DAF7BD4EA6}" type="presOf" srcId="{BFAE2D9B-1586-4FE7-A835-CCBEB93CC446}" destId="{582E3FEA-D373-444B-9889-A6B9C0357855}" srcOrd="0" destOrd="0" presId="urn:microsoft.com/office/officeart/2005/8/layout/process1"/>
    <dgm:cxn modelId="{01DD1D29-5F4A-490B-9711-4C64D24DE3D7}" type="presOf" srcId="{F9E386B0-E60E-45FE-A905-3ADD7BADF63D}" destId="{E7D869BA-5D87-40D4-85E0-116E4416302B}" srcOrd="0" destOrd="0" presId="urn:microsoft.com/office/officeart/2005/8/layout/process1"/>
    <dgm:cxn modelId="{E8E42F2A-4D6F-484A-A03C-AA2F780DB52F}" srcId="{87AD0328-4283-4940-9E14-CC831A94086F}" destId="{36D8C790-0A40-4A64-916B-7409CD3B1B60}" srcOrd="1" destOrd="0" parTransId="{7077D87E-DB75-4C42-A05B-34FCFE1DFFE1}" sibTransId="{BFAE2D9B-1586-4FE7-A835-CCBEB93CC446}"/>
    <dgm:cxn modelId="{8F455834-15BD-4107-B0B0-3BBC4B0DF1EF}" type="presOf" srcId="{87AD0328-4283-4940-9E14-CC831A94086F}" destId="{64264C07-B654-485B-A940-3F2ED272A96D}" srcOrd="0" destOrd="0" presId="urn:microsoft.com/office/officeart/2005/8/layout/process1"/>
    <dgm:cxn modelId="{F1F45D5E-1C6F-4524-A014-EB0E051214E7}" type="presOf" srcId="{4C0963D7-B75C-4FEB-9062-5712D53BE2AD}" destId="{6CB9ADDD-A874-4760-919B-F29000CC6F66}" srcOrd="0" destOrd="0" presId="urn:microsoft.com/office/officeart/2005/8/layout/process1"/>
    <dgm:cxn modelId="{3110B76A-D2E3-4C78-9C66-7A1F3D1E6BFE}" srcId="{87AD0328-4283-4940-9E14-CC831A94086F}" destId="{4C0963D7-B75C-4FEB-9062-5712D53BE2AD}" srcOrd="2" destOrd="0" parTransId="{9E21CE81-F325-4985-BCA1-DC877FF38D81}" sibTransId="{B8EC1D38-746F-4669-8D64-828C7175EB7E}"/>
    <dgm:cxn modelId="{310DA36F-6636-4CFB-AA10-CAE9A2F55A0C}" type="presOf" srcId="{95CF9E82-71B4-4116-9C01-B3DEF5F7AA80}" destId="{793A04E0-06D8-47F3-818D-42E7FA26C076}" srcOrd="0" destOrd="0" presId="urn:microsoft.com/office/officeart/2005/8/layout/process1"/>
    <dgm:cxn modelId="{83AB0E70-6F9F-43CC-A4A0-4401003FE19F}" type="presOf" srcId="{36D8C790-0A40-4A64-916B-7409CD3B1B60}" destId="{9AC55D03-38C0-4FCF-A4BA-8FAA47EEDAEF}" srcOrd="0" destOrd="0" presId="urn:microsoft.com/office/officeart/2005/8/layout/process1"/>
    <dgm:cxn modelId="{22BE36A1-8A8C-4CA3-8606-0F708B7B08B3}" type="presOf" srcId="{F9E386B0-E60E-45FE-A905-3ADD7BADF63D}" destId="{1F43A878-5AB3-4137-966B-E5664090D3D2}" srcOrd="1" destOrd="0" presId="urn:microsoft.com/office/officeart/2005/8/layout/process1"/>
    <dgm:cxn modelId="{A7BF05C2-C74B-4F4A-8F12-B0B0D1718496}" srcId="{87AD0328-4283-4940-9E14-CC831A94086F}" destId="{95CF9E82-71B4-4116-9C01-B3DEF5F7AA80}" srcOrd="0" destOrd="0" parTransId="{66D167FF-5B69-4E3B-9E4F-1BD27ABC9B6C}" sibTransId="{F9E386B0-E60E-45FE-A905-3ADD7BADF63D}"/>
    <dgm:cxn modelId="{2F72FAE3-AA89-47C2-9582-4B4C6CFAC0D8}" type="presOf" srcId="{BFAE2D9B-1586-4FE7-A835-CCBEB93CC446}" destId="{7854E374-3D2B-4740-A738-12E33CC9ED7E}" srcOrd="1" destOrd="0" presId="urn:microsoft.com/office/officeart/2005/8/layout/process1"/>
    <dgm:cxn modelId="{12E4A9EA-E2E3-4534-AFE4-C5F570AE2BCA}" type="presParOf" srcId="{64264C07-B654-485B-A940-3F2ED272A96D}" destId="{793A04E0-06D8-47F3-818D-42E7FA26C076}" srcOrd="0" destOrd="0" presId="urn:microsoft.com/office/officeart/2005/8/layout/process1"/>
    <dgm:cxn modelId="{CEB806BC-7A2C-4692-89C2-5430AFC2FEF4}" type="presParOf" srcId="{64264C07-B654-485B-A940-3F2ED272A96D}" destId="{E7D869BA-5D87-40D4-85E0-116E4416302B}" srcOrd="1" destOrd="0" presId="urn:microsoft.com/office/officeart/2005/8/layout/process1"/>
    <dgm:cxn modelId="{8A88074A-3731-417D-BF92-ECC4C4777218}" type="presParOf" srcId="{E7D869BA-5D87-40D4-85E0-116E4416302B}" destId="{1F43A878-5AB3-4137-966B-E5664090D3D2}" srcOrd="0" destOrd="0" presId="urn:microsoft.com/office/officeart/2005/8/layout/process1"/>
    <dgm:cxn modelId="{B7C13124-15CC-4191-9A8E-445018ACF7AA}" type="presParOf" srcId="{64264C07-B654-485B-A940-3F2ED272A96D}" destId="{9AC55D03-38C0-4FCF-A4BA-8FAA47EEDAEF}" srcOrd="2" destOrd="0" presId="urn:microsoft.com/office/officeart/2005/8/layout/process1"/>
    <dgm:cxn modelId="{08A2060A-71DE-4C03-BA60-E157FD7674F3}" type="presParOf" srcId="{64264C07-B654-485B-A940-3F2ED272A96D}" destId="{582E3FEA-D373-444B-9889-A6B9C0357855}" srcOrd="3" destOrd="0" presId="urn:microsoft.com/office/officeart/2005/8/layout/process1"/>
    <dgm:cxn modelId="{0E815999-6A6E-467F-AC34-B6575BAA3840}" type="presParOf" srcId="{582E3FEA-D373-444B-9889-A6B9C0357855}" destId="{7854E374-3D2B-4740-A738-12E33CC9ED7E}" srcOrd="0" destOrd="0" presId="urn:microsoft.com/office/officeart/2005/8/layout/process1"/>
    <dgm:cxn modelId="{42B81151-A01B-408A-AAA9-A2F03782A6DF}" type="presParOf" srcId="{64264C07-B654-485B-A940-3F2ED272A96D}" destId="{6CB9ADDD-A874-4760-919B-F29000CC6F6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CCCAF-220F-4AD3-9BA8-B2D51801956A}" type="doc">
      <dgm:prSet loTypeId="urn:microsoft.com/office/officeart/2005/8/layout/pyramid1" loCatId="pyramid" qsTypeId="urn:microsoft.com/office/officeart/2005/8/quickstyle/simple3" qsCatId="simple" csTypeId="urn:microsoft.com/office/officeart/2005/8/colors/accent3_4" csCatId="accent3" phldr="1"/>
      <dgm:spPr/>
    </dgm:pt>
    <dgm:pt modelId="{78A70FFA-A8F0-4EA5-B6D5-C632585533BE}">
      <dgm:prSet phldrT="[Text]" custT="1"/>
      <dgm:spPr/>
      <dgm:t>
        <a:bodyPr/>
        <a:lstStyle/>
        <a:p>
          <a:endParaRPr lang="en-US" sz="2400" dirty="0"/>
        </a:p>
        <a:p>
          <a:r>
            <a:rPr lang="en-US" sz="2400" dirty="0">
              <a:solidFill>
                <a:schemeClr val="bg1"/>
              </a:solidFill>
            </a:rPr>
            <a:t>Senior</a:t>
          </a:r>
        </a:p>
      </dgm:t>
    </dgm:pt>
    <dgm:pt modelId="{5A26DD0C-5AFD-41AC-A07A-EB8068432C5A}" type="parTrans" cxnId="{A186CAFB-EA06-451F-B3E0-1D0744F58A94}">
      <dgm:prSet/>
      <dgm:spPr/>
      <dgm:t>
        <a:bodyPr/>
        <a:lstStyle/>
        <a:p>
          <a:endParaRPr lang="en-US"/>
        </a:p>
      </dgm:t>
    </dgm:pt>
    <dgm:pt modelId="{A7F54DBC-59FB-4459-B426-85596D80C407}" type="sibTrans" cxnId="{A186CAFB-EA06-451F-B3E0-1D0744F58A94}">
      <dgm:prSet/>
      <dgm:spPr/>
      <dgm:t>
        <a:bodyPr/>
        <a:lstStyle/>
        <a:p>
          <a:endParaRPr lang="en-US"/>
        </a:p>
      </dgm:t>
    </dgm:pt>
    <dgm:pt modelId="{456B0C0F-05E4-427C-AC64-CE44C6782E16}">
      <dgm:prSet phldrT="[Text]" custT="1"/>
      <dgm:spPr/>
      <dgm:t>
        <a:bodyPr/>
        <a:lstStyle/>
        <a:p>
          <a:r>
            <a:rPr lang="en-US" sz="2800" dirty="0">
              <a:solidFill>
                <a:srgbClr val="C00000"/>
              </a:solidFill>
            </a:rPr>
            <a:t>Sophomore</a:t>
          </a:r>
        </a:p>
      </dgm:t>
    </dgm:pt>
    <dgm:pt modelId="{B1C50CDA-BE87-4CFD-B74B-3CDC4F0ED3D3}" type="parTrans" cxnId="{F4A135F3-997D-4EA3-97A1-BC30640C3811}">
      <dgm:prSet/>
      <dgm:spPr/>
      <dgm:t>
        <a:bodyPr/>
        <a:lstStyle/>
        <a:p>
          <a:endParaRPr lang="en-US"/>
        </a:p>
      </dgm:t>
    </dgm:pt>
    <dgm:pt modelId="{93EE3B48-FA40-41D0-AAE6-617260AA2252}" type="sibTrans" cxnId="{F4A135F3-997D-4EA3-97A1-BC30640C3811}">
      <dgm:prSet/>
      <dgm:spPr/>
      <dgm:t>
        <a:bodyPr/>
        <a:lstStyle/>
        <a:p>
          <a:endParaRPr lang="en-US"/>
        </a:p>
      </dgm:t>
    </dgm:pt>
    <dgm:pt modelId="{DBAC8C6E-F00F-4980-A9E4-EEA8A7D82CBE}">
      <dgm:prSet phldrT="[Text]" custT="1"/>
      <dgm:spPr/>
      <dgm:t>
        <a:bodyPr/>
        <a:lstStyle/>
        <a:p>
          <a:r>
            <a:rPr lang="en-US" sz="2800" dirty="0">
              <a:solidFill>
                <a:schemeClr val="tx1"/>
              </a:solidFill>
            </a:rPr>
            <a:t>Freshmen</a:t>
          </a:r>
        </a:p>
      </dgm:t>
    </dgm:pt>
    <dgm:pt modelId="{86714A7F-6FE9-4592-A654-C2351B1617CF}" type="parTrans" cxnId="{39A41FFB-572F-4399-AAAF-6B40DA226522}">
      <dgm:prSet/>
      <dgm:spPr/>
      <dgm:t>
        <a:bodyPr/>
        <a:lstStyle/>
        <a:p>
          <a:endParaRPr lang="en-US"/>
        </a:p>
      </dgm:t>
    </dgm:pt>
    <dgm:pt modelId="{C9911820-C57D-4F01-9D49-6970CD0243EC}" type="sibTrans" cxnId="{39A41FFB-572F-4399-AAAF-6B40DA226522}">
      <dgm:prSet/>
      <dgm:spPr/>
      <dgm:t>
        <a:bodyPr/>
        <a:lstStyle/>
        <a:p>
          <a:endParaRPr lang="en-US"/>
        </a:p>
      </dgm:t>
    </dgm:pt>
    <dgm:pt modelId="{D365944E-99CC-4EB5-BD87-522441F7B751}">
      <dgm:prSet/>
      <dgm:spPr/>
      <dgm:t>
        <a:bodyPr/>
        <a:lstStyle/>
        <a:p>
          <a:r>
            <a:rPr lang="en-US" dirty="0">
              <a:solidFill>
                <a:schemeClr val="bg2">
                  <a:lumMod val="25000"/>
                </a:schemeClr>
              </a:solidFill>
            </a:rPr>
            <a:t>Junior</a:t>
          </a:r>
        </a:p>
      </dgm:t>
    </dgm:pt>
    <dgm:pt modelId="{B718F338-8EA1-4F05-BD71-62A60037B1A6}" type="parTrans" cxnId="{1703535D-DC29-4DB8-91C0-E565A39A888E}">
      <dgm:prSet/>
      <dgm:spPr/>
      <dgm:t>
        <a:bodyPr/>
        <a:lstStyle/>
        <a:p>
          <a:endParaRPr lang="en-US"/>
        </a:p>
      </dgm:t>
    </dgm:pt>
    <dgm:pt modelId="{029DD563-5745-49F8-8F49-B03DBFFAF5E6}" type="sibTrans" cxnId="{1703535D-DC29-4DB8-91C0-E565A39A888E}">
      <dgm:prSet/>
      <dgm:spPr/>
      <dgm:t>
        <a:bodyPr/>
        <a:lstStyle/>
        <a:p>
          <a:endParaRPr lang="en-US"/>
        </a:p>
      </dgm:t>
    </dgm:pt>
    <dgm:pt modelId="{3F234102-02E2-414F-8E8B-601599D8B45C}" type="pres">
      <dgm:prSet presAssocID="{2C2CCCAF-220F-4AD3-9BA8-B2D51801956A}" presName="Name0" presStyleCnt="0">
        <dgm:presLayoutVars>
          <dgm:dir/>
          <dgm:animLvl val="lvl"/>
          <dgm:resizeHandles val="exact"/>
        </dgm:presLayoutVars>
      </dgm:prSet>
      <dgm:spPr/>
    </dgm:pt>
    <dgm:pt modelId="{E393219D-418C-49B8-B707-1DBE9D2D63DE}" type="pres">
      <dgm:prSet presAssocID="{78A70FFA-A8F0-4EA5-B6D5-C632585533BE}" presName="Name8" presStyleCnt="0"/>
      <dgm:spPr/>
    </dgm:pt>
    <dgm:pt modelId="{780D2E62-3127-4648-B4CC-9E92B5A93F7E}" type="pres">
      <dgm:prSet presAssocID="{78A70FFA-A8F0-4EA5-B6D5-C632585533BE}" presName="level" presStyleLbl="node1" presStyleIdx="0" presStyleCnt="4" custScaleY="144548" custLinFactNeighborX="-742" custLinFactNeighborY="-6605">
        <dgm:presLayoutVars>
          <dgm:chMax val="1"/>
          <dgm:bulletEnabled val="1"/>
        </dgm:presLayoutVars>
      </dgm:prSet>
      <dgm:spPr/>
    </dgm:pt>
    <dgm:pt modelId="{B7888548-7B2F-419C-AA1B-D10AC6E4ED97}" type="pres">
      <dgm:prSet presAssocID="{78A70FFA-A8F0-4EA5-B6D5-C632585533BE}" presName="levelTx" presStyleLbl="revTx" presStyleIdx="0" presStyleCnt="0">
        <dgm:presLayoutVars>
          <dgm:chMax val="1"/>
          <dgm:bulletEnabled val="1"/>
        </dgm:presLayoutVars>
      </dgm:prSet>
      <dgm:spPr/>
    </dgm:pt>
    <dgm:pt modelId="{0763FE03-E9FF-4CA7-8A34-50732A361605}" type="pres">
      <dgm:prSet presAssocID="{D365944E-99CC-4EB5-BD87-522441F7B751}" presName="Name8" presStyleCnt="0"/>
      <dgm:spPr/>
    </dgm:pt>
    <dgm:pt modelId="{B5F7D151-BF36-40BD-9837-112A313687A4}" type="pres">
      <dgm:prSet presAssocID="{D365944E-99CC-4EB5-BD87-522441F7B751}" presName="level" presStyleLbl="node1" presStyleIdx="1" presStyleCnt="4">
        <dgm:presLayoutVars>
          <dgm:chMax val="1"/>
          <dgm:bulletEnabled val="1"/>
        </dgm:presLayoutVars>
      </dgm:prSet>
      <dgm:spPr/>
    </dgm:pt>
    <dgm:pt modelId="{7A03E193-D3DE-46C8-9482-85B2E6F694BA}" type="pres">
      <dgm:prSet presAssocID="{D365944E-99CC-4EB5-BD87-522441F7B751}" presName="levelTx" presStyleLbl="revTx" presStyleIdx="0" presStyleCnt="0">
        <dgm:presLayoutVars>
          <dgm:chMax val="1"/>
          <dgm:bulletEnabled val="1"/>
        </dgm:presLayoutVars>
      </dgm:prSet>
      <dgm:spPr/>
    </dgm:pt>
    <dgm:pt modelId="{E0674718-112F-4E60-A62D-C0488D34F7A5}" type="pres">
      <dgm:prSet presAssocID="{456B0C0F-05E4-427C-AC64-CE44C6782E16}" presName="Name8" presStyleCnt="0"/>
      <dgm:spPr/>
    </dgm:pt>
    <dgm:pt modelId="{D832A469-09DB-4220-B912-055BBE4EE1F4}" type="pres">
      <dgm:prSet presAssocID="{456B0C0F-05E4-427C-AC64-CE44C6782E16}" presName="level" presStyleLbl="node1" presStyleIdx="2" presStyleCnt="4">
        <dgm:presLayoutVars>
          <dgm:chMax val="1"/>
          <dgm:bulletEnabled val="1"/>
        </dgm:presLayoutVars>
      </dgm:prSet>
      <dgm:spPr/>
    </dgm:pt>
    <dgm:pt modelId="{F4F48464-D880-48C6-8F11-ADF1D0E98B5A}" type="pres">
      <dgm:prSet presAssocID="{456B0C0F-05E4-427C-AC64-CE44C6782E16}" presName="levelTx" presStyleLbl="revTx" presStyleIdx="0" presStyleCnt="0">
        <dgm:presLayoutVars>
          <dgm:chMax val="1"/>
          <dgm:bulletEnabled val="1"/>
        </dgm:presLayoutVars>
      </dgm:prSet>
      <dgm:spPr/>
    </dgm:pt>
    <dgm:pt modelId="{AF227ACD-05AE-4532-89D0-828AA5C7A985}" type="pres">
      <dgm:prSet presAssocID="{DBAC8C6E-F00F-4980-A9E4-EEA8A7D82CBE}" presName="Name8" presStyleCnt="0"/>
      <dgm:spPr/>
    </dgm:pt>
    <dgm:pt modelId="{1690EEE3-E837-4336-8895-A7637EE8F5B5}" type="pres">
      <dgm:prSet presAssocID="{DBAC8C6E-F00F-4980-A9E4-EEA8A7D82CBE}" presName="level" presStyleLbl="node1" presStyleIdx="3" presStyleCnt="4">
        <dgm:presLayoutVars>
          <dgm:chMax val="1"/>
          <dgm:bulletEnabled val="1"/>
        </dgm:presLayoutVars>
      </dgm:prSet>
      <dgm:spPr/>
    </dgm:pt>
    <dgm:pt modelId="{34439D24-E52D-4D5C-8868-0D12D271FA14}" type="pres">
      <dgm:prSet presAssocID="{DBAC8C6E-F00F-4980-A9E4-EEA8A7D82CBE}" presName="levelTx" presStyleLbl="revTx" presStyleIdx="0" presStyleCnt="0">
        <dgm:presLayoutVars>
          <dgm:chMax val="1"/>
          <dgm:bulletEnabled val="1"/>
        </dgm:presLayoutVars>
      </dgm:prSet>
      <dgm:spPr/>
    </dgm:pt>
  </dgm:ptLst>
  <dgm:cxnLst>
    <dgm:cxn modelId="{3F70AD06-5190-4E5E-AD2F-E81BFACF02BF}" type="presOf" srcId="{D365944E-99CC-4EB5-BD87-522441F7B751}" destId="{B5F7D151-BF36-40BD-9837-112A313687A4}" srcOrd="0" destOrd="0" presId="urn:microsoft.com/office/officeart/2005/8/layout/pyramid1"/>
    <dgm:cxn modelId="{09A1CD08-9D58-4331-B879-8971BE3789DF}" type="presOf" srcId="{DBAC8C6E-F00F-4980-A9E4-EEA8A7D82CBE}" destId="{34439D24-E52D-4D5C-8868-0D12D271FA14}" srcOrd="1" destOrd="0" presId="urn:microsoft.com/office/officeart/2005/8/layout/pyramid1"/>
    <dgm:cxn modelId="{1703535D-DC29-4DB8-91C0-E565A39A888E}" srcId="{2C2CCCAF-220F-4AD3-9BA8-B2D51801956A}" destId="{D365944E-99CC-4EB5-BD87-522441F7B751}" srcOrd="1" destOrd="0" parTransId="{B718F338-8EA1-4F05-BD71-62A60037B1A6}" sibTransId="{029DD563-5745-49F8-8F49-B03DBFFAF5E6}"/>
    <dgm:cxn modelId="{ABF93B4A-DB98-42B6-91E9-87FD04C35022}" type="presOf" srcId="{456B0C0F-05E4-427C-AC64-CE44C6782E16}" destId="{D832A469-09DB-4220-B912-055BBE4EE1F4}" srcOrd="0" destOrd="0" presId="urn:microsoft.com/office/officeart/2005/8/layout/pyramid1"/>
    <dgm:cxn modelId="{16FA6F7A-7664-4463-BE96-D79A13EC1B93}" type="presOf" srcId="{456B0C0F-05E4-427C-AC64-CE44C6782E16}" destId="{F4F48464-D880-48C6-8F11-ADF1D0E98B5A}" srcOrd="1" destOrd="0" presId="urn:microsoft.com/office/officeart/2005/8/layout/pyramid1"/>
    <dgm:cxn modelId="{1561F0A0-F781-4324-A2FD-588D843886B1}" type="presOf" srcId="{78A70FFA-A8F0-4EA5-B6D5-C632585533BE}" destId="{B7888548-7B2F-419C-AA1B-D10AC6E4ED97}" srcOrd="1" destOrd="0" presId="urn:microsoft.com/office/officeart/2005/8/layout/pyramid1"/>
    <dgm:cxn modelId="{71AF3CA2-AA98-4A17-9B84-3E744D918BA1}" type="presOf" srcId="{DBAC8C6E-F00F-4980-A9E4-EEA8A7D82CBE}" destId="{1690EEE3-E837-4336-8895-A7637EE8F5B5}" srcOrd="0" destOrd="0" presId="urn:microsoft.com/office/officeart/2005/8/layout/pyramid1"/>
    <dgm:cxn modelId="{017C47A9-2C98-47DE-BFFE-BF6AFC7B9163}" type="presOf" srcId="{D365944E-99CC-4EB5-BD87-522441F7B751}" destId="{7A03E193-D3DE-46C8-9482-85B2E6F694BA}" srcOrd="1" destOrd="0" presId="urn:microsoft.com/office/officeart/2005/8/layout/pyramid1"/>
    <dgm:cxn modelId="{B90F59AA-4BD0-4956-AC2E-8B4837B15CDF}" type="presOf" srcId="{2C2CCCAF-220F-4AD3-9BA8-B2D51801956A}" destId="{3F234102-02E2-414F-8E8B-601599D8B45C}" srcOrd="0" destOrd="0" presId="urn:microsoft.com/office/officeart/2005/8/layout/pyramid1"/>
    <dgm:cxn modelId="{66B587AB-8B8C-437F-A374-30930AB60C6E}" type="presOf" srcId="{78A70FFA-A8F0-4EA5-B6D5-C632585533BE}" destId="{780D2E62-3127-4648-B4CC-9E92B5A93F7E}" srcOrd="0" destOrd="0" presId="urn:microsoft.com/office/officeart/2005/8/layout/pyramid1"/>
    <dgm:cxn modelId="{F4A135F3-997D-4EA3-97A1-BC30640C3811}" srcId="{2C2CCCAF-220F-4AD3-9BA8-B2D51801956A}" destId="{456B0C0F-05E4-427C-AC64-CE44C6782E16}" srcOrd="2" destOrd="0" parTransId="{B1C50CDA-BE87-4CFD-B74B-3CDC4F0ED3D3}" sibTransId="{93EE3B48-FA40-41D0-AAE6-617260AA2252}"/>
    <dgm:cxn modelId="{39A41FFB-572F-4399-AAAF-6B40DA226522}" srcId="{2C2CCCAF-220F-4AD3-9BA8-B2D51801956A}" destId="{DBAC8C6E-F00F-4980-A9E4-EEA8A7D82CBE}" srcOrd="3" destOrd="0" parTransId="{86714A7F-6FE9-4592-A654-C2351B1617CF}" sibTransId="{C9911820-C57D-4F01-9D49-6970CD0243EC}"/>
    <dgm:cxn modelId="{A186CAFB-EA06-451F-B3E0-1D0744F58A94}" srcId="{2C2CCCAF-220F-4AD3-9BA8-B2D51801956A}" destId="{78A70FFA-A8F0-4EA5-B6D5-C632585533BE}" srcOrd="0" destOrd="0" parTransId="{5A26DD0C-5AFD-41AC-A07A-EB8068432C5A}" sibTransId="{A7F54DBC-59FB-4459-B426-85596D80C407}"/>
    <dgm:cxn modelId="{64180E77-D15B-4312-9F90-8A40A85C0EBE}" type="presParOf" srcId="{3F234102-02E2-414F-8E8B-601599D8B45C}" destId="{E393219D-418C-49B8-B707-1DBE9D2D63DE}" srcOrd="0" destOrd="0" presId="urn:microsoft.com/office/officeart/2005/8/layout/pyramid1"/>
    <dgm:cxn modelId="{7445CEAC-EDBB-46FA-9626-284EB2663F7C}" type="presParOf" srcId="{E393219D-418C-49B8-B707-1DBE9D2D63DE}" destId="{780D2E62-3127-4648-B4CC-9E92B5A93F7E}" srcOrd="0" destOrd="0" presId="urn:microsoft.com/office/officeart/2005/8/layout/pyramid1"/>
    <dgm:cxn modelId="{56118A9C-7BD2-4B19-B471-D7CD7F7C8D3B}" type="presParOf" srcId="{E393219D-418C-49B8-B707-1DBE9D2D63DE}" destId="{B7888548-7B2F-419C-AA1B-D10AC6E4ED97}" srcOrd="1" destOrd="0" presId="urn:microsoft.com/office/officeart/2005/8/layout/pyramid1"/>
    <dgm:cxn modelId="{BB293D9B-A7F8-4647-8F7B-D06C1531148C}" type="presParOf" srcId="{3F234102-02E2-414F-8E8B-601599D8B45C}" destId="{0763FE03-E9FF-4CA7-8A34-50732A361605}" srcOrd="1" destOrd="0" presId="urn:microsoft.com/office/officeart/2005/8/layout/pyramid1"/>
    <dgm:cxn modelId="{F7C881CF-0B4E-4B6E-9B68-115327F4DB64}" type="presParOf" srcId="{0763FE03-E9FF-4CA7-8A34-50732A361605}" destId="{B5F7D151-BF36-40BD-9837-112A313687A4}" srcOrd="0" destOrd="0" presId="urn:microsoft.com/office/officeart/2005/8/layout/pyramid1"/>
    <dgm:cxn modelId="{C82AFA1D-B242-498D-8D5B-B8B10D86B54C}" type="presParOf" srcId="{0763FE03-E9FF-4CA7-8A34-50732A361605}" destId="{7A03E193-D3DE-46C8-9482-85B2E6F694BA}" srcOrd="1" destOrd="0" presId="urn:microsoft.com/office/officeart/2005/8/layout/pyramid1"/>
    <dgm:cxn modelId="{CEA4A024-A7D5-4CDA-980D-47B53B4A6D10}" type="presParOf" srcId="{3F234102-02E2-414F-8E8B-601599D8B45C}" destId="{E0674718-112F-4E60-A62D-C0488D34F7A5}" srcOrd="2" destOrd="0" presId="urn:microsoft.com/office/officeart/2005/8/layout/pyramid1"/>
    <dgm:cxn modelId="{9B03924E-9AF4-401D-97C6-CA67DBAFA809}" type="presParOf" srcId="{E0674718-112F-4E60-A62D-C0488D34F7A5}" destId="{D832A469-09DB-4220-B912-055BBE4EE1F4}" srcOrd="0" destOrd="0" presId="urn:microsoft.com/office/officeart/2005/8/layout/pyramid1"/>
    <dgm:cxn modelId="{D70A425B-2865-4E37-B9DA-97B28AAC6B8A}" type="presParOf" srcId="{E0674718-112F-4E60-A62D-C0488D34F7A5}" destId="{F4F48464-D880-48C6-8F11-ADF1D0E98B5A}" srcOrd="1" destOrd="0" presId="urn:microsoft.com/office/officeart/2005/8/layout/pyramid1"/>
    <dgm:cxn modelId="{984B5CEE-BDA2-438A-986C-6C5614F3025E}" type="presParOf" srcId="{3F234102-02E2-414F-8E8B-601599D8B45C}" destId="{AF227ACD-05AE-4532-89D0-828AA5C7A985}" srcOrd="3" destOrd="0" presId="urn:microsoft.com/office/officeart/2005/8/layout/pyramid1"/>
    <dgm:cxn modelId="{42730646-71C6-42C9-8178-79E0E316659F}" type="presParOf" srcId="{AF227ACD-05AE-4532-89D0-828AA5C7A985}" destId="{1690EEE3-E837-4336-8895-A7637EE8F5B5}" srcOrd="0" destOrd="0" presId="urn:microsoft.com/office/officeart/2005/8/layout/pyramid1"/>
    <dgm:cxn modelId="{7A5D19DD-EB86-41CB-B96C-13283DFB5AE9}" type="presParOf" srcId="{AF227ACD-05AE-4532-89D0-828AA5C7A985}" destId="{34439D24-E52D-4D5C-8868-0D12D271FA14}"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A04E0-06D8-47F3-818D-42E7FA26C076}">
      <dsp:nvSpPr>
        <dsp:cNvPr id="0" name=""/>
        <dsp:cNvSpPr/>
      </dsp:nvSpPr>
      <dsp:spPr>
        <a:xfrm>
          <a:off x="4234" y="0"/>
          <a:ext cx="1265615" cy="6227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a:t>
          </a:r>
        </a:p>
      </dsp:txBody>
      <dsp:txXfrm>
        <a:off x="22475" y="18241"/>
        <a:ext cx="1229133" cy="586304"/>
      </dsp:txXfrm>
    </dsp:sp>
    <dsp:sp modelId="{E7D869BA-5D87-40D4-85E0-116E4416302B}">
      <dsp:nvSpPr>
        <dsp:cNvPr id="0" name=""/>
        <dsp:cNvSpPr/>
      </dsp:nvSpPr>
      <dsp:spPr>
        <a:xfrm>
          <a:off x="1396411" y="154456"/>
          <a:ext cx="268310" cy="313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96411" y="217230"/>
        <a:ext cx="187817" cy="188324"/>
      </dsp:txXfrm>
    </dsp:sp>
    <dsp:sp modelId="{9AC55D03-38C0-4FCF-A4BA-8FAA47EEDAEF}">
      <dsp:nvSpPr>
        <dsp:cNvPr id="0" name=""/>
        <dsp:cNvSpPr/>
      </dsp:nvSpPr>
      <dsp:spPr>
        <a:xfrm>
          <a:off x="1776095" y="0"/>
          <a:ext cx="1265615" cy="6227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Curriculum</a:t>
          </a:r>
        </a:p>
      </dsp:txBody>
      <dsp:txXfrm>
        <a:off x="1794336" y="18241"/>
        <a:ext cx="1229133" cy="586304"/>
      </dsp:txXfrm>
    </dsp:sp>
    <dsp:sp modelId="{582E3FEA-D373-444B-9889-A6B9C0357855}">
      <dsp:nvSpPr>
        <dsp:cNvPr id="0" name=""/>
        <dsp:cNvSpPr/>
      </dsp:nvSpPr>
      <dsp:spPr>
        <a:xfrm>
          <a:off x="3168272" y="154456"/>
          <a:ext cx="268310" cy="3138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168272" y="217230"/>
        <a:ext cx="187817" cy="188324"/>
      </dsp:txXfrm>
    </dsp:sp>
    <dsp:sp modelId="{6CB9ADDD-A874-4760-919B-F29000CC6F66}">
      <dsp:nvSpPr>
        <dsp:cNvPr id="0" name=""/>
        <dsp:cNvSpPr/>
      </dsp:nvSpPr>
      <dsp:spPr>
        <a:xfrm>
          <a:off x="3547957" y="0"/>
          <a:ext cx="1265615" cy="62278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a:t>
          </a:r>
        </a:p>
      </dsp:txBody>
      <dsp:txXfrm>
        <a:off x="3566198" y="18241"/>
        <a:ext cx="1229133" cy="586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2E62-3127-4648-B4CC-9E92B5A93F7E}">
      <dsp:nvSpPr>
        <dsp:cNvPr id="0" name=""/>
        <dsp:cNvSpPr/>
      </dsp:nvSpPr>
      <dsp:spPr>
        <a:xfrm>
          <a:off x="1614007" y="0"/>
          <a:ext cx="1566544" cy="1030975"/>
        </a:xfrm>
        <a:prstGeom prst="trapezoid">
          <a:avLst>
            <a:gd name="adj" fmla="val 75974"/>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solidFill>
                <a:schemeClr val="bg1"/>
              </a:solidFill>
            </a:rPr>
            <a:t>Senior</a:t>
          </a:r>
        </a:p>
      </dsp:txBody>
      <dsp:txXfrm>
        <a:off x="1614007" y="0"/>
        <a:ext cx="1566544" cy="1030975"/>
      </dsp:txXfrm>
    </dsp:sp>
    <dsp:sp modelId="{B5F7D151-BF36-40BD-9837-112A313687A4}">
      <dsp:nvSpPr>
        <dsp:cNvPr id="0" name=""/>
        <dsp:cNvSpPr/>
      </dsp:nvSpPr>
      <dsp:spPr>
        <a:xfrm>
          <a:off x="1083754" y="1030975"/>
          <a:ext cx="2650298" cy="713240"/>
        </a:xfrm>
        <a:prstGeom prst="trapezoid">
          <a:avLst>
            <a:gd name="adj" fmla="val 75974"/>
          </a:avLst>
        </a:prstGeom>
        <a:gradFill rotWithShape="0">
          <a:gsLst>
            <a:gs pos="0">
              <a:schemeClr val="accent3">
                <a:shade val="50000"/>
                <a:hueOff val="250833"/>
                <a:satOff val="-26953"/>
                <a:lumOff val="25287"/>
                <a:alphaOff val="0"/>
                <a:lumMod val="110000"/>
                <a:satMod val="105000"/>
                <a:tint val="67000"/>
              </a:schemeClr>
            </a:gs>
            <a:gs pos="50000">
              <a:schemeClr val="accent3">
                <a:shade val="50000"/>
                <a:hueOff val="250833"/>
                <a:satOff val="-26953"/>
                <a:lumOff val="25287"/>
                <a:alphaOff val="0"/>
                <a:lumMod val="105000"/>
                <a:satMod val="103000"/>
                <a:tint val="73000"/>
              </a:schemeClr>
            </a:gs>
            <a:gs pos="100000">
              <a:schemeClr val="accent3">
                <a:shade val="50000"/>
                <a:hueOff val="250833"/>
                <a:satOff val="-26953"/>
                <a:lumOff val="2528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en-US" sz="4300" kern="1200" dirty="0">
              <a:solidFill>
                <a:schemeClr val="bg2">
                  <a:lumMod val="25000"/>
                </a:schemeClr>
              </a:solidFill>
            </a:rPr>
            <a:t>Junior</a:t>
          </a:r>
        </a:p>
      </dsp:txBody>
      <dsp:txXfrm>
        <a:off x="1547556" y="1030975"/>
        <a:ext cx="1722694" cy="713240"/>
      </dsp:txXfrm>
    </dsp:sp>
    <dsp:sp modelId="{D832A469-09DB-4220-B912-055BBE4EE1F4}">
      <dsp:nvSpPr>
        <dsp:cNvPr id="0" name=""/>
        <dsp:cNvSpPr/>
      </dsp:nvSpPr>
      <dsp:spPr>
        <a:xfrm>
          <a:off x="541877" y="1744215"/>
          <a:ext cx="3734052" cy="713240"/>
        </a:xfrm>
        <a:prstGeom prst="trapezoid">
          <a:avLst>
            <a:gd name="adj" fmla="val 75974"/>
          </a:avLst>
        </a:prstGeom>
        <a:gradFill rotWithShape="0">
          <a:gsLst>
            <a:gs pos="0">
              <a:schemeClr val="accent3">
                <a:shade val="50000"/>
                <a:hueOff val="501667"/>
                <a:satOff val="-53906"/>
                <a:lumOff val="50574"/>
                <a:alphaOff val="0"/>
                <a:lumMod val="110000"/>
                <a:satMod val="105000"/>
                <a:tint val="67000"/>
              </a:schemeClr>
            </a:gs>
            <a:gs pos="50000">
              <a:schemeClr val="accent3">
                <a:shade val="50000"/>
                <a:hueOff val="501667"/>
                <a:satOff val="-53906"/>
                <a:lumOff val="50574"/>
                <a:alphaOff val="0"/>
                <a:lumMod val="105000"/>
                <a:satMod val="103000"/>
                <a:tint val="73000"/>
              </a:schemeClr>
            </a:gs>
            <a:gs pos="100000">
              <a:schemeClr val="accent3">
                <a:shade val="50000"/>
                <a:hueOff val="501667"/>
                <a:satOff val="-53906"/>
                <a:lumOff val="505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C00000"/>
              </a:solidFill>
            </a:rPr>
            <a:t>Sophomore</a:t>
          </a:r>
        </a:p>
      </dsp:txBody>
      <dsp:txXfrm>
        <a:off x="1195336" y="1744215"/>
        <a:ext cx="2427134" cy="713240"/>
      </dsp:txXfrm>
    </dsp:sp>
    <dsp:sp modelId="{1690EEE3-E837-4336-8895-A7637EE8F5B5}">
      <dsp:nvSpPr>
        <dsp:cNvPr id="0" name=""/>
        <dsp:cNvSpPr/>
      </dsp:nvSpPr>
      <dsp:spPr>
        <a:xfrm>
          <a:off x="0" y="2457456"/>
          <a:ext cx="4817807" cy="713240"/>
        </a:xfrm>
        <a:prstGeom prst="trapezoid">
          <a:avLst>
            <a:gd name="adj" fmla="val 75974"/>
          </a:avLst>
        </a:prstGeom>
        <a:gradFill rotWithShape="0">
          <a:gsLst>
            <a:gs pos="0">
              <a:schemeClr val="accent3">
                <a:shade val="50000"/>
                <a:hueOff val="250833"/>
                <a:satOff val="-26953"/>
                <a:lumOff val="25287"/>
                <a:alphaOff val="0"/>
                <a:lumMod val="110000"/>
                <a:satMod val="105000"/>
                <a:tint val="67000"/>
              </a:schemeClr>
            </a:gs>
            <a:gs pos="50000">
              <a:schemeClr val="accent3">
                <a:shade val="50000"/>
                <a:hueOff val="250833"/>
                <a:satOff val="-26953"/>
                <a:lumOff val="25287"/>
                <a:alphaOff val="0"/>
                <a:lumMod val="105000"/>
                <a:satMod val="103000"/>
                <a:tint val="73000"/>
              </a:schemeClr>
            </a:gs>
            <a:gs pos="100000">
              <a:schemeClr val="accent3">
                <a:shade val="50000"/>
                <a:hueOff val="250833"/>
                <a:satOff val="-26953"/>
                <a:lumOff val="2528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Freshmen</a:t>
          </a:r>
        </a:p>
      </dsp:txBody>
      <dsp:txXfrm>
        <a:off x="843116" y="2457456"/>
        <a:ext cx="3131574" cy="7132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5C938-AF05-4D29-94E4-937E8F62F22D}"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6E1C5-9FE9-4339-A888-2E4402937999}" type="slidenum">
              <a:rPr lang="en-US" smtClean="0"/>
              <a:t>‹#›</a:t>
            </a:fld>
            <a:endParaRPr lang="en-US"/>
          </a:p>
        </p:txBody>
      </p:sp>
    </p:spTree>
    <p:extLst>
      <p:ext uri="{BB962C8B-B14F-4D97-AF65-F5344CB8AC3E}">
        <p14:creationId xmlns:p14="http://schemas.microsoft.com/office/powerpoint/2010/main" val="376319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change icon: right click on icon -&gt; change picture -&gt; from a file. Use existing icons from Ohio State’s Digital Asset Management system or the icon folder that comes with this template. </a:t>
            </a:r>
          </a:p>
          <a:p>
            <a:r>
              <a:rPr lang="en-US"/>
              <a:t>Up to four icons and outcomes can be listed using this template. If you add or remove outcomes and icons, ensure spacing between remains the same and all items are centered vertically on the page.</a:t>
            </a:r>
          </a:p>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3</a:t>
            </a:fld>
            <a:endParaRPr lang="en-US"/>
          </a:p>
        </p:txBody>
      </p:sp>
    </p:spTree>
    <p:extLst>
      <p:ext uri="{BB962C8B-B14F-4D97-AF65-F5344CB8AC3E}">
        <p14:creationId xmlns:p14="http://schemas.microsoft.com/office/powerpoint/2010/main" val="18540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4</a:t>
            </a:fld>
            <a:endParaRPr lang="en-US"/>
          </a:p>
        </p:txBody>
      </p:sp>
    </p:spTree>
    <p:extLst>
      <p:ext uri="{BB962C8B-B14F-4D97-AF65-F5344CB8AC3E}">
        <p14:creationId xmlns:p14="http://schemas.microsoft.com/office/powerpoint/2010/main" val="327688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11</a:t>
            </a:fld>
            <a:endParaRPr lang="en-US"/>
          </a:p>
        </p:txBody>
      </p:sp>
    </p:spTree>
    <p:extLst>
      <p:ext uri="{BB962C8B-B14F-4D97-AF65-F5344CB8AC3E}">
        <p14:creationId xmlns:p14="http://schemas.microsoft.com/office/powerpoint/2010/main" val="249813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15</a:t>
            </a:fld>
            <a:endParaRPr lang="en-US"/>
          </a:p>
        </p:txBody>
      </p:sp>
    </p:spTree>
    <p:extLst>
      <p:ext uri="{BB962C8B-B14F-4D97-AF65-F5344CB8AC3E}">
        <p14:creationId xmlns:p14="http://schemas.microsoft.com/office/powerpoint/2010/main" val="1478008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6E1C5-9FE9-4339-A888-2E4402937999}" type="slidenum">
              <a:rPr lang="en-US" smtClean="0"/>
              <a:t>18</a:t>
            </a:fld>
            <a:endParaRPr lang="en-US"/>
          </a:p>
        </p:txBody>
      </p:sp>
    </p:spTree>
    <p:extLst>
      <p:ext uri="{BB962C8B-B14F-4D97-AF65-F5344CB8AC3E}">
        <p14:creationId xmlns:p14="http://schemas.microsoft.com/office/powerpoint/2010/main" val="1321482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27</a:t>
            </a:fld>
            <a:endParaRPr lang="en-US"/>
          </a:p>
        </p:txBody>
      </p:sp>
    </p:spTree>
    <p:extLst>
      <p:ext uri="{BB962C8B-B14F-4D97-AF65-F5344CB8AC3E}">
        <p14:creationId xmlns:p14="http://schemas.microsoft.com/office/powerpoint/2010/main" val="249368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B58C05-38F5-46EB-BECD-5394A7777BCD}" type="slidenum">
              <a:rPr lang="en-US" smtClean="0"/>
              <a:t>34</a:t>
            </a:fld>
            <a:endParaRPr lang="en-US"/>
          </a:p>
        </p:txBody>
      </p:sp>
    </p:spTree>
    <p:extLst>
      <p:ext uri="{BB962C8B-B14F-4D97-AF65-F5344CB8AC3E}">
        <p14:creationId xmlns:p14="http://schemas.microsoft.com/office/powerpoint/2010/main" val="3190041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A507-A34B-D50D-19F1-CC500191E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F5D738-DD66-E67C-16C8-EFC3F4A260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CE6B55-F612-34E8-812A-B272858838DC}"/>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5" name="Footer Placeholder 4">
            <a:extLst>
              <a:ext uri="{FF2B5EF4-FFF2-40B4-BE49-F238E27FC236}">
                <a16:creationId xmlns:a16="http://schemas.microsoft.com/office/drawing/2014/main" id="{2CF02AFC-AAE7-BBCE-C444-82E12A3C6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2C5EB-E0F2-540D-3B39-60FFE9C4EC37}"/>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234700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FF81-894C-D7E4-F24C-78A2C03C9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5A09B6-3944-6082-C888-4913B4CD0E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06413-AA21-16CF-E16F-E6CE0128638F}"/>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5" name="Footer Placeholder 4">
            <a:extLst>
              <a:ext uri="{FF2B5EF4-FFF2-40B4-BE49-F238E27FC236}">
                <a16:creationId xmlns:a16="http://schemas.microsoft.com/office/drawing/2014/main" id="{373C3879-13C6-E414-D051-A62A713510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FE21C-77C9-1C51-8715-FD5977ED2BA8}"/>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127211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88049-3793-5BC5-C78C-E6FFF88679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8785A-04DF-84E4-6CBD-B2A5F7BF85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A4D44B-977D-E246-570D-4CBCEB6BE1E5}"/>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5" name="Footer Placeholder 4">
            <a:extLst>
              <a:ext uri="{FF2B5EF4-FFF2-40B4-BE49-F238E27FC236}">
                <a16:creationId xmlns:a16="http://schemas.microsoft.com/office/drawing/2014/main" id="{7991ED8D-CF73-0EBD-A9A4-0E8BC88FF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374EE8-8522-4781-E2FE-3990F510DCE3}"/>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229577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599" y="1600200"/>
            <a:ext cx="5128735"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p:nvPr>
        </p:nvSpPr>
        <p:spPr>
          <a:xfrm>
            <a:off x="6506581" y="1600200"/>
            <a:ext cx="5075819" cy="4157745"/>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09600" y="274638"/>
            <a:ext cx="10972800" cy="1143000"/>
          </a:xfrm>
        </p:spPr>
        <p:txBody>
          <a:bodyPr/>
          <a:lstStyle>
            <a:lvl1pPr>
              <a:defRPr b="1">
                <a:latin typeface="Arial"/>
                <a:cs typeface="Arial"/>
              </a:defRPr>
            </a:lvl1pPr>
          </a:lstStyle>
          <a:p>
            <a:r>
              <a:rPr lang="en-US"/>
              <a:t>Click to edit Master title style</a:t>
            </a:r>
          </a:p>
        </p:txBody>
      </p:sp>
      <p:sp>
        <p:nvSpPr>
          <p:cNvPr id="9" name="Date Placeholder 3"/>
          <p:cNvSpPr>
            <a:spLocks noGrp="1"/>
          </p:cNvSpPr>
          <p:nvPr>
            <p:ph type="dt" sz="half" idx="14"/>
          </p:nvPr>
        </p:nvSpPr>
        <p:spPr/>
        <p:txBody>
          <a:bodyPr/>
          <a:lstStyle>
            <a:lvl1pPr>
              <a:defRPr/>
            </a:lvl1pPr>
          </a:lstStyle>
          <a:p>
            <a:fld id="{F45656AB-928E-4C41-BDD6-2A489D30382F}" type="datetimeFigureOut">
              <a:rPr lang="en-US" smtClean="0"/>
              <a:t>2/6/2025</a:t>
            </a:fld>
            <a:endParaRPr lang="en-US"/>
          </a:p>
        </p:txBody>
      </p:sp>
      <p:sp>
        <p:nvSpPr>
          <p:cNvPr id="10" name="Footer Placeholder 4"/>
          <p:cNvSpPr>
            <a:spLocks noGrp="1"/>
          </p:cNvSpPr>
          <p:nvPr>
            <p:ph type="ftr" sz="quarter" idx="15"/>
          </p:nvPr>
        </p:nvSpPr>
        <p:spPr/>
        <p:txBody>
          <a:bodyPr/>
          <a:lstStyle>
            <a:lvl1pPr>
              <a:defRPr/>
            </a:lvl1pPr>
          </a:lstStyle>
          <a:p>
            <a:endParaRPr lang="en-US"/>
          </a:p>
        </p:txBody>
      </p:sp>
      <p:sp>
        <p:nvSpPr>
          <p:cNvPr id="11" name="Slide Number Placeholder 5"/>
          <p:cNvSpPr>
            <a:spLocks noGrp="1"/>
          </p:cNvSpPr>
          <p:nvPr>
            <p:ph type="sldNum" sz="quarter" idx="16"/>
          </p:nvPr>
        </p:nvSpPr>
        <p:spPr/>
        <p:txBody>
          <a:bodyPr/>
          <a:lstStyle>
            <a:lvl1pPr>
              <a:defRPr/>
            </a:lvl1pPr>
          </a:lstStyle>
          <a:p>
            <a:fld id="{1B2B9336-EF77-49BE-BE86-CBE6CB151E2E}" type="slidenum">
              <a:rPr lang="en-US" smtClean="0"/>
              <a:t>‹#›</a:t>
            </a:fld>
            <a:endParaRPr lang="en-US"/>
          </a:p>
        </p:txBody>
      </p:sp>
    </p:spTree>
    <p:custDataLst>
      <p:tags r:id="rId1"/>
    </p:custDataLst>
    <p:extLst>
      <p:ext uri="{BB962C8B-B14F-4D97-AF65-F5344CB8AC3E}">
        <p14:creationId xmlns:p14="http://schemas.microsoft.com/office/powerpoint/2010/main" val="1855884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utcomes with Ic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9CF42-CFB0-4813-AFA8-72E0DF893747}"/>
              </a:ext>
            </a:extLst>
          </p:cNvPr>
          <p:cNvSpPr>
            <a:spLocks noGrp="1"/>
          </p:cNvSpPr>
          <p:nvPr>
            <p:ph type="title" hasCustomPrompt="1"/>
          </p:nvPr>
        </p:nvSpPr>
        <p:spPr>
          <a:xfrm>
            <a:off x="638890" y="1600200"/>
            <a:ext cx="3094897" cy="945608"/>
          </a:xfrm>
        </p:spPr>
        <p:txBody>
          <a:bodyPr anchor="b">
            <a:noAutofit/>
          </a:bodyPr>
          <a:lstStyle>
            <a:lvl1pPr>
              <a:defRPr sz="4800"/>
            </a:lvl1pPr>
          </a:lstStyle>
          <a:p>
            <a:r>
              <a:rPr lang="en-US"/>
              <a:t>Outcomes</a:t>
            </a:r>
          </a:p>
        </p:txBody>
      </p:sp>
      <p:sp>
        <p:nvSpPr>
          <p:cNvPr id="4" name="Content Placeholder 3">
            <a:extLst>
              <a:ext uri="{FF2B5EF4-FFF2-40B4-BE49-F238E27FC236}">
                <a16:creationId xmlns:a16="http://schemas.microsoft.com/office/drawing/2014/main" id="{2896339C-BF56-4C01-9057-10C1041C7837}"/>
              </a:ext>
            </a:extLst>
          </p:cNvPr>
          <p:cNvSpPr>
            <a:spLocks noGrp="1"/>
          </p:cNvSpPr>
          <p:nvPr>
            <p:ph sz="half" idx="2" hasCustomPrompt="1"/>
          </p:nvPr>
        </p:nvSpPr>
        <p:spPr>
          <a:xfrm>
            <a:off x="638891" y="2794488"/>
            <a:ext cx="3094894" cy="1517705"/>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Following this workshop, participants should be able to:</a:t>
            </a:r>
          </a:p>
        </p:txBody>
      </p:sp>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a:t>The Michael V. Drake Institute for Teaching and Learning</a:t>
            </a:r>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cxnSp>
        <p:nvCxnSpPr>
          <p:cNvPr id="12" name="Straight Connector 11">
            <a:extLst>
              <a:ext uri="{FF2B5EF4-FFF2-40B4-BE49-F238E27FC236}">
                <a16:creationId xmlns:a16="http://schemas.microsoft.com/office/drawing/2014/main" id="{57233CD8-5E31-4581-814D-DA09D49C1F86}"/>
              </a:ext>
              <a:ext uri="{C183D7F6-B498-43B3-948B-1728B52AA6E4}">
                <adec:decorative xmlns:adec="http://schemas.microsoft.com/office/drawing/2017/decorative" val="1"/>
              </a:ext>
            </a:extLst>
          </p:cNvPr>
          <p:cNvCxnSpPr>
            <a:cxnSpLocks/>
          </p:cNvCxnSpPr>
          <p:nvPr userDrawn="1"/>
        </p:nvCxnSpPr>
        <p:spPr>
          <a:xfrm flipV="1">
            <a:off x="3962400" y="869925"/>
            <a:ext cx="0" cy="511815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FE19BD27-A5AE-4AED-A944-00ED745F24F8}"/>
              </a:ext>
            </a:extLst>
          </p:cNvPr>
          <p:cNvSpPr>
            <a:spLocks noGrp="1"/>
          </p:cNvSpPr>
          <p:nvPr>
            <p:ph type="pic" sz="quarter" idx="13"/>
          </p:nvPr>
        </p:nvSpPr>
        <p:spPr>
          <a:xfrm>
            <a:off x="4304810" y="2230796"/>
            <a:ext cx="914400" cy="914400"/>
          </a:xfrm>
        </p:spPr>
        <p:txBody>
          <a:bodyPr>
            <a:normAutofit/>
          </a:bodyPr>
          <a:lstStyle>
            <a:lvl1pPr marL="0" indent="0" algn="ctr">
              <a:buNone/>
              <a:defRPr sz="1200">
                <a:solidFill>
                  <a:schemeClr val="bg1">
                    <a:lumMod val="50000"/>
                  </a:schemeClr>
                </a:solidFill>
              </a:defRPr>
            </a:lvl1pPr>
          </a:lstStyle>
          <a:p>
            <a:endParaRPr lang="en-US"/>
          </a:p>
        </p:txBody>
      </p:sp>
      <p:sp>
        <p:nvSpPr>
          <p:cNvPr id="18" name="Content Placeholder 3">
            <a:extLst>
              <a:ext uri="{FF2B5EF4-FFF2-40B4-BE49-F238E27FC236}">
                <a16:creationId xmlns:a16="http://schemas.microsoft.com/office/drawing/2014/main" id="{D3C25E06-F692-49FF-AE8E-D1AB6FF3AAB9}"/>
              </a:ext>
            </a:extLst>
          </p:cNvPr>
          <p:cNvSpPr>
            <a:spLocks noGrp="1"/>
          </p:cNvSpPr>
          <p:nvPr>
            <p:ph sz="half" idx="19" hasCustomPrompt="1"/>
          </p:nvPr>
        </p:nvSpPr>
        <p:spPr>
          <a:xfrm>
            <a:off x="5586822" y="2230796"/>
            <a:ext cx="5928681" cy="914400"/>
          </a:xfrm>
        </p:spPr>
        <p:txBody>
          <a:bodyPr anchor="ctr">
            <a:no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100"/>
            </a:lvl4pPr>
            <a:lvl5pPr marL="2000250" indent="-171450">
              <a:buFont typeface="Arial" panose="020B0604020202020204" pitchFamily="34" charset="0"/>
              <a:buChar char="•"/>
              <a:defRPr sz="1100" b="0" i="0">
                <a:latin typeface="Buckeye Sans 2" pitchFamily="2" charset="77"/>
              </a:defRPr>
            </a:lvl5pPr>
          </a:lstStyle>
          <a:p>
            <a:pPr lvl="0"/>
            <a:r>
              <a:rPr lang="en-US"/>
              <a:t>Learning outcome One</a:t>
            </a:r>
          </a:p>
        </p:txBody>
      </p:sp>
      <p:sp>
        <p:nvSpPr>
          <p:cNvPr id="19" name="Picture Placeholder 4">
            <a:extLst>
              <a:ext uri="{FF2B5EF4-FFF2-40B4-BE49-F238E27FC236}">
                <a16:creationId xmlns:a16="http://schemas.microsoft.com/office/drawing/2014/main" id="{3B784B6F-C536-4BE2-9F68-EFD22C48A77E}"/>
              </a:ext>
            </a:extLst>
          </p:cNvPr>
          <p:cNvSpPr>
            <a:spLocks noGrp="1"/>
          </p:cNvSpPr>
          <p:nvPr>
            <p:ph type="pic" sz="quarter" idx="20"/>
          </p:nvPr>
        </p:nvSpPr>
        <p:spPr>
          <a:xfrm>
            <a:off x="4304810" y="3712681"/>
            <a:ext cx="914400" cy="914400"/>
          </a:xfrm>
        </p:spPr>
        <p:txBody>
          <a:bodyPr>
            <a:normAutofit/>
          </a:bodyPr>
          <a:lstStyle>
            <a:lvl1pPr marL="0" indent="0" algn="ctr">
              <a:buNone/>
              <a:defRPr sz="1200">
                <a:solidFill>
                  <a:schemeClr val="bg1">
                    <a:lumMod val="50000"/>
                  </a:schemeClr>
                </a:solidFill>
              </a:defRPr>
            </a:lvl1pPr>
          </a:lstStyle>
          <a:p>
            <a:endParaRPr lang="en-US"/>
          </a:p>
        </p:txBody>
      </p:sp>
      <p:sp>
        <p:nvSpPr>
          <p:cNvPr id="22" name="Picture Placeholder 4">
            <a:extLst>
              <a:ext uri="{FF2B5EF4-FFF2-40B4-BE49-F238E27FC236}">
                <a16:creationId xmlns:a16="http://schemas.microsoft.com/office/drawing/2014/main" id="{1EDC020B-92DF-44EE-8F61-D1F571593823}"/>
              </a:ext>
            </a:extLst>
          </p:cNvPr>
          <p:cNvSpPr>
            <a:spLocks noGrp="1"/>
          </p:cNvSpPr>
          <p:nvPr>
            <p:ph type="pic" sz="quarter" idx="23"/>
          </p:nvPr>
        </p:nvSpPr>
        <p:spPr>
          <a:xfrm>
            <a:off x="4317411" y="5028243"/>
            <a:ext cx="914400" cy="914400"/>
          </a:xfrm>
        </p:spPr>
        <p:txBody>
          <a:bodyPr>
            <a:normAutofit/>
          </a:bodyPr>
          <a:lstStyle>
            <a:lvl1pPr marL="0" indent="0" algn="ctr">
              <a:buNone/>
              <a:defRPr sz="1200">
                <a:solidFill>
                  <a:schemeClr val="bg1">
                    <a:lumMod val="50000"/>
                  </a:schemeClr>
                </a:solidFill>
              </a:defRPr>
            </a:lvl1pPr>
          </a:lstStyle>
          <a:p>
            <a:endParaRPr lang="en-US"/>
          </a:p>
        </p:txBody>
      </p:sp>
      <p:sp>
        <p:nvSpPr>
          <p:cNvPr id="29" name="Content Placeholder 3">
            <a:extLst>
              <a:ext uri="{FF2B5EF4-FFF2-40B4-BE49-F238E27FC236}">
                <a16:creationId xmlns:a16="http://schemas.microsoft.com/office/drawing/2014/main" id="{FAEC36C0-A769-30B9-16A9-65E06CFEFDA0}"/>
              </a:ext>
            </a:extLst>
          </p:cNvPr>
          <p:cNvSpPr>
            <a:spLocks noGrp="1"/>
          </p:cNvSpPr>
          <p:nvPr>
            <p:ph sz="half" idx="24" hasCustomPrompt="1"/>
          </p:nvPr>
        </p:nvSpPr>
        <p:spPr>
          <a:xfrm>
            <a:off x="5561620" y="3669351"/>
            <a:ext cx="5953876" cy="914400"/>
          </a:xfrm>
        </p:spPr>
        <p:txBody>
          <a:bodyPr anchor="ctr">
            <a:no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Learning outcome Two</a:t>
            </a:r>
          </a:p>
        </p:txBody>
      </p:sp>
      <p:sp>
        <p:nvSpPr>
          <p:cNvPr id="30" name="Content Placeholder 3">
            <a:extLst>
              <a:ext uri="{FF2B5EF4-FFF2-40B4-BE49-F238E27FC236}">
                <a16:creationId xmlns:a16="http://schemas.microsoft.com/office/drawing/2014/main" id="{41048AA0-2126-41C2-1E02-ED05FAE5A8F8}"/>
              </a:ext>
            </a:extLst>
          </p:cNvPr>
          <p:cNvSpPr>
            <a:spLocks noGrp="1"/>
          </p:cNvSpPr>
          <p:nvPr>
            <p:ph sz="half" idx="25" hasCustomPrompt="1"/>
          </p:nvPr>
        </p:nvSpPr>
        <p:spPr>
          <a:xfrm>
            <a:off x="5586822" y="5028243"/>
            <a:ext cx="5928674" cy="914400"/>
          </a:xfrm>
        </p:spPr>
        <p:txBody>
          <a:bodyPr anchor="ctr">
            <a:no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100"/>
            </a:lvl4pPr>
            <a:lvl5pPr marL="1828800" indent="0">
              <a:buNone/>
              <a:defRPr sz="1100" b="0" i="0">
                <a:latin typeface="Buckeye Sans 2" pitchFamily="2" charset="77"/>
              </a:defRPr>
            </a:lvl5pPr>
          </a:lstStyle>
          <a:p>
            <a:pPr lvl="0"/>
            <a:r>
              <a:rPr lang="en-US"/>
              <a:t>Learning outcome Three</a:t>
            </a:r>
          </a:p>
        </p:txBody>
      </p:sp>
      <p:sp>
        <p:nvSpPr>
          <p:cNvPr id="17" name="Picture Placeholder 4">
            <a:extLst>
              <a:ext uri="{FF2B5EF4-FFF2-40B4-BE49-F238E27FC236}">
                <a16:creationId xmlns:a16="http://schemas.microsoft.com/office/drawing/2014/main" id="{86C8E580-7587-784E-14DD-485958697B7E}"/>
              </a:ext>
            </a:extLst>
          </p:cNvPr>
          <p:cNvSpPr>
            <a:spLocks noGrp="1"/>
          </p:cNvSpPr>
          <p:nvPr>
            <p:ph type="pic" sz="quarter" idx="26"/>
          </p:nvPr>
        </p:nvSpPr>
        <p:spPr>
          <a:xfrm>
            <a:off x="4317411" y="869925"/>
            <a:ext cx="914400" cy="914400"/>
          </a:xfrm>
        </p:spPr>
        <p:txBody>
          <a:bodyPr>
            <a:normAutofit/>
          </a:bodyPr>
          <a:lstStyle>
            <a:lvl1pPr marL="0" indent="0" algn="ctr">
              <a:buNone/>
              <a:defRPr sz="1200">
                <a:solidFill>
                  <a:schemeClr val="bg1">
                    <a:lumMod val="50000"/>
                  </a:schemeClr>
                </a:solidFill>
              </a:defRPr>
            </a:lvl1pPr>
          </a:lstStyle>
          <a:p>
            <a:endParaRPr lang="en-US"/>
          </a:p>
        </p:txBody>
      </p:sp>
      <p:sp>
        <p:nvSpPr>
          <p:cNvPr id="20" name="Content Placeholder 3">
            <a:extLst>
              <a:ext uri="{FF2B5EF4-FFF2-40B4-BE49-F238E27FC236}">
                <a16:creationId xmlns:a16="http://schemas.microsoft.com/office/drawing/2014/main" id="{1D7E31A1-793E-B576-B572-9277DFC8EF3D}"/>
              </a:ext>
            </a:extLst>
          </p:cNvPr>
          <p:cNvSpPr>
            <a:spLocks noGrp="1"/>
          </p:cNvSpPr>
          <p:nvPr>
            <p:ph sz="half" idx="27" hasCustomPrompt="1"/>
          </p:nvPr>
        </p:nvSpPr>
        <p:spPr>
          <a:xfrm>
            <a:off x="5586814" y="871904"/>
            <a:ext cx="5928681" cy="914400"/>
          </a:xfrm>
        </p:spPr>
        <p:txBody>
          <a:bodyPr anchor="ctr">
            <a:noAutofit/>
          </a:bodyPr>
          <a:lstStyle>
            <a:lvl1pPr marL="285750" indent="-285750">
              <a:buFont typeface="Arial" panose="020B0604020202020204" pitchFamily="34" charset="0"/>
              <a:buChar char="•"/>
              <a:defRPr sz="1800"/>
            </a:lvl1pPr>
            <a:lvl2pPr marL="457200" indent="0">
              <a:buNone/>
              <a:defRPr sz="1400"/>
            </a:lvl2pPr>
            <a:lvl3pPr marL="914400" indent="0">
              <a:buNone/>
              <a:defRPr sz="1200"/>
            </a:lvl3pPr>
            <a:lvl4pPr marL="1371600" indent="0">
              <a:buNone/>
              <a:defRPr sz="1100"/>
            </a:lvl4pPr>
            <a:lvl5pPr marL="2000250" indent="-171450">
              <a:buFont typeface="Arial" panose="020B0604020202020204" pitchFamily="34" charset="0"/>
              <a:buChar char="•"/>
              <a:defRPr sz="1100" b="0" i="0">
                <a:latin typeface="Buckeye Sans 2" pitchFamily="2" charset="77"/>
              </a:defRPr>
            </a:lvl5pPr>
          </a:lstStyle>
          <a:p>
            <a:pPr lvl="0"/>
            <a:r>
              <a:rPr lang="en-US"/>
              <a:t>Learning outcome One</a:t>
            </a:r>
          </a:p>
        </p:txBody>
      </p:sp>
    </p:spTree>
    <p:extLst>
      <p:ext uri="{BB962C8B-B14F-4D97-AF65-F5344CB8AC3E}">
        <p14:creationId xmlns:p14="http://schemas.microsoft.com/office/powerpoint/2010/main" val="3007496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theme titl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221065E6-A38E-4F0C-8A91-83E3ADB9FE2D}"/>
              </a:ext>
              <a:ext uri="{C183D7F6-B498-43B3-948B-1728B52AA6E4}">
                <adec:decorative xmlns:adec="http://schemas.microsoft.com/office/drawing/2017/decorative" val="1"/>
              </a:ext>
            </a:extLst>
          </p:cNvPr>
          <p:cNvSpPr/>
          <p:nvPr userDrawn="1"/>
        </p:nvSpPr>
        <p:spPr>
          <a:xfrm>
            <a:off x="400280" y="374573"/>
            <a:ext cx="11391441" cy="5772839"/>
          </a:xfrm>
          <a:custGeom>
            <a:avLst/>
            <a:gdLst>
              <a:gd name="connsiteX0" fmla="*/ 0 w 11391441"/>
              <a:gd name="connsiteY0" fmla="*/ 11017 h 5772839"/>
              <a:gd name="connsiteX1" fmla="*/ 0 w 11391441"/>
              <a:gd name="connsiteY1" fmla="*/ 5772839 h 5772839"/>
              <a:gd name="connsiteX2" fmla="*/ 10796530 w 11391441"/>
              <a:gd name="connsiteY2" fmla="*/ 5772839 h 5772839"/>
              <a:gd name="connsiteX3" fmla="*/ 11391441 w 11391441"/>
              <a:gd name="connsiteY3" fmla="*/ 5177928 h 5772839"/>
              <a:gd name="connsiteX4" fmla="*/ 11391441 w 11391441"/>
              <a:gd name="connsiteY4" fmla="*/ 0 h 5772839"/>
              <a:gd name="connsiteX5" fmla="*/ 0 w 11391441"/>
              <a:gd name="connsiteY5" fmla="*/ 11017 h 577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91441" h="5772839">
                <a:moveTo>
                  <a:pt x="0" y="11017"/>
                </a:moveTo>
                <a:lnTo>
                  <a:pt x="0" y="5772839"/>
                </a:lnTo>
                <a:lnTo>
                  <a:pt x="10796530" y="5772839"/>
                </a:lnTo>
                <a:lnTo>
                  <a:pt x="11391441" y="5177928"/>
                </a:lnTo>
                <a:lnTo>
                  <a:pt x="11391441" y="0"/>
                </a:lnTo>
                <a:lnTo>
                  <a:pt x="0" y="11017"/>
                </a:lnTo>
                <a:close/>
              </a:path>
            </a:pathLst>
          </a:cu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6B6C6C"/>
              </a:solidFill>
              <a:latin typeface="Buckeye Sans 2" pitchFamily="2" charset="77"/>
            </a:endParaRPr>
          </a:p>
        </p:txBody>
      </p:sp>
      <p:sp>
        <p:nvSpPr>
          <p:cNvPr id="5" name="Footer Placeholder 4">
            <a:extLst>
              <a:ext uri="{FF2B5EF4-FFF2-40B4-BE49-F238E27FC236}">
                <a16:creationId xmlns:a16="http://schemas.microsoft.com/office/drawing/2014/main" id="{7A517FDA-A121-4B28-8DDF-D450DD4715A4}"/>
              </a:ext>
            </a:extLst>
          </p:cNvPr>
          <p:cNvSpPr>
            <a:spLocks noGrp="1"/>
          </p:cNvSpPr>
          <p:nvPr>
            <p:ph type="ftr" sz="quarter" idx="11"/>
          </p:nvPr>
        </p:nvSpPr>
        <p:spPr/>
        <p:txBody>
          <a:bodyPr/>
          <a:lstStyle/>
          <a:p>
            <a:r>
              <a:rPr lang="en-US"/>
              <a:t>The Michael V. Drake Institute for Teaching and Learning</a:t>
            </a:r>
          </a:p>
        </p:txBody>
      </p:sp>
      <p:sp>
        <p:nvSpPr>
          <p:cNvPr id="6" name="Slide Number Placeholder 5">
            <a:extLst>
              <a:ext uri="{FF2B5EF4-FFF2-40B4-BE49-F238E27FC236}">
                <a16:creationId xmlns:a16="http://schemas.microsoft.com/office/drawing/2014/main" id="{CD499B5A-7DCC-4693-81DE-0BE66B97B47C}"/>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8" name="Title 1">
            <a:extLst>
              <a:ext uri="{FF2B5EF4-FFF2-40B4-BE49-F238E27FC236}">
                <a16:creationId xmlns:a16="http://schemas.microsoft.com/office/drawing/2014/main" id="{42AE5508-873C-8C4C-A88E-C1B4E571DDEC}"/>
              </a:ext>
            </a:extLst>
          </p:cNvPr>
          <p:cNvSpPr>
            <a:spLocks noGrp="1"/>
          </p:cNvSpPr>
          <p:nvPr>
            <p:ph type="title" hasCustomPrompt="1"/>
          </p:nvPr>
        </p:nvSpPr>
        <p:spPr>
          <a:xfrm>
            <a:off x="690332" y="1540043"/>
            <a:ext cx="10515600" cy="1937086"/>
          </a:xfrm>
        </p:spPr>
        <p:txBody>
          <a:bodyPr anchor="b">
            <a:normAutofit/>
          </a:bodyPr>
          <a:lstStyle>
            <a:lvl1pPr>
              <a:defRPr sz="5500">
                <a:solidFill>
                  <a:schemeClr val="bg1"/>
                </a:solidFill>
              </a:defRPr>
            </a:lvl1pPr>
          </a:lstStyle>
          <a:p>
            <a:r>
              <a:rPr lang="en-US"/>
              <a:t>Section Title Divider</a:t>
            </a:r>
          </a:p>
        </p:txBody>
      </p:sp>
      <p:sp>
        <p:nvSpPr>
          <p:cNvPr id="9" name="Text Placeholder 2">
            <a:extLst>
              <a:ext uri="{FF2B5EF4-FFF2-40B4-BE49-F238E27FC236}">
                <a16:creationId xmlns:a16="http://schemas.microsoft.com/office/drawing/2014/main" id="{AC83112E-B440-C046-B221-F7DBDB8A7639}"/>
              </a:ext>
            </a:extLst>
          </p:cNvPr>
          <p:cNvSpPr>
            <a:spLocks noGrp="1"/>
          </p:cNvSpPr>
          <p:nvPr>
            <p:ph type="body" idx="1" hasCustomPrompt="1"/>
          </p:nvPr>
        </p:nvSpPr>
        <p:spPr>
          <a:xfrm>
            <a:off x="690332" y="3457508"/>
            <a:ext cx="10515600" cy="496976"/>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Avoid long display time</a:t>
            </a:r>
          </a:p>
        </p:txBody>
      </p:sp>
    </p:spTree>
    <p:extLst>
      <p:ext uri="{BB962C8B-B14F-4D97-AF65-F5344CB8AC3E}">
        <p14:creationId xmlns:p14="http://schemas.microsoft.com/office/powerpoint/2010/main" val="21838002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With Background Picture">
    <p:spTree>
      <p:nvGrpSpPr>
        <p:cNvPr id="1" name=""/>
        <p:cNvGrpSpPr/>
        <p:nvPr/>
      </p:nvGrpSpPr>
      <p:grpSpPr>
        <a:xfrm>
          <a:off x="0" y="0"/>
          <a:ext cx="0" cy="0"/>
          <a:chOff x="0" y="0"/>
          <a:chExt cx="0" cy="0"/>
        </a:xfrm>
      </p:grpSpPr>
      <p:pic>
        <p:nvPicPr>
          <p:cNvPr id="7" name="Picture Placeholder 5" descr="Seal on the Oval. Used as a background picture.">
            <a:extLst>
              <a:ext uri="{FF2B5EF4-FFF2-40B4-BE49-F238E27FC236}">
                <a16:creationId xmlns:a16="http://schemas.microsoft.com/office/drawing/2014/main" id="{C4E00CA3-028B-4946-BBB4-5C31154E32A4}"/>
              </a:ext>
            </a:extLst>
          </p:cNvPr>
          <p:cNvPicPr>
            <a:picLocks noChangeAspect="1"/>
          </p:cNvPicPr>
          <p:nvPr userDrawn="1"/>
        </p:nvPicPr>
        <p:blipFill rotWithShape="1">
          <a:blip r:embed="rId2"/>
          <a:srcRect t="11942" b="11942"/>
          <a:stretch/>
        </p:blipFill>
        <p:spPr>
          <a:xfrm>
            <a:off x="400279" y="374573"/>
            <a:ext cx="11391441" cy="5772839"/>
          </a:xfrm>
          <a:prstGeom prst="rect">
            <a:avLst/>
          </a:prstGeom>
        </p:spPr>
      </p:pic>
      <p:sp>
        <p:nvSpPr>
          <p:cNvPr id="2" name="Title 1">
            <a:extLst>
              <a:ext uri="{FF2B5EF4-FFF2-40B4-BE49-F238E27FC236}">
                <a16:creationId xmlns:a16="http://schemas.microsoft.com/office/drawing/2014/main" id="{7E9F839D-17A6-464E-BE22-E9B747DF33B1}"/>
              </a:ext>
            </a:extLst>
          </p:cNvPr>
          <p:cNvSpPr>
            <a:spLocks noGrp="1"/>
          </p:cNvSpPr>
          <p:nvPr>
            <p:ph type="ctrTitle" hasCustomPrompt="1"/>
          </p:nvPr>
        </p:nvSpPr>
        <p:spPr>
          <a:xfrm>
            <a:off x="400279" y="1912072"/>
            <a:ext cx="11390045" cy="2387600"/>
          </a:xfrm>
          <a:solidFill>
            <a:srgbClr val="FFFFFF">
              <a:alpha val="69804"/>
            </a:srgbClr>
          </a:solidFill>
        </p:spPr>
        <p:txBody>
          <a:bodyPr lIns="365760" anchor="ctr">
            <a:normAutofit/>
          </a:bodyPr>
          <a:lstStyle>
            <a:lvl1pPr algn="l">
              <a:defRPr sz="5500"/>
            </a:lvl1pPr>
          </a:lstStyle>
          <a:p>
            <a:r>
              <a:rPr lang="en-US"/>
              <a:t>Welcome to GE Launch Seminar!</a:t>
            </a:r>
          </a:p>
        </p:txBody>
      </p:sp>
      <p:sp>
        <p:nvSpPr>
          <p:cNvPr id="5" name="Footer Placeholder 4">
            <a:extLst>
              <a:ext uri="{FF2B5EF4-FFF2-40B4-BE49-F238E27FC236}">
                <a16:creationId xmlns:a16="http://schemas.microsoft.com/office/drawing/2014/main" id="{7D148FA3-A642-4E78-8E7B-809942D8C75E}"/>
              </a:ext>
            </a:extLst>
          </p:cNvPr>
          <p:cNvSpPr>
            <a:spLocks noGrp="1"/>
          </p:cNvSpPr>
          <p:nvPr>
            <p:ph type="ftr" sz="quarter" idx="11"/>
          </p:nvPr>
        </p:nvSpPr>
        <p:spPr/>
        <p:txBody>
          <a:bodyPr/>
          <a:lstStyle/>
          <a:p>
            <a:r>
              <a:rPr lang="en-US"/>
              <a:t>Office of Undergraduate Education</a:t>
            </a:r>
          </a:p>
        </p:txBody>
      </p:sp>
      <p:sp>
        <p:nvSpPr>
          <p:cNvPr id="6" name="Slide Number Placeholder 5">
            <a:extLst>
              <a:ext uri="{FF2B5EF4-FFF2-40B4-BE49-F238E27FC236}">
                <a16:creationId xmlns:a16="http://schemas.microsoft.com/office/drawing/2014/main" id="{86D71CDF-2BA0-4B12-BAB3-F078D4D10D74}"/>
              </a:ext>
            </a:extLst>
          </p:cNvPr>
          <p:cNvSpPr>
            <a:spLocks noGrp="1"/>
          </p:cNvSpPr>
          <p:nvPr>
            <p:ph type="sldNum" sz="quarter" idx="12"/>
          </p:nvPr>
        </p:nvSpPr>
        <p:spPr/>
        <p:txBody>
          <a:bodyPr/>
          <a:lstStyle>
            <a:lvl1pPr>
              <a:defRPr/>
            </a:lvl1pPr>
          </a:lstStyle>
          <a:p>
            <a:fld id="{8C702ADA-344D-4C5C-97AD-978608FF7B5A}" type="slidenum">
              <a:rPr lang="en-US" smtClean="0"/>
              <a:pPr/>
              <a:t>‹#›</a:t>
            </a:fld>
            <a:endParaRPr lang="en-US"/>
          </a:p>
        </p:txBody>
      </p:sp>
    </p:spTree>
    <p:extLst>
      <p:ext uri="{BB962C8B-B14F-4D97-AF65-F5344CB8AC3E}">
        <p14:creationId xmlns:p14="http://schemas.microsoft.com/office/powerpoint/2010/main" val="27383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with Picture">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dirty="0"/>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p:nvPr>
        </p:nvSpPr>
        <p:spPr>
          <a:xfrm>
            <a:off x="5856551" y="3242821"/>
            <a:ext cx="5441197" cy="242836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7BC3CEE6-576D-4A25-8B6C-C2373DA1C88A}"/>
              </a:ext>
            </a:extLst>
          </p:cNvPr>
          <p:cNvCxnSpPr>
            <a:cxnSpLocks/>
          </p:cNvCxnSpPr>
          <p:nvPr userDrawn="1"/>
        </p:nvCxnSpPr>
        <p:spPr>
          <a:xfrm>
            <a:off x="5856552" y="1541935"/>
            <a:ext cx="548640" cy="0"/>
          </a:xfrm>
          <a:prstGeom prst="line">
            <a:avLst/>
          </a:prstGeom>
          <a:ln w="793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p:nvPr>
        </p:nvSpPr>
        <p:spPr>
          <a:xfrm>
            <a:off x="385763" y="403767"/>
            <a:ext cx="4629150" cy="5743645"/>
          </a:xfrm>
        </p:spPr>
        <p:txBody>
          <a:bodyPr/>
          <a:lstStyle/>
          <a:p>
            <a:endParaRPr lang="en-US" dirty="0"/>
          </a:p>
        </p:txBody>
      </p:sp>
      <p:sp>
        <p:nvSpPr>
          <p:cNvPr id="15" name="Title 1">
            <a:extLst>
              <a:ext uri="{FF2B5EF4-FFF2-40B4-BE49-F238E27FC236}">
                <a16:creationId xmlns:a16="http://schemas.microsoft.com/office/drawing/2014/main" id="{778E9976-AB2A-4D33-BDD3-3DD81964854A}"/>
              </a:ext>
            </a:extLst>
          </p:cNvPr>
          <p:cNvSpPr>
            <a:spLocks noGrp="1"/>
          </p:cNvSpPr>
          <p:nvPr>
            <p:ph type="title"/>
          </p:nvPr>
        </p:nvSpPr>
        <p:spPr>
          <a:xfrm>
            <a:off x="5856551" y="1806160"/>
            <a:ext cx="5441196" cy="1325563"/>
          </a:xfrm>
        </p:spPr>
        <p:txBody>
          <a:bodyPr anchor="t"/>
          <a:lstStyle/>
          <a:p>
            <a:r>
              <a:rPr lang="en-US"/>
              <a:t>Click to edit Master title style</a:t>
            </a:r>
          </a:p>
        </p:txBody>
      </p:sp>
    </p:spTree>
    <p:extLst>
      <p:ext uri="{BB962C8B-B14F-4D97-AF65-F5344CB8AC3E}">
        <p14:creationId xmlns:p14="http://schemas.microsoft.com/office/powerpoint/2010/main" val="2228940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2-Content 7 - Picture - dash">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B0642A6F-A411-470F-BD04-ADA91E6F650A}"/>
              </a:ext>
            </a:extLst>
          </p:cNvPr>
          <p:cNvSpPr>
            <a:spLocks noGrp="1"/>
          </p:cNvSpPr>
          <p:nvPr>
            <p:ph type="ftr" sz="quarter" idx="11"/>
          </p:nvPr>
        </p:nvSpPr>
        <p:spPr/>
        <p:txBody>
          <a:bodyPr/>
          <a:lstStyle/>
          <a:p>
            <a:r>
              <a:rPr lang="en-US"/>
              <a:t>The Michael V. Drake Institute for Teaching and Learning</a:t>
            </a:r>
          </a:p>
        </p:txBody>
      </p:sp>
      <p:sp>
        <p:nvSpPr>
          <p:cNvPr id="9" name="Slide Number Placeholder 8">
            <a:extLst>
              <a:ext uri="{FF2B5EF4-FFF2-40B4-BE49-F238E27FC236}">
                <a16:creationId xmlns:a16="http://schemas.microsoft.com/office/drawing/2014/main" id="{75785E62-F2BF-47B7-BB10-92F9FFA0FB5A}"/>
              </a:ext>
            </a:extLst>
          </p:cNvPr>
          <p:cNvSpPr>
            <a:spLocks noGrp="1"/>
          </p:cNvSpPr>
          <p:nvPr>
            <p:ph type="sldNum" sz="quarter" idx="12"/>
          </p:nvPr>
        </p:nvSpPr>
        <p:spPr/>
        <p:txBody>
          <a:bodyPr/>
          <a:lstStyle/>
          <a:p>
            <a:fld id="{DFA4CD3D-26C8-47FF-8D13-9B32BAAB4735}" type="slidenum">
              <a:rPr lang="en-US" smtClean="0"/>
              <a:t>‹#›</a:t>
            </a:fld>
            <a:endParaRPr lang="en-US"/>
          </a:p>
        </p:txBody>
      </p:sp>
      <p:sp>
        <p:nvSpPr>
          <p:cNvPr id="13" name="Content Placeholder 3">
            <a:extLst>
              <a:ext uri="{FF2B5EF4-FFF2-40B4-BE49-F238E27FC236}">
                <a16:creationId xmlns:a16="http://schemas.microsoft.com/office/drawing/2014/main" id="{F8BB7286-594A-4C7F-91C3-90AF74F810BF}"/>
              </a:ext>
            </a:extLst>
          </p:cNvPr>
          <p:cNvSpPr>
            <a:spLocks noGrp="1"/>
          </p:cNvSpPr>
          <p:nvPr>
            <p:ph sz="half" idx="13" hasCustomPrompt="1"/>
          </p:nvPr>
        </p:nvSpPr>
        <p:spPr>
          <a:xfrm>
            <a:off x="5344922" y="2025483"/>
            <a:ext cx="5441197" cy="4121921"/>
          </a:xfrm>
        </p:spPr>
        <p:txBody>
          <a:bodyPr>
            <a:normAutofit/>
          </a:bodyPr>
          <a:lstStyle>
            <a:lvl1pPr marL="0" indent="0">
              <a:buNone/>
              <a:defRPr sz="2400">
                <a:solidFill>
                  <a:srgbClr val="6B6C6C"/>
                </a:solidFill>
              </a:defRPr>
            </a:lvl1pPr>
            <a:lvl2pPr marL="466725" indent="-228600">
              <a:buClr>
                <a:srgbClr val="C00000"/>
              </a:buClr>
              <a:buSzPct val="110000"/>
              <a:buFont typeface="Arial" panose="020B0604020202020204" pitchFamily="34" charset="0"/>
              <a:buChar char="•"/>
              <a:tabLst/>
              <a:defRPr sz="2000">
                <a:solidFill>
                  <a:srgbClr val="6B6C6C"/>
                </a:solidFill>
              </a:defRPr>
            </a:lvl2pPr>
            <a:lvl3pPr marL="922338" indent="-228600">
              <a:buClr>
                <a:srgbClr val="C00000"/>
              </a:buClr>
              <a:buSzPct val="90000"/>
              <a:buFont typeface="Courier New" panose="02070309020205020404" pitchFamily="49" charset="0"/>
              <a:buChar char="o"/>
              <a:tabLst/>
              <a:defRPr sz="1800">
                <a:solidFill>
                  <a:srgbClr val="6B6C6C"/>
                </a:solidFill>
              </a:defRPr>
            </a:lvl3pPr>
            <a:lvl4pPr marL="1485900" indent="-227013">
              <a:buFont typeface="Arial" panose="020B0604020202020204" pitchFamily="34" charset="0"/>
              <a:buChar char="•"/>
              <a:tabLst/>
              <a:defRPr sz="1600">
                <a:solidFill>
                  <a:srgbClr val="6B6C6C"/>
                </a:solidFill>
              </a:defRPr>
            </a:lvl4pPr>
            <a:lvl5pPr marL="1828800" indent="0">
              <a:buNone/>
              <a:defRPr sz="1600"/>
            </a:lvl5pPr>
          </a:lstStyle>
          <a:p>
            <a:pPr lvl="0"/>
            <a:r>
              <a:rPr lang="en-US"/>
              <a:t>Click to edit first level copy</a:t>
            </a:r>
          </a:p>
          <a:p>
            <a:pPr lvl="1"/>
            <a:r>
              <a:rPr lang="en-US"/>
              <a:t>Second level copy </a:t>
            </a:r>
          </a:p>
          <a:p>
            <a:pPr lvl="2"/>
            <a:r>
              <a:rPr lang="en-US"/>
              <a:t>Third level copy</a:t>
            </a:r>
          </a:p>
          <a:p>
            <a:pPr lvl="3"/>
            <a:r>
              <a:rPr lang="en-US"/>
              <a:t>Fourth level</a:t>
            </a:r>
          </a:p>
        </p:txBody>
      </p:sp>
      <p:cxnSp>
        <p:nvCxnSpPr>
          <p:cNvPr id="14" name="Straight Connector 13">
            <a:extLst>
              <a:ext uri="{FF2B5EF4-FFF2-40B4-BE49-F238E27FC236}">
                <a16:creationId xmlns:a16="http://schemas.microsoft.com/office/drawing/2014/main" id="{7BC3CEE6-576D-4A25-8B6C-C2373DA1C88A}"/>
              </a:ext>
              <a:ext uri="{C183D7F6-B498-43B3-948B-1728B52AA6E4}">
                <adec:decorative xmlns:adec="http://schemas.microsoft.com/office/drawing/2017/decorative" val="1"/>
              </a:ext>
            </a:extLst>
          </p:cNvPr>
          <p:cNvCxnSpPr>
            <a:cxnSpLocks/>
          </p:cNvCxnSpPr>
          <p:nvPr userDrawn="1"/>
        </p:nvCxnSpPr>
        <p:spPr>
          <a:xfrm>
            <a:off x="5421123" y="1772399"/>
            <a:ext cx="548640" cy="0"/>
          </a:xfrm>
          <a:prstGeom prst="line">
            <a:avLst/>
          </a:prstGeom>
          <a:ln w="79375">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D105C42B-C8C5-451C-A726-855DF2E48625}"/>
              </a:ext>
            </a:extLst>
          </p:cNvPr>
          <p:cNvSpPr>
            <a:spLocks noGrp="1"/>
          </p:cNvSpPr>
          <p:nvPr>
            <p:ph type="pic" sz="quarter" idx="14" hasCustomPrompt="1"/>
          </p:nvPr>
        </p:nvSpPr>
        <p:spPr>
          <a:xfrm>
            <a:off x="385763" y="403767"/>
            <a:ext cx="4480151" cy="5743645"/>
          </a:xfrm>
        </p:spPr>
        <p:txBody>
          <a:bodyPr anchor="ctr">
            <a:normAutofit/>
          </a:bodyPr>
          <a:lstStyle>
            <a:lvl1pPr marL="0" indent="0" algn="ctr">
              <a:buNone/>
              <a:defRPr sz="1800">
                <a:solidFill>
                  <a:schemeClr val="bg1">
                    <a:lumMod val="50000"/>
                  </a:schemeClr>
                </a:solidFill>
              </a:defRPr>
            </a:lvl1pPr>
          </a:lstStyle>
          <a:p>
            <a:r>
              <a:rPr lang="en-US"/>
              <a:t>Click to add picture;</a:t>
            </a:r>
            <a:br>
              <a:rPr lang="en-US"/>
            </a:br>
            <a:r>
              <a:rPr lang="en-US"/>
              <a:t>send to back</a:t>
            </a:r>
          </a:p>
        </p:txBody>
      </p:sp>
      <p:sp>
        <p:nvSpPr>
          <p:cNvPr id="15" name="Title 1">
            <a:extLst>
              <a:ext uri="{FF2B5EF4-FFF2-40B4-BE49-F238E27FC236}">
                <a16:creationId xmlns:a16="http://schemas.microsoft.com/office/drawing/2014/main" id="{778E9976-AB2A-4D33-BDD3-3DD81964854A}"/>
              </a:ext>
            </a:extLst>
          </p:cNvPr>
          <p:cNvSpPr>
            <a:spLocks noGrp="1"/>
          </p:cNvSpPr>
          <p:nvPr>
            <p:ph type="title" hasCustomPrompt="1"/>
          </p:nvPr>
        </p:nvSpPr>
        <p:spPr>
          <a:xfrm>
            <a:off x="5344922" y="403767"/>
            <a:ext cx="5441196" cy="1325563"/>
          </a:xfrm>
        </p:spPr>
        <p:txBody>
          <a:bodyPr anchor="t"/>
          <a:lstStyle>
            <a:lvl1pPr>
              <a:defRPr>
                <a:solidFill>
                  <a:srgbClr val="6B6C6C"/>
                </a:solidFill>
              </a:defRPr>
            </a:lvl1pPr>
          </a:lstStyle>
          <a:p>
            <a:r>
              <a:rPr lang="en-US"/>
              <a:t>Click to edit </a:t>
            </a:r>
            <a:br>
              <a:rPr lang="en-US"/>
            </a:br>
            <a:r>
              <a:rPr lang="en-US"/>
              <a:t>master page title</a:t>
            </a:r>
          </a:p>
        </p:txBody>
      </p:sp>
      <p:sp>
        <p:nvSpPr>
          <p:cNvPr id="2" name="Right Triangle 1">
            <a:extLst>
              <a:ext uri="{FF2B5EF4-FFF2-40B4-BE49-F238E27FC236}">
                <a16:creationId xmlns:a16="http://schemas.microsoft.com/office/drawing/2014/main" id="{7CD4C7FA-8777-C983-DA6D-D554C333D41F}"/>
              </a:ext>
            </a:extLst>
          </p:cNvPr>
          <p:cNvSpPr/>
          <p:nvPr userDrawn="1"/>
        </p:nvSpPr>
        <p:spPr>
          <a:xfrm rot="16200000">
            <a:off x="4054929" y="5197926"/>
            <a:ext cx="1023257" cy="105591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Buckeye Sans 2" pitchFamily="2" charset="77"/>
            </a:endParaRPr>
          </a:p>
        </p:txBody>
      </p:sp>
    </p:spTree>
    <p:extLst>
      <p:ext uri="{BB962C8B-B14F-4D97-AF65-F5344CB8AC3E}">
        <p14:creationId xmlns:p14="http://schemas.microsoft.com/office/powerpoint/2010/main" val="19793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6AB52-8E20-0724-28E5-F212696850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196FE-1E50-0FC5-47AC-88E0EE4BF6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8939E-42D8-C5A3-C151-3096833C5221}"/>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5" name="Footer Placeholder 4">
            <a:extLst>
              <a:ext uri="{FF2B5EF4-FFF2-40B4-BE49-F238E27FC236}">
                <a16:creationId xmlns:a16="http://schemas.microsoft.com/office/drawing/2014/main" id="{DB3721BC-0D70-4124-8081-BCA10C5F0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480F5-4F25-823E-1BBD-EBC80681D9DD}"/>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4009357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24F-7176-139D-CADB-D016A4DA92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B6CBF-C67D-E4FD-751B-26AB7B8D3F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75A4FF-7E31-BE64-4471-A339EA20D78C}"/>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5" name="Footer Placeholder 4">
            <a:extLst>
              <a:ext uri="{FF2B5EF4-FFF2-40B4-BE49-F238E27FC236}">
                <a16:creationId xmlns:a16="http://schemas.microsoft.com/office/drawing/2014/main" id="{4D197191-CE12-AB99-0B15-834EA38BF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1AA951-1D35-10ED-7C57-847D8C50B8DF}"/>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121228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0929-C068-70F1-B6A1-254D1394A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506E1-77E6-F5FC-D176-D66995B2D4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F1D90-83FF-D759-E8E8-B66D463A22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A39C17-E137-4118-B176-1A781B56472B}"/>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6" name="Footer Placeholder 5">
            <a:extLst>
              <a:ext uri="{FF2B5EF4-FFF2-40B4-BE49-F238E27FC236}">
                <a16:creationId xmlns:a16="http://schemas.microsoft.com/office/drawing/2014/main" id="{55E4DEBD-A63A-74A2-FAAD-FF9E35FC9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4FDDA3-E839-7990-20B5-C53A88519989}"/>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1822522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90404-10B9-8D8E-3314-2FCD2271A5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012E1-E35C-7022-7463-3B5226909E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4157EC-D47C-52AA-6F1A-B98279B4E7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9E740-D468-1711-2972-DF36D0662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E2AC56-18F4-F74E-8FE1-728AF0E55E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10DC-6CED-9CF5-D0DB-23218AF51214}"/>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8" name="Footer Placeholder 7">
            <a:extLst>
              <a:ext uri="{FF2B5EF4-FFF2-40B4-BE49-F238E27FC236}">
                <a16:creationId xmlns:a16="http://schemas.microsoft.com/office/drawing/2014/main" id="{BDE91CE8-58C4-1387-557D-E4B435CA5B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53D54-E9F6-6584-CA06-6899D22AA220}"/>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4207814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1D90-5CF7-7306-580E-17787886D3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DBB447-DE72-3B32-8E1B-0C7943FA18F2}"/>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4" name="Footer Placeholder 3">
            <a:extLst>
              <a:ext uri="{FF2B5EF4-FFF2-40B4-BE49-F238E27FC236}">
                <a16:creationId xmlns:a16="http://schemas.microsoft.com/office/drawing/2014/main" id="{EFF681A1-F08A-D373-7222-88D5965FB1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046B28-B8AC-679F-A453-6022217E0965}"/>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379624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ACA4F-9244-0CBC-5368-3C5B51D1A1C7}"/>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3" name="Footer Placeholder 2">
            <a:extLst>
              <a:ext uri="{FF2B5EF4-FFF2-40B4-BE49-F238E27FC236}">
                <a16:creationId xmlns:a16="http://schemas.microsoft.com/office/drawing/2014/main" id="{06CA8C2D-2C99-0AD7-1FDB-B447987BD3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BE462E-61CD-9F61-1BD4-2513F1E6CFED}"/>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424128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EB18D-C052-1929-80F7-54A41ED48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E325D-4730-6A15-4F33-5CD5D6607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E6D1E-F632-A2F8-A0A2-CD58F8182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6D6CB-021F-E683-863D-E002341C08DC}"/>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6" name="Footer Placeholder 5">
            <a:extLst>
              <a:ext uri="{FF2B5EF4-FFF2-40B4-BE49-F238E27FC236}">
                <a16:creationId xmlns:a16="http://schemas.microsoft.com/office/drawing/2014/main" id="{11DAE4CB-B3B4-605A-A836-D2502D43C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F2CBF9-93A2-436D-5040-387275A3C016}"/>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147124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A6EA-D044-71E9-9E20-18C4D2B99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D2617F-32BF-5EFD-0BDD-830D2DC955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3BF535-5D3C-BF5C-0A31-3825FF714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2E722-50B6-F0D6-28DC-75C49CC9690C}"/>
              </a:ext>
            </a:extLst>
          </p:cNvPr>
          <p:cNvSpPr>
            <a:spLocks noGrp="1"/>
          </p:cNvSpPr>
          <p:nvPr>
            <p:ph type="dt" sz="half" idx="10"/>
          </p:nvPr>
        </p:nvSpPr>
        <p:spPr/>
        <p:txBody>
          <a:bodyPr/>
          <a:lstStyle/>
          <a:p>
            <a:fld id="{BFD8F7D4-3CA4-46A8-B529-9DCDF582891C}" type="datetimeFigureOut">
              <a:rPr lang="en-US" smtClean="0"/>
              <a:t>2/6/2025</a:t>
            </a:fld>
            <a:endParaRPr lang="en-US"/>
          </a:p>
        </p:txBody>
      </p:sp>
      <p:sp>
        <p:nvSpPr>
          <p:cNvPr id="6" name="Footer Placeholder 5">
            <a:extLst>
              <a:ext uri="{FF2B5EF4-FFF2-40B4-BE49-F238E27FC236}">
                <a16:creationId xmlns:a16="http://schemas.microsoft.com/office/drawing/2014/main" id="{05F045FE-541F-BC99-5333-0B46B99A9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6F381-7BE4-650B-86D6-19ABB2940A1D}"/>
              </a:ext>
            </a:extLst>
          </p:cNvPr>
          <p:cNvSpPr>
            <a:spLocks noGrp="1"/>
          </p:cNvSpPr>
          <p:nvPr>
            <p:ph type="sldNum" sz="quarter" idx="12"/>
          </p:nvPr>
        </p:nvSpPr>
        <p:spPr/>
        <p:txBody>
          <a:bodyPr/>
          <a:lstStyle/>
          <a:p>
            <a:fld id="{47C5D336-4C4E-4665-ACA3-B519FE39FE2D}" type="slidenum">
              <a:rPr lang="en-US" smtClean="0"/>
              <a:t>‹#›</a:t>
            </a:fld>
            <a:endParaRPr lang="en-US"/>
          </a:p>
        </p:txBody>
      </p:sp>
    </p:spTree>
    <p:extLst>
      <p:ext uri="{BB962C8B-B14F-4D97-AF65-F5344CB8AC3E}">
        <p14:creationId xmlns:p14="http://schemas.microsoft.com/office/powerpoint/2010/main" val="73563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C1B8CA-9C9C-0319-FA0A-8FD1E1D8D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09730B-9DB3-2B94-73C8-4A310697F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18F0F-7737-DEAC-ED61-BB309F498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D8F7D4-3CA4-46A8-B529-9DCDF582891C}" type="datetimeFigureOut">
              <a:rPr lang="en-US" smtClean="0"/>
              <a:t>2/6/2025</a:t>
            </a:fld>
            <a:endParaRPr lang="en-US"/>
          </a:p>
        </p:txBody>
      </p:sp>
      <p:sp>
        <p:nvSpPr>
          <p:cNvPr id="5" name="Footer Placeholder 4">
            <a:extLst>
              <a:ext uri="{FF2B5EF4-FFF2-40B4-BE49-F238E27FC236}">
                <a16:creationId xmlns:a16="http://schemas.microsoft.com/office/drawing/2014/main" id="{B135E3CB-D641-F8BD-2B00-798489235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514CB25-09AD-85C4-39F0-96EB7432F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7C5D336-4C4E-4665-ACA3-B519FE39FE2D}" type="slidenum">
              <a:rPr lang="en-US" smtClean="0"/>
              <a:t>‹#›</a:t>
            </a:fld>
            <a:endParaRPr lang="en-US"/>
          </a:p>
        </p:txBody>
      </p:sp>
      <p:pic>
        <p:nvPicPr>
          <p:cNvPr id="7" name="Picture 6">
            <a:extLst>
              <a:ext uri="{FF2B5EF4-FFF2-40B4-BE49-F238E27FC236}">
                <a16:creationId xmlns:a16="http://schemas.microsoft.com/office/drawing/2014/main" id="{28B76B58-A52B-E776-27F1-92D40FC79A7F}"/>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668641" y="6311900"/>
            <a:ext cx="2528875" cy="474164"/>
          </a:xfrm>
          <a:prstGeom prst="rect">
            <a:avLst/>
          </a:prstGeom>
        </p:spPr>
      </p:pic>
    </p:spTree>
    <p:extLst>
      <p:ext uri="{BB962C8B-B14F-4D97-AF65-F5344CB8AC3E}">
        <p14:creationId xmlns:p14="http://schemas.microsoft.com/office/powerpoint/2010/main" val="2260327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rgbClr val="BA0C2F"/>
          </a:solidFill>
          <a:latin typeface="Buckeye Serif 2 Black" pitchFamily="2" charset="0"/>
          <a:ea typeface="Buckeye Serif 2 Black" pitchFamily="2" charset="0"/>
          <a:cs typeface="+mj-cs"/>
        </a:defRPr>
      </a:lvl1pPr>
    </p:titleStyle>
    <p:bodyStyle>
      <a:lvl1pPr marL="228600" indent="-228600" algn="l" defTabSz="914400" rtl="0" eaLnBrk="1" latinLnBrk="0" hangingPunct="1">
        <a:lnSpc>
          <a:spcPct val="90000"/>
        </a:lnSpc>
        <a:spcBef>
          <a:spcPts val="1000"/>
        </a:spcBef>
        <a:buClr>
          <a:srgbClr val="BA0C2F"/>
        </a:buClr>
        <a:buFont typeface="Arial" panose="020B0604020202020204" pitchFamily="34" charset="0"/>
        <a:buChar char="•"/>
        <a:defRPr sz="2800" kern="1200">
          <a:solidFill>
            <a:schemeClr val="tx1"/>
          </a:solidFill>
          <a:latin typeface="Buckeye Sans 2" pitchFamily="2" charset="0"/>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Buckeye Sans 2" pitchFamily="2" charset="0"/>
          <a:ea typeface="+mn-ea"/>
          <a:cs typeface="+mn-cs"/>
        </a:defRPr>
      </a:lvl2pPr>
      <a:lvl3pPr marL="1143000" indent="-228600" algn="l" defTabSz="914400" rtl="0" eaLnBrk="1" latinLnBrk="0" hangingPunct="1">
        <a:lnSpc>
          <a:spcPct val="90000"/>
        </a:lnSpc>
        <a:spcBef>
          <a:spcPts val="500"/>
        </a:spcBef>
        <a:buClr>
          <a:srgbClr val="BA0C2F"/>
        </a:buClr>
        <a:buFont typeface="Wingdings" panose="05000000000000000000" pitchFamily="2" charset="2"/>
        <a:buChar char="§"/>
        <a:defRPr sz="2000" kern="1200">
          <a:solidFill>
            <a:schemeClr val="tx1"/>
          </a:solidFill>
          <a:latin typeface="Buckeye Sans 2"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uckeye Sans 2"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uckeye Sans 2"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puniaogoodies.blogspot.com/2016_04_01_archive.html" TargetMode="External"/><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depression-voices-self-criticism-1250897/"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courses.lumenlearning.com/wm-abnormalpsych/chapter/neurocognitive-disorder-due-to-neurological-disorders-other-than-alzheimers-disease/"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go.osu.edu/2ndyear" TargetMode="External"/><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1/relationships/webextension" Target="../webextensions/webextension1.xml"/><Relationship Id="rId1" Type="http://schemas.openxmlformats.org/officeDocument/2006/relationships/slideLayout" Target="../slideLayouts/slideLayout2.xml"/><Relationship Id="rId5" Type="http://schemas.microsoft.com/office/2011/relationships/webextension" Target="../webextensions/webextension3.xml"/><Relationship Id="rId4" Type="http://schemas.microsoft.com/office/2011/relationships/webextension" Target="../webextensions/webextension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o.osu.edu/2ndyear-survey"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rakeinstitute@osu.edu" TargetMode="External"/><Relationship Id="rId2" Type="http://schemas.openxmlformats.org/officeDocument/2006/relationships/hyperlink" Target="mailto:Pitstick.10@osu.edu"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8/10/relationships/comments" Target="../comments/modernComment_34F_DEB5F3F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5E5634-36AE-4A0C-9D29-500D94C2DDD2}"/>
              </a:ext>
            </a:extLst>
          </p:cNvPr>
          <p:cNvSpPr>
            <a:spLocks noGrp="1"/>
          </p:cNvSpPr>
          <p:nvPr>
            <p:ph type="ctrTitle"/>
          </p:nvPr>
        </p:nvSpPr>
        <p:spPr>
          <a:xfrm>
            <a:off x="400977" y="1973673"/>
            <a:ext cx="11390045" cy="2387600"/>
          </a:xfrm>
        </p:spPr>
        <p:txBody>
          <a:bodyPr>
            <a:normAutofit/>
          </a:bodyPr>
          <a:lstStyle/>
          <a:p>
            <a:pPr algn="ctr"/>
            <a:r>
              <a:rPr lang="en-US" sz="4000" dirty="0"/>
              <a:t>Teaching the Second Year Student: What Should We Be Thinking About?</a:t>
            </a:r>
            <a:br>
              <a:rPr lang="en-US" sz="4000" dirty="0"/>
            </a:br>
            <a:r>
              <a:rPr lang="en-US" sz="2400" dirty="0">
                <a:solidFill>
                  <a:schemeClr val="tx1"/>
                </a:solidFill>
              </a:rPr>
              <a:t>Vicki Pitstick, PhD</a:t>
            </a:r>
            <a:br>
              <a:rPr lang="en-US" sz="2400" dirty="0">
                <a:solidFill>
                  <a:schemeClr val="tx1"/>
                </a:solidFill>
              </a:rPr>
            </a:br>
            <a:r>
              <a:rPr lang="en-US" sz="2400" dirty="0">
                <a:solidFill>
                  <a:schemeClr val="tx1"/>
                </a:solidFill>
              </a:rPr>
              <a:t>Instructional Consultant</a:t>
            </a:r>
            <a:endParaRPr lang="en-US" sz="2400" b="1" dirty="0"/>
          </a:p>
        </p:txBody>
      </p:sp>
    </p:spTree>
    <p:extLst>
      <p:ext uri="{BB962C8B-B14F-4D97-AF65-F5344CB8AC3E}">
        <p14:creationId xmlns:p14="http://schemas.microsoft.com/office/powerpoint/2010/main" val="1854240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Reflection</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0" indent="0">
              <a:buNone/>
            </a:pPr>
            <a:endParaRPr lang="en-US" sz="3600" dirty="0"/>
          </a:p>
          <a:p>
            <a:r>
              <a:rPr lang="en-US" sz="3600" dirty="0"/>
              <a:t>Have you seen evidence of the sophomore slump in your students in any of your classes?</a:t>
            </a:r>
          </a:p>
          <a:p>
            <a:pPr marL="0" indent="0">
              <a:buNone/>
            </a:pPr>
            <a:endParaRPr lang="en-US" sz="3600" dirty="0"/>
          </a:p>
          <a:p>
            <a:r>
              <a:rPr lang="en-US" sz="3600" dirty="0"/>
              <a:t>What are some examples you can think of? </a:t>
            </a:r>
          </a:p>
        </p:txBody>
      </p:sp>
    </p:spTree>
    <p:extLst>
      <p:ext uri="{BB962C8B-B14F-4D97-AF65-F5344CB8AC3E}">
        <p14:creationId xmlns:p14="http://schemas.microsoft.com/office/powerpoint/2010/main" val="1992064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0E397-B964-2191-8C39-FD7A259B2F8F}"/>
              </a:ext>
            </a:extLst>
          </p:cNvPr>
          <p:cNvSpPr>
            <a:spLocks noGrp="1"/>
          </p:cNvSpPr>
          <p:nvPr>
            <p:ph type="title"/>
          </p:nvPr>
        </p:nvSpPr>
        <p:spPr/>
        <p:txBody>
          <a:bodyPr/>
          <a:lstStyle/>
          <a:p>
            <a:r>
              <a:rPr lang="en-US" dirty="0"/>
              <a:t>Barriers to </a:t>
            </a:r>
            <a:r>
              <a:rPr lang="en-US"/>
              <a:t>Second-Year Success</a:t>
            </a:r>
            <a:endParaRPr lang="en-US" dirty="0"/>
          </a:p>
        </p:txBody>
      </p:sp>
      <p:sp>
        <p:nvSpPr>
          <p:cNvPr id="4" name="Text Placeholder 3">
            <a:extLst>
              <a:ext uri="{FF2B5EF4-FFF2-40B4-BE49-F238E27FC236}">
                <a16:creationId xmlns:a16="http://schemas.microsoft.com/office/drawing/2014/main" id="{0C4CAA81-8D6C-6214-5A34-B8F53D69ACB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89619184-860B-2484-8031-E9D15519F112}"/>
              </a:ext>
            </a:extLst>
          </p:cNvPr>
          <p:cNvSpPr>
            <a:spLocks noGrp="1"/>
          </p:cNvSpPr>
          <p:nvPr>
            <p:ph type="ftr" sz="quarter" idx="11"/>
          </p:nvPr>
        </p:nvSpPr>
        <p:spPr/>
        <p:txBody>
          <a:bodyPr/>
          <a:lstStyle/>
          <a:p>
            <a:r>
              <a:rPr lang="en-US"/>
              <a:t>The Michael V. Drake Institute for Teaching and Learning</a:t>
            </a:r>
          </a:p>
        </p:txBody>
      </p:sp>
      <p:sp>
        <p:nvSpPr>
          <p:cNvPr id="5" name="Slide Number Placeholder 4">
            <a:extLst>
              <a:ext uri="{FF2B5EF4-FFF2-40B4-BE49-F238E27FC236}">
                <a16:creationId xmlns:a16="http://schemas.microsoft.com/office/drawing/2014/main" id="{344C532A-1E69-63A7-486D-6A643D5470A1}"/>
              </a:ext>
            </a:extLst>
          </p:cNvPr>
          <p:cNvSpPr>
            <a:spLocks noGrp="1"/>
          </p:cNvSpPr>
          <p:nvPr>
            <p:ph type="sldNum" sz="quarter" idx="12"/>
          </p:nvPr>
        </p:nvSpPr>
        <p:spPr/>
        <p:txBody>
          <a:bodyPr/>
          <a:lstStyle/>
          <a:p>
            <a:fld id="{DFA4CD3D-26C8-47FF-8D13-9B32BAAB4735}" type="slidenum">
              <a:rPr lang="en-US" smtClean="0"/>
              <a:t>11</a:t>
            </a:fld>
            <a:endParaRPr lang="en-US"/>
          </a:p>
        </p:txBody>
      </p:sp>
    </p:spTree>
    <p:extLst>
      <p:ext uri="{BB962C8B-B14F-4D97-AF65-F5344CB8AC3E}">
        <p14:creationId xmlns:p14="http://schemas.microsoft.com/office/powerpoint/2010/main" val="102449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0D742-80FD-843D-2382-FF5D23020F2A}"/>
              </a:ext>
            </a:extLst>
          </p:cNvPr>
          <p:cNvSpPr>
            <a:spLocks noGrp="1"/>
          </p:cNvSpPr>
          <p:nvPr>
            <p:ph type="title"/>
          </p:nvPr>
        </p:nvSpPr>
        <p:spPr/>
        <p:txBody>
          <a:bodyPr/>
          <a:lstStyle/>
          <a:p>
            <a:r>
              <a:rPr lang="en-US" dirty="0"/>
              <a:t>Personal and Campus Barriers </a:t>
            </a:r>
          </a:p>
        </p:txBody>
      </p:sp>
      <p:sp>
        <p:nvSpPr>
          <p:cNvPr id="6" name="Text Placeholder 5">
            <a:extLst>
              <a:ext uri="{FF2B5EF4-FFF2-40B4-BE49-F238E27FC236}">
                <a16:creationId xmlns:a16="http://schemas.microsoft.com/office/drawing/2014/main" id="{F1C984F8-C07F-044F-8490-758CDB1F6553}"/>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2000" dirty="0"/>
              <a:t>Identity confusion</a:t>
            </a:r>
          </a:p>
          <a:p>
            <a:endParaRPr lang="en-US" sz="2000" dirty="0"/>
          </a:p>
          <a:p>
            <a:pPr marL="285750" indent="-285750">
              <a:buFont typeface="Arial" panose="020B0604020202020204" pitchFamily="34" charset="0"/>
              <a:buChar char="•"/>
            </a:pPr>
            <a:r>
              <a:rPr lang="en-US" sz="2000" dirty="0"/>
              <a:t>No meaningful campus engagement</a:t>
            </a:r>
          </a:p>
          <a:p>
            <a:endParaRPr lang="en-US" sz="2000" dirty="0"/>
          </a:p>
          <a:p>
            <a:pPr marL="285750" indent="-285750">
              <a:buFont typeface="Arial" panose="020B0604020202020204" pitchFamily="34" charset="0"/>
              <a:buChar char="•"/>
            </a:pPr>
            <a:r>
              <a:rPr lang="en-US" sz="2000" dirty="0"/>
              <a:t>Campus run-around – hindering campus systems and policies </a:t>
            </a:r>
          </a:p>
          <a:p>
            <a:endParaRPr lang="en-US" sz="2000" dirty="0"/>
          </a:p>
          <a:p>
            <a:pPr marL="285750" indent="-285750">
              <a:buFont typeface="Arial" panose="020B0604020202020204" pitchFamily="34" charset="0"/>
              <a:buChar char="•"/>
            </a:pPr>
            <a:r>
              <a:rPr lang="en-US" sz="2000" dirty="0"/>
              <a:t>Little campus support compared to first year</a:t>
            </a:r>
          </a:p>
          <a:p>
            <a:endParaRPr lang="en-US" dirty="0"/>
          </a:p>
        </p:txBody>
      </p:sp>
      <p:pic>
        <p:nvPicPr>
          <p:cNvPr id="3" name="Picture Placeholder 2" descr="A signpost with many directions">
            <a:extLst>
              <a:ext uri="{FF2B5EF4-FFF2-40B4-BE49-F238E27FC236}">
                <a16:creationId xmlns:a16="http://schemas.microsoft.com/office/drawing/2014/main" id="{8B2DE72D-709F-3ABC-F6A2-6A50FBFFCCDC}"/>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649" b="649"/>
          <a:stretch>
            <a:fillRect/>
          </a:stretch>
        </p:blipFill>
        <p:spPr>
          <a:xfrm>
            <a:off x="5820697" y="1054155"/>
            <a:ext cx="5413528" cy="4274571"/>
          </a:xfrm>
        </p:spPr>
      </p:pic>
    </p:spTree>
    <p:extLst>
      <p:ext uri="{BB962C8B-B14F-4D97-AF65-F5344CB8AC3E}">
        <p14:creationId xmlns:p14="http://schemas.microsoft.com/office/powerpoint/2010/main" val="350874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80D742-80FD-843D-2382-FF5D23020F2A}"/>
              </a:ext>
            </a:extLst>
          </p:cNvPr>
          <p:cNvSpPr>
            <a:spLocks noGrp="1"/>
          </p:cNvSpPr>
          <p:nvPr>
            <p:ph type="title"/>
          </p:nvPr>
        </p:nvSpPr>
        <p:spPr/>
        <p:txBody>
          <a:bodyPr>
            <a:normAutofit/>
          </a:bodyPr>
          <a:lstStyle/>
          <a:p>
            <a:r>
              <a:rPr lang="en-US" dirty="0"/>
              <a:t>Academic Barriers </a:t>
            </a:r>
          </a:p>
        </p:txBody>
      </p:sp>
      <p:sp>
        <p:nvSpPr>
          <p:cNvPr id="6" name="Text Placeholder 5">
            <a:extLst>
              <a:ext uri="{FF2B5EF4-FFF2-40B4-BE49-F238E27FC236}">
                <a16:creationId xmlns:a16="http://schemas.microsoft.com/office/drawing/2014/main" id="{F1C984F8-C07F-044F-8490-758CDB1F6553}"/>
              </a:ext>
            </a:extLst>
          </p:cNvPr>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sz="2000" dirty="0"/>
              <a:t>Struggling academically</a:t>
            </a:r>
          </a:p>
          <a:p>
            <a:endParaRPr lang="en-US" sz="2000" dirty="0"/>
          </a:p>
          <a:p>
            <a:pPr marL="285750" indent="-285750">
              <a:buFont typeface="Arial" panose="020B0604020202020204" pitchFamily="34" charset="0"/>
              <a:buChar char="•"/>
            </a:pPr>
            <a:r>
              <a:rPr lang="en-US" sz="2000" dirty="0"/>
              <a:t>Lack of academic motivation</a:t>
            </a:r>
          </a:p>
          <a:p>
            <a:endParaRPr lang="en-US" sz="2000" dirty="0"/>
          </a:p>
          <a:p>
            <a:pPr marL="285750" indent="-285750">
              <a:buFont typeface="Arial" panose="020B0604020202020204" pitchFamily="34" charset="0"/>
              <a:buChar char="•"/>
            </a:pPr>
            <a:r>
              <a:rPr lang="en-US" sz="2000" dirty="0"/>
              <a:t>Major/career indecision</a:t>
            </a:r>
          </a:p>
          <a:p>
            <a:endParaRPr lang="en-US" sz="2000" dirty="0"/>
          </a:p>
          <a:p>
            <a:pPr marL="285750" indent="-285750">
              <a:buFont typeface="Arial" panose="020B0604020202020204" pitchFamily="34" charset="0"/>
              <a:buChar char="•"/>
            </a:pPr>
            <a:r>
              <a:rPr lang="en-US" sz="2000" dirty="0"/>
              <a:t>Lack of meaningful faculty connection</a:t>
            </a:r>
          </a:p>
          <a:p>
            <a:endParaRPr lang="en-US" sz="2000" dirty="0"/>
          </a:p>
          <a:p>
            <a:pPr marL="285750" indent="-285750">
              <a:buFont typeface="Arial" panose="020B0604020202020204" pitchFamily="34" charset="0"/>
              <a:buChar char="•"/>
            </a:pPr>
            <a:r>
              <a:rPr lang="en-US" sz="2000" dirty="0"/>
              <a:t>Inadequate academic advising around meaning and purpose</a:t>
            </a:r>
          </a:p>
        </p:txBody>
      </p:sp>
      <p:pic>
        <p:nvPicPr>
          <p:cNvPr id="8" name="Picture Placeholder 7" descr="A silhouette of a person sitting on a chair">
            <a:extLst>
              <a:ext uri="{FF2B5EF4-FFF2-40B4-BE49-F238E27FC236}">
                <a16:creationId xmlns:a16="http://schemas.microsoft.com/office/drawing/2014/main" id="{B4FDEC59-4CC0-B83F-E944-9C3375ECBE42}"/>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643" b="10643"/>
          <a:stretch>
            <a:fillRect/>
          </a:stretch>
        </p:blipFill>
        <p:spPr>
          <a:xfrm>
            <a:off x="5913782" y="1564309"/>
            <a:ext cx="5441605" cy="4296741"/>
          </a:xfrm>
        </p:spPr>
      </p:pic>
    </p:spTree>
    <p:extLst>
      <p:ext uri="{BB962C8B-B14F-4D97-AF65-F5344CB8AC3E}">
        <p14:creationId xmlns:p14="http://schemas.microsoft.com/office/powerpoint/2010/main" val="993303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CFAES Advising Model</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0" marR="0" indent="0">
              <a:spcBef>
                <a:spcPts val="0"/>
              </a:spcBef>
              <a:spcAft>
                <a:spcPts val="0"/>
              </a:spcAft>
              <a:buNone/>
            </a:pPr>
            <a:r>
              <a:rPr lang="en-US" sz="1800" b="1" dirty="0">
                <a:effectLst/>
                <a:ea typeface="Aptos" panose="020B0004020202020204" pitchFamily="34" charset="0"/>
                <a:cs typeface="Aptos" panose="020B0004020202020204" pitchFamily="34" charset="0"/>
              </a:rPr>
              <a:t>College Level Advisors</a:t>
            </a:r>
          </a:p>
          <a:p>
            <a:pPr marL="457200" lvl="1">
              <a:spcBef>
                <a:spcPts val="0"/>
              </a:spcBef>
            </a:pPr>
            <a:r>
              <a:rPr lang="en-US" sz="1800" dirty="0">
                <a:ea typeface="Aptos" panose="020B0004020202020204" pitchFamily="34" charset="0"/>
                <a:cs typeface="Aptos" panose="020B0004020202020204" pitchFamily="34" charset="0"/>
              </a:rPr>
              <a:t>H</a:t>
            </a:r>
            <a:r>
              <a:rPr lang="en-US" sz="1800" dirty="0">
                <a:effectLst/>
                <a:ea typeface="Aptos" panose="020B0004020202020204" pitchFamily="34" charset="0"/>
                <a:cs typeface="Aptos" panose="020B0004020202020204" pitchFamily="34" charset="0"/>
              </a:rPr>
              <a:t>andle the higher-level things</a:t>
            </a:r>
          </a:p>
          <a:p>
            <a:pPr marL="914400" lvl="2">
              <a:spcBef>
                <a:spcPts val="0"/>
              </a:spcBef>
            </a:pPr>
            <a:r>
              <a:rPr lang="en-US" sz="1800" dirty="0">
                <a:effectLst/>
                <a:ea typeface="Aptos" panose="020B0004020202020204" pitchFamily="34" charset="0"/>
                <a:cs typeface="Aptos" panose="020B0004020202020204" pitchFamily="34" charset="0"/>
              </a:rPr>
              <a:t>initial orientation</a:t>
            </a:r>
          </a:p>
          <a:p>
            <a:pPr marL="914400" lvl="2">
              <a:spcBef>
                <a:spcPts val="0"/>
              </a:spcBef>
            </a:pPr>
            <a:r>
              <a:rPr lang="en-US" sz="1800" dirty="0">
                <a:effectLst/>
                <a:ea typeface="Aptos" panose="020B0004020202020204" pitchFamily="34" charset="0"/>
                <a:cs typeface="Aptos" panose="020B0004020202020204" pitchFamily="34" charset="0"/>
              </a:rPr>
              <a:t>adding and dropping classes </a:t>
            </a:r>
            <a:r>
              <a:rPr lang="en-US" sz="1800" dirty="0" err="1">
                <a:effectLst/>
                <a:ea typeface="Aptos" panose="020B0004020202020204" pitchFamily="34" charset="0"/>
                <a:cs typeface="Aptos" panose="020B0004020202020204" pitchFamily="34" charset="0"/>
              </a:rPr>
              <a:t>etc</a:t>
            </a:r>
            <a:r>
              <a:rPr lang="en-US" sz="1800" dirty="0">
                <a:effectLst/>
                <a:ea typeface="Aptos" panose="020B0004020202020204" pitchFamily="34" charset="0"/>
                <a:cs typeface="Aptos" panose="020B0004020202020204" pitchFamily="34" charset="0"/>
              </a:rPr>
              <a:t>, </a:t>
            </a:r>
          </a:p>
          <a:p>
            <a:pPr marL="457200" lvl="1">
              <a:spcBef>
                <a:spcPts val="0"/>
              </a:spcBef>
            </a:pPr>
            <a:endParaRPr lang="en-US" sz="1800" dirty="0">
              <a:ea typeface="Aptos" panose="020B0004020202020204" pitchFamily="34" charset="0"/>
              <a:cs typeface="Aptos" panose="020B0004020202020204" pitchFamily="34" charset="0"/>
            </a:endParaRPr>
          </a:p>
          <a:p>
            <a:pPr marL="0" indent="0">
              <a:spcBef>
                <a:spcPts val="0"/>
              </a:spcBef>
              <a:buNone/>
            </a:pPr>
            <a:r>
              <a:rPr lang="en-US" sz="1800" b="1" dirty="0">
                <a:ea typeface="Aptos" panose="020B0004020202020204" pitchFamily="34" charset="0"/>
                <a:cs typeface="Aptos" panose="020B0004020202020204" pitchFamily="34" charset="0"/>
              </a:rPr>
              <a:t>F</a:t>
            </a:r>
            <a:r>
              <a:rPr lang="en-US" sz="1800" b="1" dirty="0">
                <a:effectLst/>
                <a:ea typeface="Aptos" panose="020B0004020202020204" pitchFamily="34" charset="0"/>
                <a:cs typeface="Aptos" panose="020B0004020202020204" pitchFamily="34" charset="0"/>
              </a:rPr>
              <a:t>aculty advisors for Each </a:t>
            </a:r>
            <a:r>
              <a:rPr lang="en-US" sz="1800" b="1" dirty="0">
                <a:ea typeface="Aptos" panose="020B0004020202020204" pitchFamily="34" charset="0"/>
                <a:cs typeface="Aptos" panose="020B0004020202020204" pitchFamily="34" charset="0"/>
              </a:rPr>
              <a:t>S</a:t>
            </a:r>
            <a:r>
              <a:rPr lang="en-US" sz="1800" b="1" dirty="0">
                <a:effectLst/>
                <a:ea typeface="Aptos" panose="020B0004020202020204" pitchFamily="34" charset="0"/>
                <a:cs typeface="Aptos" panose="020B0004020202020204" pitchFamily="34" charset="0"/>
              </a:rPr>
              <a:t>tudent </a:t>
            </a:r>
          </a:p>
          <a:p>
            <a:pPr marL="457200" lvl="1">
              <a:spcBef>
                <a:spcPts val="0"/>
              </a:spcBef>
            </a:pPr>
            <a:r>
              <a:rPr lang="en-US" sz="1800" dirty="0">
                <a:effectLst/>
                <a:ea typeface="Aptos" panose="020B0004020202020204" pitchFamily="34" charset="0"/>
                <a:cs typeface="Aptos" panose="020B0004020202020204" pitchFamily="34" charset="0"/>
              </a:rPr>
              <a:t>looking at curriculum plans and internship/career opportunities.  </a:t>
            </a:r>
          </a:p>
          <a:p>
            <a:pPr marL="457200" lvl="1">
              <a:spcBef>
                <a:spcPts val="0"/>
              </a:spcBef>
            </a:pPr>
            <a:r>
              <a:rPr lang="en-US" sz="1800" dirty="0">
                <a:effectLst/>
                <a:ea typeface="Aptos" panose="020B0004020202020204" pitchFamily="34" charset="0"/>
                <a:cs typeface="Aptos" panose="020B0004020202020204" pitchFamily="34" charset="0"/>
              </a:rPr>
              <a:t>Teach the classes that the students are taking earlier in their curriculum most of the time. </a:t>
            </a:r>
          </a:p>
          <a:p>
            <a:pPr marL="457200" lvl="1">
              <a:spcBef>
                <a:spcPts val="0"/>
              </a:spcBef>
            </a:pPr>
            <a:r>
              <a:rPr lang="en-US" sz="1800" dirty="0">
                <a:effectLst/>
                <a:ea typeface="Aptos" panose="020B0004020202020204" pitchFamily="34" charset="0"/>
                <a:cs typeface="Aptos" panose="020B0004020202020204" pitchFamily="34" charset="0"/>
              </a:rPr>
              <a:t> In FST for example, I teach the survey class and the Intro processing class, T</a:t>
            </a:r>
          </a:p>
          <a:p>
            <a:pPr marL="457200" lvl="1">
              <a:spcBef>
                <a:spcPts val="0"/>
              </a:spcBef>
            </a:pPr>
            <a:r>
              <a:rPr lang="en-US" sz="1800" dirty="0">
                <a:ea typeface="Aptos" panose="020B0004020202020204" pitchFamily="34" charset="0"/>
                <a:cs typeface="Aptos" panose="020B0004020202020204" pitchFamily="34" charset="0"/>
              </a:rPr>
              <a:t>T</a:t>
            </a:r>
            <a:r>
              <a:rPr lang="en-US" sz="1800" dirty="0">
                <a:effectLst/>
                <a:ea typeface="Aptos" panose="020B0004020202020204" pitchFamily="34" charset="0"/>
                <a:cs typeface="Aptos" panose="020B0004020202020204" pitchFamily="34" charset="0"/>
              </a:rPr>
              <a:t>he other advisors are teaching other major classes.  </a:t>
            </a:r>
          </a:p>
          <a:p>
            <a:pPr marL="457200" lvl="1">
              <a:spcBef>
                <a:spcPts val="0"/>
              </a:spcBef>
            </a:pPr>
            <a:r>
              <a:rPr lang="en-US" sz="1800" dirty="0">
                <a:ea typeface="Aptos" panose="020B0004020202020204" pitchFamily="34" charset="0"/>
                <a:cs typeface="Aptos" panose="020B0004020202020204" pitchFamily="34" charset="0"/>
              </a:rPr>
              <a:t>I</a:t>
            </a:r>
            <a:r>
              <a:rPr lang="en-US" sz="1800" dirty="0">
                <a:effectLst/>
                <a:ea typeface="Aptos" panose="020B0004020202020204" pitchFamily="34" charset="0"/>
                <a:cs typeface="Aptos" panose="020B0004020202020204" pitchFamily="34" charset="0"/>
              </a:rPr>
              <a:t>n our department we all tell all of our students that they can come to any of us any time no matter who is their official advisor.  </a:t>
            </a:r>
          </a:p>
          <a:p>
            <a:pPr marL="0" marR="0" indent="0">
              <a:spcBef>
                <a:spcPts val="0"/>
              </a:spcBef>
              <a:spcAft>
                <a:spcPts val="0"/>
              </a:spcAft>
              <a:buNone/>
            </a:pPr>
            <a:endParaRPr lang="en-US" sz="1800" dirty="0">
              <a:effectLst/>
              <a:ea typeface="Aptos" panose="020B0004020202020204" pitchFamily="34" charset="0"/>
              <a:cs typeface="Aptos" panose="020B0004020202020204" pitchFamily="34" charset="0"/>
            </a:endParaRPr>
          </a:p>
          <a:p>
            <a:pPr marL="0" marR="0" indent="0">
              <a:spcBef>
                <a:spcPts val="0"/>
              </a:spcBef>
              <a:spcAft>
                <a:spcPts val="0"/>
              </a:spcAft>
              <a:buNone/>
            </a:pPr>
            <a:r>
              <a:rPr lang="en-US" sz="1800" b="1" dirty="0">
                <a:ea typeface="Aptos" panose="020B0004020202020204" pitchFamily="34" charset="0"/>
                <a:cs typeface="Aptos" panose="020B0004020202020204" pitchFamily="34" charset="0"/>
              </a:rPr>
              <a:t>Peer Mentees/Mentors</a:t>
            </a:r>
            <a:r>
              <a:rPr lang="en-US" sz="1800" b="1" dirty="0">
                <a:effectLst/>
                <a:ea typeface="Aptos" panose="020B0004020202020204" pitchFamily="34" charset="0"/>
                <a:cs typeface="Aptos" panose="020B0004020202020204" pitchFamily="34" charset="0"/>
              </a:rPr>
              <a:t> </a:t>
            </a:r>
          </a:p>
          <a:p>
            <a:pPr marL="457200" lvl="1">
              <a:spcBef>
                <a:spcPts val="0"/>
              </a:spcBef>
            </a:pPr>
            <a:r>
              <a:rPr lang="en-US" sz="1800" dirty="0">
                <a:ea typeface="Aptos" panose="020B0004020202020204" pitchFamily="34" charset="0"/>
                <a:cs typeface="Aptos" panose="020B0004020202020204" pitchFamily="34" charset="0"/>
              </a:rPr>
              <a:t>In </a:t>
            </a:r>
            <a:r>
              <a:rPr lang="en-US" sz="1800" dirty="0">
                <a:effectLst/>
                <a:ea typeface="Aptos" panose="020B0004020202020204" pitchFamily="34" charset="0"/>
                <a:cs typeface="Aptos" panose="020B0004020202020204" pitchFamily="34" charset="0"/>
              </a:rPr>
              <a:t>CFAES the college as well as some departments have peer mentors.  </a:t>
            </a:r>
          </a:p>
          <a:p>
            <a:pPr marL="457200" lvl="1">
              <a:spcBef>
                <a:spcPts val="0"/>
              </a:spcBef>
            </a:pPr>
            <a:r>
              <a:rPr lang="en-US" sz="1800" dirty="0">
                <a:effectLst/>
                <a:ea typeface="Aptos" panose="020B0004020202020204" pitchFamily="34" charset="0"/>
                <a:cs typeface="Aptos" panose="020B0004020202020204" pitchFamily="34" charset="0"/>
              </a:rPr>
              <a:t>Often times the 2</a:t>
            </a:r>
            <a:r>
              <a:rPr lang="en-US" sz="1800" baseline="30000" dirty="0">
                <a:effectLst/>
                <a:ea typeface="Aptos" panose="020B0004020202020204" pitchFamily="34" charset="0"/>
                <a:cs typeface="Aptos" panose="020B0004020202020204" pitchFamily="34" charset="0"/>
              </a:rPr>
              <a:t>nd</a:t>
            </a:r>
            <a:r>
              <a:rPr lang="en-US" sz="1800" dirty="0">
                <a:effectLst/>
                <a:ea typeface="Aptos" panose="020B0004020202020204" pitchFamily="34" charset="0"/>
                <a:cs typeface="Aptos" panose="020B0004020202020204" pitchFamily="34" charset="0"/>
              </a:rPr>
              <a:t> year students are both mentees and mentors.  </a:t>
            </a:r>
          </a:p>
          <a:p>
            <a:pPr marL="0" indent="0">
              <a:buNone/>
            </a:pPr>
            <a:endParaRPr lang="en-US" sz="3600" dirty="0"/>
          </a:p>
        </p:txBody>
      </p:sp>
    </p:spTree>
    <p:extLst>
      <p:ext uri="{BB962C8B-B14F-4D97-AF65-F5344CB8AC3E}">
        <p14:creationId xmlns:p14="http://schemas.microsoft.com/office/powerpoint/2010/main" val="288797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0E397-B964-2191-8C39-FD7A259B2F8F}"/>
              </a:ext>
            </a:extLst>
          </p:cNvPr>
          <p:cNvSpPr>
            <a:spLocks noGrp="1"/>
          </p:cNvSpPr>
          <p:nvPr>
            <p:ph type="title"/>
          </p:nvPr>
        </p:nvSpPr>
        <p:spPr/>
        <p:txBody>
          <a:bodyPr/>
          <a:lstStyle/>
          <a:p>
            <a:r>
              <a:rPr lang="en-US" dirty="0"/>
              <a:t>Second-Year Student Development</a:t>
            </a:r>
          </a:p>
        </p:txBody>
      </p:sp>
      <p:sp>
        <p:nvSpPr>
          <p:cNvPr id="4" name="Text Placeholder 3">
            <a:extLst>
              <a:ext uri="{FF2B5EF4-FFF2-40B4-BE49-F238E27FC236}">
                <a16:creationId xmlns:a16="http://schemas.microsoft.com/office/drawing/2014/main" id="{0C4CAA81-8D6C-6214-5A34-B8F53D69ACB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89619184-860B-2484-8031-E9D15519F112}"/>
              </a:ext>
            </a:extLst>
          </p:cNvPr>
          <p:cNvSpPr>
            <a:spLocks noGrp="1"/>
          </p:cNvSpPr>
          <p:nvPr>
            <p:ph type="ftr" sz="quarter" idx="11"/>
          </p:nvPr>
        </p:nvSpPr>
        <p:spPr/>
        <p:txBody>
          <a:bodyPr/>
          <a:lstStyle/>
          <a:p>
            <a:r>
              <a:rPr lang="en-US"/>
              <a:t>The Michael V. Drake Institute for Teaching and Learning</a:t>
            </a:r>
          </a:p>
        </p:txBody>
      </p:sp>
      <p:sp>
        <p:nvSpPr>
          <p:cNvPr id="5" name="Slide Number Placeholder 4">
            <a:extLst>
              <a:ext uri="{FF2B5EF4-FFF2-40B4-BE49-F238E27FC236}">
                <a16:creationId xmlns:a16="http://schemas.microsoft.com/office/drawing/2014/main" id="{344C532A-1E69-63A7-486D-6A643D5470A1}"/>
              </a:ext>
            </a:extLst>
          </p:cNvPr>
          <p:cNvSpPr>
            <a:spLocks noGrp="1"/>
          </p:cNvSpPr>
          <p:nvPr>
            <p:ph type="sldNum" sz="quarter" idx="12"/>
          </p:nvPr>
        </p:nvSpPr>
        <p:spPr/>
        <p:txBody>
          <a:bodyPr/>
          <a:lstStyle/>
          <a:p>
            <a:fld id="{DFA4CD3D-26C8-47FF-8D13-9B32BAAB4735}" type="slidenum">
              <a:rPr lang="en-US" smtClean="0"/>
              <a:t>15</a:t>
            </a:fld>
            <a:endParaRPr lang="en-US"/>
          </a:p>
        </p:txBody>
      </p:sp>
    </p:spTree>
    <p:extLst>
      <p:ext uri="{BB962C8B-B14F-4D97-AF65-F5344CB8AC3E}">
        <p14:creationId xmlns:p14="http://schemas.microsoft.com/office/powerpoint/2010/main" val="25251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A3827-EDFC-3118-ECC3-DC322EAF11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0E7A786-E67E-D3B8-BD07-86C5A191329F}"/>
              </a:ext>
            </a:extLst>
          </p:cNvPr>
          <p:cNvSpPr>
            <a:spLocks noGrp="1"/>
          </p:cNvSpPr>
          <p:nvPr>
            <p:ph type="title"/>
          </p:nvPr>
        </p:nvSpPr>
        <p:spPr>
          <a:xfrm>
            <a:off x="609600" y="274638"/>
            <a:ext cx="10972800" cy="1143000"/>
          </a:xfrm>
        </p:spPr>
        <p:txBody>
          <a:bodyPr anchor="ctr">
            <a:normAutofit/>
          </a:bodyPr>
          <a:lstStyle/>
          <a:p>
            <a:r>
              <a:rPr lang="en-US" dirty="0">
                <a:latin typeface="Buckeye Serif 2" pitchFamily="2" charset="0"/>
                <a:ea typeface="Buckeye Serif 2" pitchFamily="2" charset="0"/>
              </a:rPr>
              <a:t>Activity: Development Chart	</a:t>
            </a:r>
          </a:p>
        </p:txBody>
      </p:sp>
      <p:pic>
        <p:nvPicPr>
          <p:cNvPr id="3" name="Graphic 2" descr="Presentation with org chart with solid fill">
            <a:extLst>
              <a:ext uri="{FF2B5EF4-FFF2-40B4-BE49-F238E27FC236}">
                <a16:creationId xmlns:a16="http://schemas.microsoft.com/office/drawing/2014/main" id="{B877DDF5-AC97-3A14-844E-0BD247D98D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5094" y="1600200"/>
            <a:ext cx="4157745" cy="4157745"/>
          </a:xfrm>
          <a:prstGeom prst="rect">
            <a:avLst/>
          </a:prstGeom>
        </p:spPr>
      </p:pic>
      <p:sp>
        <p:nvSpPr>
          <p:cNvPr id="5" name="Content Placeholder 4">
            <a:extLst>
              <a:ext uri="{FF2B5EF4-FFF2-40B4-BE49-F238E27FC236}">
                <a16:creationId xmlns:a16="http://schemas.microsoft.com/office/drawing/2014/main" id="{409A144A-5F6F-D736-ED03-E589EC70F0DF}"/>
              </a:ext>
            </a:extLst>
          </p:cNvPr>
          <p:cNvSpPr>
            <a:spLocks noGrp="1"/>
          </p:cNvSpPr>
          <p:nvPr>
            <p:ph idx="13"/>
          </p:nvPr>
        </p:nvSpPr>
        <p:spPr>
          <a:xfrm>
            <a:off x="6506581" y="1600200"/>
            <a:ext cx="5075819" cy="4157745"/>
          </a:xfrm>
        </p:spPr>
        <p:txBody>
          <a:bodyPr>
            <a:normAutofit/>
          </a:bodyPr>
          <a:lstStyle/>
          <a:p>
            <a:pPr marL="0" indent="0">
              <a:buNone/>
            </a:pPr>
            <a:r>
              <a:rPr lang="en-US" sz="2400" dirty="0"/>
              <a:t>As each type of development is introduced, fill out the following on your chart:</a:t>
            </a:r>
          </a:p>
          <a:p>
            <a:r>
              <a:rPr lang="en-US" sz="2400" dirty="0"/>
              <a:t>Circle yes or no if you have observed any of the behavior described in your students.</a:t>
            </a:r>
          </a:p>
          <a:p>
            <a:pPr marL="0" indent="0">
              <a:buNone/>
            </a:pPr>
            <a:endParaRPr lang="en-US" sz="2400" dirty="0"/>
          </a:p>
          <a:p>
            <a:r>
              <a:rPr lang="en-US" sz="2400" dirty="0"/>
              <a:t>Write one thing you could do or change you could make to help your 2</a:t>
            </a:r>
            <a:r>
              <a:rPr lang="en-US" sz="2400" baseline="30000" dirty="0"/>
              <a:t>nd</a:t>
            </a:r>
            <a:r>
              <a:rPr lang="en-US" sz="2400" dirty="0"/>
              <a:t> year students in this area.</a:t>
            </a:r>
          </a:p>
        </p:txBody>
      </p:sp>
    </p:spTree>
    <p:extLst>
      <p:ext uri="{BB962C8B-B14F-4D97-AF65-F5344CB8AC3E}">
        <p14:creationId xmlns:p14="http://schemas.microsoft.com/office/powerpoint/2010/main" val="2792819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E331-9592-5C8D-D641-0889B0ECA799}"/>
              </a:ext>
            </a:extLst>
          </p:cNvPr>
          <p:cNvSpPr>
            <a:spLocks noGrp="1"/>
          </p:cNvSpPr>
          <p:nvPr>
            <p:ph type="title"/>
          </p:nvPr>
        </p:nvSpPr>
        <p:spPr/>
        <p:txBody>
          <a:bodyPr/>
          <a:lstStyle/>
          <a:p>
            <a:r>
              <a:rPr lang="en-US" dirty="0"/>
              <a:t>Cognitive Development</a:t>
            </a:r>
            <a:br>
              <a:rPr lang="en-US" dirty="0"/>
            </a:br>
            <a:r>
              <a:rPr lang="en-US" dirty="0"/>
              <a:t>Brain Development</a:t>
            </a:r>
          </a:p>
        </p:txBody>
      </p:sp>
      <p:sp>
        <p:nvSpPr>
          <p:cNvPr id="3" name="Content Placeholder 2">
            <a:extLst>
              <a:ext uri="{FF2B5EF4-FFF2-40B4-BE49-F238E27FC236}">
                <a16:creationId xmlns:a16="http://schemas.microsoft.com/office/drawing/2014/main" id="{BB638AED-475C-C189-07C6-1935B8BC3A65}"/>
              </a:ext>
            </a:extLst>
          </p:cNvPr>
          <p:cNvSpPr>
            <a:spLocks noGrp="1"/>
          </p:cNvSpPr>
          <p:nvPr>
            <p:ph idx="1"/>
          </p:nvPr>
        </p:nvSpPr>
        <p:spPr/>
        <p:txBody>
          <a:bodyPr vert="horz" lIns="91440" tIns="45720" rIns="91440" bIns="45720" rtlCol="0" anchor="t">
            <a:normAutofit/>
          </a:bodyPr>
          <a:lstStyle/>
          <a:p>
            <a:pPr marL="0" indent="0">
              <a:buNone/>
            </a:pPr>
            <a:endParaRPr lang="en-US" b="1" dirty="0"/>
          </a:p>
          <a:p>
            <a:pPr marL="0" indent="0">
              <a:buNone/>
            </a:pPr>
            <a:r>
              <a:rPr lang="en-US" b="1" dirty="0"/>
              <a:t>The Prefrontal Cortex: Where we…</a:t>
            </a:r>
          </a:p>
          <a:p>
            <a:pPr lvl="1"/>
            <a:r>
              <a:rPr lang="en-US" dirty="0"/>
              <a:t>Maintain attention and focus</a:t>
            </a:r>
          </a:p>
          <a:p>
            <a:pPr lvl="1"/>
            <a:r>
              <a:rPr lang="en-US" dirty="0"/>
              <a:t>Regulate emotions</a:t>
            </a:r>
          </a:p>
          <a:p>
            <a:pPr lvl="1"/>
            <a:r>
              <a:rPr lang="en-US" dirty="0"/>
              <a:t>Weigh options</a:t>
            </a:r>
          </a:p>
          <a:p>
            <a:pPr lvl="1"/>
            <a:r>
              <a:rPr lang="en-US" dirty="0"/>
              <a:t>Make decisions</a:t>
            </a:r>
          </a:p>
          <a:p>
            <a:pPr lvl="1"/>
            <a:r>
              <a:rPr lang="en-US" dirty="0">
                <a:latin typeface="Buckeye Sans 2"/>
              </a:rPr>
              <a:t>Self-evaluate</a:t>
            </a:r>
            <a:endParaRPr lang="en-US" dirty="0"/>
          </a:p>
          <a:p>
            <a:pPr marL="457200" lvl="1" indent="0">
              <a:buNone/>
            </a:pPr>
            <a:endParaRPr lang="en-US" dirty="0"/>
          </a:p>
          <a:p>
            <a:pPr marL="457200" lvl="1" indent="0">
              <a:buNone/>
            </a:pPr>
            <a:endParaRPr lang="en-US" dirty="0"/>
          </a:p>
        </p:txBody>
      </p:sp>
      <p:pic>
        <p:nvPicPr>
          <p:cNvPr id="5" name="Picture 4" descr="A diagram of the brain">
            <a:extLst>
              <a:ext uri="{FF2B5EF4-FFF2-40B4-BE49-F238E27FC236}">
                <a16:creationId xmlns:a16="http://schemas.microsoft.com/office/drawing/2014/main" id="{A99029F1-FF96-C556-E7D6-3D1C4A95945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94523" y="1976284"/>
            <a:ext cx="4459277" cy="2756565"/>
          </a:xfrm>
          <a:prstGeom prst="rect">
            <a:avLst/>
          </a:prstGeom>
        </p:spPr>
      </p:pic>
    </p:spTree>
    <p:extLst>
      <p:ext uri="{BB962C8B-B14F-4D97-AF65-F5344CB8AC3E}">
        <p14:creationId xmlns:p14="http://schemas.microsoft.com/office/powerpoint/2010/main" val="157363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1C0B99-3256-F998-CD7F-CB7218360BA8}"/>
              </a:ext>
            </a:extLst>
          </p:cNvPr>
          <p:cNvSpPr>
            <a:spLocks noGrp="1"/>
          </p:cNvSpPr>
          <p:nvPr>
            <p:ph type="title"/>
          </p:nvPr>
        </p:nvSpPr>
        <p:spPr/>
        <p:txBody>
          <a:bodyPr/>
          <a:lstStyle/>
          <a:p>
            <a:r>
              <a:rPr lang="en-US" dirty="0">
                <a:solidFill>
                  <a:schemeClr val="tx1"/>
                </a:solidFill>
                <a:latin typeface="Buckeye Serif 2 Black"/>
              </a:rPr>
              <a:t>Cognitive Development </a:t>
            </a:r>
            <a:r>
              <a:rPr lang="en-US" dirty="0">
                <a:latin typeface="Buckeye Serif 2 Black"/>
              </a:rPr>
              <a:t>	</a:t>
            </a:r>
            <a:br>
              <a:rPr lang="en-US" dirty="0"/>
            </a:br>
            <a:r>
              <a:rPr lang="en-US" sz="3600" dirty="0">
                <a:latin typeface="Buckeye Serif 2 Black"/>
              </a:rPr>
              <a:t>Perry (1960’s &amp; 70’s)</a:t>
            </a:r>
          </a:p>
        </p:txBody>
      </p:sp>
      <p:sp>
        <p:nvSpPr>
          <p:cNvPr id="5" name="Content Placeholder 4">
            <a:extLst>
              <a:ext uri="{FF2B5EF4-FFF2-40B4-BE49-F238E27FC236}">
                <a16:creationId xmlns:a16="http://schemas.microsoft.com/office/drawing/2014/main" id="{22FA5CC7-6C1C-D40E-385B-ACB48811D796}"/>
              </a:ext>
            </a:extLst>
          </p:cNvPr>
          <p:cNvSpPr>
            <a:spLocks noGrp="1"/>
          </p:cNvSpPr>
          <p:nvPr>
            <p:ph sz="half" idx="1"/>
          </p:nvPr>
        </p:nvSpPr>
        <p:spPr/>
        <p:txBody>
          <a:bodyPr>
            <a:normAutofit lnSpcReduction="10000"/>
          </a:bodyPr>
          <a:lstStyle/>
          <a:p>
            <a:pPr marL="0" indent="0">
              <a:buNone/>
            </a:pPr>
            <a:r>
              <a:rPr lang="en-US" b="1" dirty="0"/>
              <a:t>Dualism</a:t>
            </a:r>
            <a:r>
              <a:rPr lang="en-US" dirty="0"/>
              <a:t> – there IS a right and  a wrong answer</a:t>
            </a:r>
          </a:p>
          <a:p>
            <a:pPr marL="0" indent="0">
              <a:buNone/>
            </a:pPr>
            <a:endParaRPr lang="en-US" dirty="0"/>
          </a:p>
          <a:p>
            <a:r>
              <a:rPr lang="en-US" dirty="0"/>
              <a:t>Received Knowledge</a:t>
            </a:r>
          </a:p>
          <a:p>
            <a:pPr marL="0" indent="0">
              <a:buNone/>
            </a:pPr>
            <a:endParaRPr lang="en-US" dirty="0"/>
          </a:p>
          <a:p>
            <a:r>
              <a:rPr lang="en-US" dirty="0"/>
              <a:t>Basic</a:t>
            </a:r>
          </a:p>
          <a:p>
            <a:endParaRPr lang="en-US" dirty="0"/>
          </a:p>
          <a:p>
            <a:r>
              <a:rPr lang="en-US" dirty="0"/>
              <a:t>Full</a:t>
            </a:r>
          </a:p>
        </p:txBody>
      </p:sp>
      <p:sp>
        <p:nvSpPr>
          <p:cNvPr id="6" name="Content Placeholder 5">
            <a:extLst>
              <a:ext uri="{FF2B5EF4-FFF2-40B4-BE49-F238E27FC236}">
                <a16:creationId xmlns:a16="http://schemas.microsoft.com/office/drawing/2014/main" id="{053E98E3-E910-83D5-8F01-87D77AC16717}"/>
              </a:ext>
            </a:extLst>
          </p:cNvPr>
          <p:cNvSpPr>
            <a:spLocks noGrp="1"/>
          </p:cNvSpPr>
          <p:nvPr>
            <p:ph sz="half" idx="2"/>
          </p:nvPr>
        </p:nvSpPr>
        <p:spPr/>
        <p:txBody>
          <a:bodyPr>
            <a:normAutofit lnSpcReduction="10000"/>
          </a:bodyPr>
          <a:lstStyle/>
          <a:p>
            <a:pPr marL="0" indent="0">
              <a:buNone/>
            </a:pPr>
            <a:r>
              <a:rPr lang="en-US" b="1" dirty="0"/>
              <a:t>Multiplicity</a:t>
            </a:r>
            <a:r>
              <a:rPr lang="en-US" dirty="0"/>
              <a:t> - There are conflicting answers, so student must trust their own “inner voices,” not external authority</a:t>
            </a:r>
          </a:p>
          <a:p>
            <a:pPr marL="0" indent="0">
              <a:buNone/>
            </a:pPr>
            <a:endParaRPr lang="en-US" dirty="0"/>
          </a:p>
          <a:p>
            <a:r>
              <a:rPr lang="en-US" dirty="0"/>
              <a:t>Subjective Knowledge</a:t>
            </a:r>
          </a:p>
          <a:p>
            <a:pPr marL="0" indent="0">
              <a:buNone/>
            </a:pPr>
            <a:endParaRPr lang="en-US" dirty="0"/>
          </a:p>
          <a:p>
            <a:r>
              <a:rPr lang="en-US" dirty="0"/>
              <a:t>Early Multiplicity</a:t>
            </a:r>
          </a:p>
          <a:p>
            <a:pPr marL="0" indent="0">
              <a:buNone/>
            </a:pPr>
            <a:endParaRPr lang="en-US" dirty="0"/>
          </a:p>
          <a:p>
            <a:r>
              <a:rPr lang="en-US" dirty="0"/>
              <a:t>Late </a:t>
            </a:r>
            <a:r>
              <a:rPr lang="en-US" dirty="0" err="1"/>
              <a:t>Mulitiplicity</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0510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8A7E-51FD-C2CE-6296-E2818EC5AF07}"/>
              </a:ext>
            </a:extLst>
          </p:cNvPr>
          <p:cNvSpPr>
            <a:spLocks noGrp="1"/>
          </p:cNvSpPr>
          <p:nvPr>
            <p:ph type="title"/>
          </p:nvPr>
        </p:nvSpPr>
        <p:spPr/>
        <p:txBody>
          <a:bodyPr>
            <a:normAutofit/>
          </a:bodyPr>
          <a:lstStyle/>
          <a:p>
            <a:r>
              <a:rPr lang="en-US" dirty="0">
                <a:solidFill>
                  <a:schemeClr val="tx1"/>
                </a:solidFill>
              </a:rPr>
              <a:t>Cognitive Development</a:t>
            </a:r>
            <a:br>
              <a:rPr lang="en-US" dirty="0"/>
            </a:br>
            <a:r>
              <a:rPr lang="en-US" sz="3600" dirty="0"/>
              <a:t>Baxter-</a:t>
            </a:r>
            <a:r>
              <a:rPr lang="en-US" sz="3600" dirty="0" err="1"/>
              <a:t>Magolda’s</a:t>
            </a:r>
            <a:r>
              <a:rPr lang="en-US" sz="3600" dirty="0"/>
              <a:t> Ways of Knowing (1986)</a:t>
            </a:r>
          </a:p>
        </p:txBody>
      </p:sp>
      <p:sp>
        <p:nvSpPr>
          <p:cNvPr id="3" name="Content Placeholder 2">
            <a:extLst>
              <a:ext uri="{FF2B5EF4-FFF2-40B4-BE49-F238E27FC236}">
                <a16:creationId xmlns:a16="http://schemas.microsoft.com/office/drawing/2014/main" id="{1F7319D3-E229-702B-B514-1A0D0A62CD8E}"/>
              </a:ext>
            </a:extLst>
          </p:cNvPr>
          <p:cNvSpPr>
            <a:spLocks noGrp="1"/>
          </p:cNvSpPr>
          <p:nvPr>
            <p:ph sz="half" idx="1"/>
          </p:nvPr>
        </p:nvSpPr>
        <p:spPr/>
        <p:txBody>
          <a:bodyPr>
            <a:normAutofit lnSpcReduction="10000"/>
          </a:bodyPr>
          <a:lstStyle/>
          <a:p>
            <a:pPr marL="0" indent="0">
              <a:buNone/>
            </a:pPr>
            <a:r>
              <a:rPr lang="en-US" b="1" dirty="0"/>
              <a:t>Absolute</a:t>
            </a:r>
          </a:p>
          <a:p>
            <a:r>
              <a:rPr lang="en-US" dirty="0"/>
              <a:t>Knowledge is certain</a:t>
            </a:r>
          </a:p>
          <a:p>
            <a:r>
              <a:rPr lang="en-US" dirty="0"/>
              <a:t>Teacher is expert</a:t>
            </a:r>
          </a:p>
          <a:p>
            <a:r>
              <a:rPr lang="en-US" dirty="0"/>
              <a:t>Peers help in gaining knowledge</a:t>
            </a:r>
          </a:p>
          <a:p>
            <a:r>
              <a:rPr lang="en-US" dirty="0"/>
              <a:t>Task = absorbing knowledge &amp; giving right answers</a:t>
            </a:r>
          </a:p>
          <a:p>
            <a:r>
              <a:rPr lang="en-US" dirty="0"/>
              <a:t>46% of 2</a:t>
            </a:r>
            <a:r>
              <a:rPr lang="en-US" baseline="30000" dirty="0"/>
              <a:t>nd</a:t>
            </a:r>
            <a:r>
              <a:rPr lang="en-US" dirty="0"/>
              <a:t> year students</a:t>
            </a:r>
          </a:p>
        </p:txBody>
      </p:sp>
      <p:sp>
        <p:nvSpPr>
          <p:cNvPr id="4" name="Content Placeholder 3">
            <a:extLst>
              <a:ext uri="{FF2B5EF4-FFF2-40B4-BE49-F238E27FC236}">
                <a16:creationId xmlns:a16="http://schemas.microsoft.com/office/drawing/2014/main" id="{EE696186-000E-8361-4858-4395B4092009}"/>
              </a:ext>
            </a:extLst>
          </p:cNvPr>
          <p:cNvSpPr>
            <a:spLocks noGrp="1"/>
          </p:cNvSpPr>
          <p:nvPr>
            <p:ph sz="half" idx="2"/>
          </p:nvPr>
        </p:nvSpPr>
        <p:spPr/>
        <p:txBody>
          <a:bodyPr>
            <a:normAutofit lnSpcReduction="10000"/>
          </a:bodyPr>
          <a:lstStyle/>
          <a:p>
            <a:pPr marL="0" indent="0">
              <a:buNone/>
            </a:pPr>
            <a:r>
              <a:rPr lang="en-US" b="1" dirty="0"/>
              <a:t>Transitional</a:t>
            </a:r>
          </a:p>
          <a:p>
            <a:r>
              <a:rPr lang="en-US" sz="2600" dirty="0"/>
              <a:t>Some knowledge can be questioned</a:t>
            </a:r>
          </a:p>
          <a:p>
            <a:r>
              <a:rPr lang="en-US" sz="2600" dirty="0"/>
              <a:t>Teacher facilitates understanding and application of knowledge</a:t>
            </a:r>
          </a:p>
          <a:p>
            <a:r>
              <a:rPr lang="en-US" sz="2600" dirty="0"/>
              <a:t>Peers give exposure to new views</a:t>
            </a:r>
          </a:p>
          <a:p>
            <a:r>
              <a:rPr lang="en-US" sz="2600" dirty="0"/>
              <a:t>Task = understanding then judgement</a:t>
            </a:r>
          </a:p>
          <a:p>
            <a:r>
              <a:rPr lang="en-US" sz="2600" dirty="0"/>
              <a:t>53% of 2</a:t>
            </a:r>
            <a:r>
              <a:rPr lang="en-US" sz="2600" baseline="30000" dirty="0"/>
              <a:t>nd</a:t>
            </a:r>
            <a:r>
              <a:rPr lang="en-US" sz="2600" dirty="0"/>
              <a:t> year students</a:t>
            </a:r>
          </a:p>
        </p:txBody>
      </p:sp>
    </p:spTree>
    <p:extLst>
      <p:ext uri="{BB962C8B-B14F-4D97-AF65-F5344CB8AC3E}">
        <p14:creationId xmlns:p14="http://schemas.microsoft.com/office/powerpoint/2010/main" val="141690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QR code">
            <a:extLst>
              <a:ext uri="{FF2B5EF4-FFF2-40B4-BE49-F238E27FC236}">
                <a16:creationId xmlns:a16="http://schemas.microsoft.com/office/drawing/2014/main" id="{A38848A0-0243-E542-B543-849D39B01F92}"/>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875" r="875"/>
          <a:stretch/>
        </p:blipFill>
        <p:spPr>
          <a:xfrm>
            <a:off x="361556" y="1433923"/>
            <a:ext cx="4163147" cy="4237266"/>
          </a:xfrm>
        </p:spPr>
      </p:pic>
      <p:sp>
        <p:nvSpPr>
          <p:cNvPr id="6" name="Title 5">
            <a:extLst>
              <a:ext uri="{FF2B5EF4-FFF2-40B4-BE49-F238E27FC236}">
                <a16:creationId xmlns:a16="http://schemas.microsoft.com/office/drawing/2014/main" id="{DE103325-6E82-8587-BF11-C8F45A7A7DF8}"/>
              </a:ext>
            </a:extLst>
          </p:cNvPr>
          <p:cNvSpPr>
            <a:spLocks noGrp="1"/>
          </p:cNvSpPr>
          <p:nvPr>
            <p:ph type="title"/>
          </p:nvPr>
        </p:nvSpPr>
        <p:spPr/>
        <p:txBody>
          <a:bodyPr/>
          <a:lstStyle/>
          <a:p>
            <a:r>
              <a:rPr lang="en-US" dirty="0"/>
              <a:t>Notes and Announcements</a:t>
            </a:r>
          </a:p>
        </p:txBody>
      </p:sp>
      <p:sp>
        <p:nvSpPr>
          <p:cNvPr id="7" name="Content Placeholder 6">
            <a:extLst>
              <a:ext uri="{FF2B5EF4-FFF2-40B4-BE49-F238E27FC236}">
                <a16:creationId xmlns:a16="http://schemas.microsoft.com/office/drawing/2014/main" id="{7F446153-256A-13A6-6612-8EC280539BE2}"/>
              </a:ext>
            </a:extLst>
          </p:cNvPr>
          <p:cNvSpPr>
            <a:spLocks noGrp="1"/>
          </p:cNvSpPr>
          <p:nvPr>
            <p:ph sz="half" idx="13"/>
          </p:nvPr>
        </p:nvSpPr>
        <p:spPr>
          <a:xfrm>
            <a:off x="5856551" y="3242821"/>
            <a:ext cx="5831204" cy="2668565"/>
          </a:xfrm>
        </p:spPr>
        <p:txBody>
          <a:bodyPr vert="horz" lIns="91440" tIns="45720" rIns="91440" bIns="45720" rtlCol="0" anchor="t">
            <a:normAutofit fontScale="92500" lnSpcReduction="20000"/>
          </a:bodyPr>
          <a:lstStyle/>
          <a:p>
            <a:pPr marL="342900" indent="-342900">
              <a:buFont typeface="Arial" panose="020B0604020202020204" pitchFamily="34" charset="0"/>
              <a:buChar char="•"/>
            </a:pPr>
            <a:r>
              <a:rPr lang="en-US" dirty="0">
                <a:latin typeface="Buckeye Sans 2"/>
              </a:rPr>
              <a:t>Session Time: 1:00 pm – 2:30 pm</a:t>
            </a:r>
          </a:p>
          <a:p>
            <a:pPr marL="342900" indent="-342900">
              <a:buFont typeface="Arial" panose="020B0604020202020204" pitchFamily="34" charset="0"/>
              <a:buChar char="•"/>
            </a:pPr>
            <a:r>
              <a:rPr lang="en-US" dirty="0">
                <a:latin typeface="Buckeye Sans 2"/>
              </a:rPr>
              <a:t>Resources and Workshop Materials Available</a:t>
            </a:r>
          </a:p>
          <a:p>
            <a:pPr marL="800100" lvl="1" indent="-342900">
              <a:buFont typeface="Arial" panose="020B0604020202020204" pitchFamily="34" charset="0"/>
              <a:buChar char="•"/>
            </a:pPr>
            <a:r>
              <a:rPr lang="en-US" sz="1800" b="0" i="0" u="none" strike="noStrike" dirty="0">
                <a:solidFill>
                  <a:srgbClr val="000000"/>
                </a:solidFill>
                <a:effectLst/>
                <a:latin typeface="Calibri" panose="020F0502020204030204" pitchFamily="34" charset="0"/>
                <a:hlinkClick r:id="rId3"/>
              </a:rPr>
              <a:t>https://go.osu.edu/2ndyear</a:t>
            </a:r>
            <a:r>
              <a:rPr lang="en-US" sz="1800" b="0" i="0" u="none" strike="noStrike" dirty="0">
                <a:solidFill>
                  <a:srgbClr val="000000"/>
                </a:solidFill>
                <a:effectLst/>
                <a:latin typeface="Calibri" panose="020F0502020204030204" pitchFamily="34" charset="0"/>
              </a:rPr>
              <a:t> </a:t>
            </a:r>
            <a:r>
              <a:rPr lang="en-US" dirty="0"/>
              <a:t> </a:t>
            </a:r>
          </a:p>
          <a:p>
            <a:pPr marL="342900" indent="-342900">
              <a:buFont typeface="Arial" panose="020B0604020202020204" pitchFamily="34" charset="0"/>
              <a:buChar char="•"/>
            </a:pPr>
            <a:r>
              <a:rPr lang="en-US" dirty="0">
                <a:latin typeface="Buckeye Sans 2"/>
              </a:rPr>
              <a:t>Recording available upon request</a:t>
            </a:r>
          </a:p>
          <a:p>
            <a:pPr marL="800100" lvl="1" indent="-342900">
              <a:buFont typeface="Arial" panose="020B0604020202020204" pitchFamily="34" charset="0"/>
              <a:buChar char="•"/>
            </a:pPr>
            <a:r>
              <a:rPr lang="en-US" dirty="0">
                <a:latin typeface="Buckeye Sans 2"/>
              </a:rPr>
              <a:t>Email drakeinstitute@osu.edu</a:t>
            </a:r>
          </a:p>
          <a:p>
            <a:pPr marL="342900" indent="-342900">
              <a:buFont typeface="Arial" panose="020B0604020202020204" pitchFamily="34" charset="0"/>
              <a:buChar char="•"/>
            </a:pPr>
            <a:r>
              <a:rPr lang="en-US" dirty="0">
                <a:latin typeface="Buckeye Sans 2"/>
              </a:rPr>
              <a:t>Please feel free to share questions to the chat</a:t>
            </a:r>
            <a:endParaRPr lang="en-US" dirty="0"/>
          </a:p>
        </p:txBody>
      </p:sp>
    </p:spTree>
    <p:extLst>
      <p:ext uri="{BB962C8B-B14F-4D97-AF65-F5344CB8AC3E}">
        <p14:creationId xmlns:p14="http://schemas.microsoft.com/office/powerpoint/2010/main" val="2259920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solidFill>
                  <a:schemeClr val="tx1"/>
                </a:solidFill>
              </a:rPr>
              <a:t>Identity Development</a:t>
            </a:r>
            <a:br>
              <a:rPr lang="en-US" dirty="0">
                <a:solidFill>
                  <a:schemeClr val="tx1"/>
                </a:solidFill>
              </a:rPr>
            </a:br>
            <a:r>
              <a:rPr lang="en-US" dirty="0"/>
              <a:t>Chickering &amp; </a:t>
            </a:r>
            <a:r>
              <a:rPr lang="en-US" dirty="0" err="1"/>
              <a:t>Reisser</a:t>
            </a:r>
            <a:r>
              <a:rPr lang="en-US" dirty="0"/>
              <a:t> (1993)</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0" indent="0">
              <a:buNone/>
            </a:pPr>
            <a:r>
              <a:rPr lang="en-US" sz="3600" dirty="0"/>
              <a:t>Laurie Schreiner and Jerry </a:t>
            </a:r>
            <a:r>
              <a:rPr lang="en-US" sz="3600" dirty="0" err="1"/>
              <a:t>Pattengale</a:t>
            </a:r>
            <a:r>
              <a:rPr lang="en-US" sz="3600" dirty="0"/>
              <a:t> identified 4 vectors specific to 2</a:t>
            </a:r>
            <a:r>
              <a:rPr lang="en-US" sz="3600" baseline="30000" dirty="0"/>
              <a:t>nd</a:t>
            </a:r>
            <a:r>
              <a:rPr lang="en-US" sz="3600" dirty="0"/>
              <a:t> Year Development:</a:t>
            </a:r>
          </a:p>
          <a:p>
            <a:pPr>
              <a:buFont typeface="Wingdings" panose="05000000000000000000" pitchFamily="2" charset="2"/>
              <a:buChar char="Ø"/>
            </a:pPr>
            <a:r>
              <a:rPr lang="en-US" sz="3600" dirty="0"/>
              <a:t>Achieving Competence</a:t>
            </a:r>
          </a:p>
          <a:p>
            <a:pPr>
              <a:buFont typeface="Wingdings" panose="05000000000000000000" pitchFamily="2" charset="2"/>
              <a:buChar char="Ø"/>
            </a:pPr>
            <a:r>
              <a:rPr lang="en-US" sz="3600" dirty="0"/>
              <a:t>Developing Autonomy</a:t>
            </a:r>
          </a:p>
          <a:p>
            <a:pPr>
              <a:buFont typeface="Wingdings" panose="05000000000000000000" pitchFamily="2" charset="2"/>
              <a:buChar char="Ø"/>
            </a:pPr>
            <a:r>
              <a:rPr lang="en-US" sz="3600" dirty="0"/>
              <a:t>Establishing Identity</a:t>
            </a:r>
          </a:p>
          <a:p>
            <a:pPr>
              <a:buFont typeface="Wingdings" panose="05000000000000000000" pitchFamily="2" charset="2"/>
              <a:buChar char="Ø"/>
            </a:pPr>
            <a:r>
              <a:rPr lang="en-US" sz="3600" dirty="0"/>
              <a:t>Developing Purpose</a:t>
            </a:r>
          </a:p>
        </p:txBody>
      </p:sp>
    </p:spTree>
    <p:extLst>
      <p:ext uri="{BB962C8B-B14F-4D97-AF65-F5344CB8AC3E}">
        <p14:creationId xmlns:p14="http://schemas.microsoft.com/office/powerpoint/2010/main" val="385708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normAutofit/>
          </a:bodyPr>
          <a:lstStyle/>
          <a:p>
            <a:r>
              <a:rPr lang="en-US" sz="3200" dirty="0"/>
              <a:t>Schaller’s Four Stages of Sophomore Development (2005)</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742950" indent="-742950">
              <a:buFont typeface="+mj-lt"/>
              <a:buAutoNum type="arabicPeriod"/>
            </a:pPr>
            <a:r>
              <a:rPr lang="en-US" sz="3600" dirty="0"/>
              <a:t>Random Exploration</a:t>
            </a:r>
          </a:p>
          <a:p>
            <a:pPr marL="742950" indent="-742950">
              <a:buFont typeface="+mj-lt"/>
              <a:buAutoNum type="arabicPeriod"/>
            </a:pPr>
            <a:endParaRPr lang="en-US" sz="3600" dirty="0"/>
          </a:p>
          <a:p>
            <a:pPr marL="742950" indent="-742950">
              <a:buFont typeface="+mj-lt"/>
              <a:buAutoNum type="arabicPeriod"/>
            </a:pPr>
            <a:r>
              <a:rPr lang="en-US" sz="3600" dirty="0"/>
              <a:t>Focused Exploration</a:t>
            </a:r>
          </a:p>
          <a:p>
            <a:pPr marL="742950" indent="-742950">
              <a:buFont typeface="+mj-lt"/>
              <a:buAutoNum type="arabicPeriod"/>
            </a:pPr>
            <a:endParaRPr lang="en-US" sz="3600" dirty="0"/>
          </a:p>
          <a:p>
            <a:pPr marL="742950" indent="-742950">
              <a:buFont typeface="+mj-lt"/>
              <a:buAutoNum type="arabicPeriod"/>
            </a:pPr>
            <a:r>
              <a:rPr lang="en-US" sz="3600" dirty="0"/>
              <a:t>Tentative Choices</a:t>
            </a:r>
          </a:p>
          <a:p>
            <a:pPr marL="742950" indent="-742950">
              <a:buFont typeface="+mj-lt"/>
              <a:buAutoNum type="arabicPeriod"/>
            </a:pPr>
            <a:endParaRPr lang="en-US" sz="3600" dirty="0"/>
          </a:p>
          <a:p>
            <a:pPr marL="742950" indent="-742950">
              <a:buFont typeface="+mj-lt"/>
              <a:buAutoNum type="arabicPeriod"/>
            </a:pPr>
            <a:r>
              <a:rPr lang="en-US" sz="3600" dirty="0"/>
              <a:t>Commitment</a:t>
            </a:r>
          </a:p>
        </p:txBody>
      </p:sp>
    </p:spTree>
    <p:extLst>
      <p:ext uri="{BB962C8B-B14F-4D97-AF65-F5344CB8AC3E}">
        <p14:creationId xmlns:p14="http://schemas.microsoft.com/office/powerpoint/2010/main" val="23983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Random Exploration 	</a:t>
            </a:r>
          </a:p>
        </p:txBody>
      </p:sp>
      <p:pic>
        <p:nvPicPr>
          <p:cNvPr id="3" name="Graphic 2" descr="Badge 1 with solid fill">
            <a:extLst>
              <a:ext uri="{FF2B5EF4-FFF2-40B4-BE49-F238E27FC236}">
                <a16:creationId xmlns:a16="http://schemas.microsoft.com/office/drawing/2014/main" id="{3FE30332-0D1A-592B-C800-A68AFA08946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0516" y="386557"/>
            <a:ext cx="914400" cy="914400"/>
          </a:xfrm>
          <a:prstGeom prst="rect">
            <a:avLst/>
          </a:prstGeom>
        </p:spPr>
      </p:pic>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r>
              <a:rPr lang="en-US" sz="3600" dirty="0"/>
              <a:t>Typical for 1</a:t>
            </a:r>
            <a:r>
              <a:rPr lang="en-US" sz="3600" baseline="30000" dirty="0"/>
              <a:t>st</a:t>
            </a:r>
            <a:r>
              <a:rPr lang="en-US" sz="3600" dirty="0"/>
              <a:t> years but some 2</a:t>
            </a:r>
            <a:r>
              <a:rPr lang="en-US" sz="3600" baseline="30000" dirty="0"/>
              <a:t>nd</a:t>
            </a:r>
            <a:r>
              <a:rPr lang="en-US" sz="3600" dirty="0"/>
              <a:t> years still here</a:t>
            </a:r>
          </a:p>
          <a:p>
            <a:r>
              <a:rPr lang="en-US" sz="3600" dirty="0"/>
              <a:t>Little to no reflection on decisions</a:t>
            </a:r>
          </a:p>
          <a:p>
            <a:r>
              <a:rPr lang="en-US" sz="3600" dirty="0"/>
              <a:t>Know they need to make major/career choice but make decisions that delay</a:t>
            </a:r>
          </a:p>
          <a:p>
            <a:r>
              <a:rPr lang="en-US" sz="3600" dirty="0"/>
              <a:t>Investigate college, explore freedom, meet new people</a:t>
            </a:r>
          </a:p>
        </p:txBody>
      </p:sp>
    </p:spTree>
    <p:extLst>
      <p:ext uri="{BB962C8B-B14F-4D97-AF65-F5344CB8AC3E}">
        <p14:creationId xmlns:p14="http://schemas.microsoft.com/office/powerpoint/2010/main" val="246352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Focused Exploration		</a:t>
            </a:r>
          </a:p>
        </p:txBody>
      </p:sp>
      <p:pic>
        <p:nvPicPr>
          <p:cNvPr id="9" name="Graphic 8" descr="Badge with solid fill">
            <a:extLst>
              <a:ext uri="{FF2B5EF4-FFF2-40B4-BE49-F238E27FC236}">
                <a16:creationId xmlns:a16="http://schemas.microsoft.com/office/drawing/2014/main" id="{65A6D57C-F217-A6CD-000C-647D65D144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51523" y="423428"/>
            <a:ext cx="914400" cy="914400"/>
          </a:xfrm>
          <a:prstGeom prst="rect">
            <a:avLst/>
          </a:prstGeom>
        </p:spPr>
      </p:pic>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r>
              <a:rPr lang="en-US" sz="3600" dirty="0"/>
              <a:t>Occurs over summer or beginning of 2</a:t>
            </a:r>
            <a:r>
              <a:rPr lang="en-US" sz="3600" baseline="30000" dirty="0"/>
              <a:t>nd</a:t>
            </a:r>
            <a:r>
              <a:rPr lang="en-US" sz="3600" dirty="0"/>
              <a:t> year</a:t>
            </a:r>
          </a:p>
          <a:p>
            <a:r>
              <a:rPr lang="en-US" sz="3600" dirty="0"/>
              <a:t>Questioning/Rethinking decisions about self, friends, and academic experiences made in 1</a:t>
            </a:r>
            <a:r>
              <a:rPr lang="en-US" sz="3600" baseline="30000" dirty="0"/>
              <a:t>st</a:t>
            </a:r>
            <a:r>
              <a:rPr lang="en-US" sz="3600" dirty="0"/>
              <a:t> year</a:t>
            </a:r>
          </a:p>
          <a:p>
            <a:r>
              <a:rPr lang="en-US" sz="3600" dirty="0"/>
              <a:t>“Who am I?” is their main question</a:t>
            </a:r>
          </a:p>
          <a:p>
            <a:r>
              <a:rPr lang="en-US" sz="3600" dirty="0"/>
              <a:t>Need high support in this stage</a:t>
            </a:r>
          </a:p>
          <a:p>
            <a:pPr marL="0" indent="0">
              <a:buNone/>
            </a:pPr>
            <a:endParaRPr lang="en-US" sz="3600" dirty="0"/>
          </a:p>
        </p:txBody>
      </p:sp>
    </p:spTree>
    <p:extLst>
      <p:ext uri="{BB962C8B-B14F-4D97-AF65-F5344CB8AC3E}">
        <p14:creationId xmlns:p14="http://schemas.microsoft.com/office/powerpoint/2010/main" val="78613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Tentative Choices	 </a:t>
            </a:r>
          </a:p>
        </p:txBody>
      </p:sp>
      <p:pic>
        <p:nvPicPr>
          <p:cNvPr id="7" name="Graphic 6" descr="Badge 3 with solid fill">
            <a:extLst>
              <a:ext uri="{FF2B5EF4-FFF2-40B4-BE49-F238E27FC236}">
                <a16:creationId xmlns:a16="http://schemas.microsoft.com/office/drawing/2014/main" id="{0F360E6B-2810-2D31-E549-BD6E4E331A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386557"/>
            <a:ext cx="914400" cy="914400"/>
          </a:xfrm>
          <a:prstGeom prst="rect">
            <a:avLst/>
          </a:prstGeom>
        </p:spPr>
      </p:pic>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r>
              <a:rPr lang="en-US" sz="3600" dirty="0"/>
              <a:t>Relates to choices that influence rest of college years</a:t>
            </a:r>
          </a:p>
          <a:p>
            <a:r>
              <a:rPr lang="en-US" sz="3600" dirty="0"/>
              <a:t>Greater sense of responsibility develops as future goals become clearer</a:t>
            </a:r>
          </a:p>
          <a:p>
            <a:r>
              <a:rPr lang="en-US" sz="3600" dirty="0"/>
              <a:t>Tentative choices made on many issues: major, career, friendships, family/dynamics</a:t>
            </a:r>
          </a:p>
        </p:txBody>
      </p:sp>
    </p:spTree>
    <p:extLst>
      <p:ext uri="{BB962C8B-B14F-4D97-AF65-F5344CB8AC3E}">
        <p14:creationId xmlns:p14="http://schemas.microsoft.com/office/powerpoint/2010/main" val="358225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Commitment	 </a:t>
            </a:r>
          </a:p>
        </p:txBody>
      </p:sp>
      <p:pic>
        <p:nvPicPr>
          <p:cNvPr id="3" name="Graphic 2" descr="Badge 4 with solid fill">
            <a:extLst>
              <a:ext uri="{FF2B5EF4-FFF2-40B4-BE49-F238E27FC236}">
                <a16:creationId xmlns:a16="http://schemas.microsoft.com/office/drawing/2014/main" id="{270D405F-218A-2DE5-34E3-D3073A9CE2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1600" y="386557"/>
            <a:ext cx="914400" cy="914400"/>
          </a:xfrm>
          <a:prstGeom prst="rect">
            <a:avLst/>
          </a:prstGeom>
        </p:spPr>
      </p:pic>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r>
              <a:rPr lang="en-US" sz="3600" dirty="0"/>
              <a:t>Few 2</a:t>
            </a:r>
            <a:r>
              <a:rPr lang="en-US" sz="3600" baseline="30000" dirty="0"/>
              <a:t>nd</a:t>
            </a:r>
            <a:r>
              <a:rPr lang="en-US" sz="3600" dirty="0"/>
              <a:t> years reach this stage</a:t>
            </a:r>
          </a:p>
          <a:p>
            <a:r>
              <a:rPr lang="en-US" sz="3600" dirty="0"/>
              <a:t>Those who do are confident in their future plans and do not doubt them</a:t>
            </a:r>
          </a:p>
          <a:p>
            <a:r>
              <a:rPr lang="en-US" sz="3600" dirty="0"/>
              <a:t>Some rush this as they just want to reach a decision and are tired of considering options </a:t>
            </a:r>
          </a:p>
        </p:txBody>
      </p:sp>
    </p:spTree>
    <p:extLst>
      <p:ext uri="{BB962C8B-B14F-4D97-AF65-F5344CB8AC3E}">
        <p14:creationId xmlns:p14="http://schemas.microsoft.com/office/powerpoint/2010/main" val="3514333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Discussion</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0" indent="0">
              <a:buNone/>
            </a:pPr>
            <a:r>
              <a:rPr lang="en-US" sz="3600" dirty="0"/>
              <a:t>Considering all the information shared about 2</a:t>
            </a:r>
            <a:r>
              <a:rPr lang="en-US" sz="3600" baseline="30000" dirty="0"/>
              <a:t>nd</a:t>
            </a:r>
            <a:r>
              <a:rPr lang="en-US" sz="3600" dirty="0"/>
              <a:t> year student development, what are some changes you might consider making in your teaching approach or course for the 2</a:t>
            </a:r>
            <a:r>
              <a:rPr lang="en-US" sz="3600" baseline="30000" dirty="0"/>
              <a:t>nd</a:t>
            </a:r>
            <a:r>
              <a:rPr lang="en-US" sz="3600" dirty="0"/>
              <a:t> year students you teach? </a:t>
            </a:r>
          </a:p>
        </p:txBody>
      </p:sp>
    </p:spTree>
    <p:extLst>
      <p:ext uri="{BB962C8B-B14F-4D97-AF65-F5344CB8AC3E}">
        <p14:creationId xmlns:p14="http://schemas.microsoft.com/office/powerpoint/2010/main" val="311095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0E397-B964-2191-8C39-FD7A259B2F8F}"/>
              </a:ext>
            </a:extLst>
          </p:cNvPr>
          <p:cNvSpPr>
            <a:spLocks noGrp="1"/>
          </p:cNvSpPr>
          <p:nvPr>
            <p:ph type="title"/>
          </p:nvPr>
        </p:nvSpPr>
        <p:spPr/>
        <p:txBody>
          <a:bodyPr/>
          <a:lstStyle/>
          <a:p>
            <a:r>
              <a:rPr lang="en-US" dirty="0"/>
              <a:t>Second Year Student Learning</a:t>
            </a:r>
          </a:p>
        </p:txBody>
      </p:sp>
      <p:sp>
        <p:nvSpPr>
          <p:cNvPr id="4" name="Text Placeholder 3">
            <a:extLst>
              <a:ext uri="{FF2B5EF4-FFF2-40B4-BE49-F238E27FC236}">
                <a16:creationId xmlns:a16="http://schemas.microsoft.com/office/drawing/2014/main" id="{0C4CAA81-8D6C-6214-5A34-B8F53D69ACB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89619184-860B-2484-8031-E9D15519F112}"/>
              </a:ext>
            </a:extLst>
          </p:cNvPr>
          <p:cNvSpPr>
            <a:spLocks noGrp="1"/>
          </p:cNvSpPr>
          <p:nvPr>
            <p:ph type="ftr" sz="quarter" idx="11"/>
          </p:nvPr>
        </p:nvSpPr>
        <p:spPr/>
        <p:txBody>
          <a:bodyPr/>
          <a:lstStyle/>
          <a:p>
            <a:r>
              <a:rPr lang="en-US"/>
              <a:t>The Michael V. Drake Institute for Teaching and Learning</a:t>
            </a:r>
          </a:p>
        </p:txBody>
      </p:sp>
      <p:sp>
        <p:nvSpPr>
          <p:cNvPr id="5" name="Slide Number Placeholder 4">
            <a:extLst>
              <a:ext uri="{FF2B5EF4-FFF2-40B4-BE49-F238E27FC236}">
                <a16:creationId xmlns:a16="http://schemas.microsoft.com/office/drawing/2014/main" id="{344C532A-1E69-63A7-486D-6A643D5470A1}"/>
              </a:ext>
            </a:extLst>
          </p:cNvPr>
          <p:cNvSpPr>
            <a:spLocks noGrp="1"/>
          </p:cNvSpPr>
          <p:nvPr>
            <p:ph type="sldNum" sz="quarter" idx="12"/>
          </p:nvPr>
        </p:nvSpPr>
        <p:spPr/>
        <p:txBody>
          <a:bodyPr/>
          <a:lstStyle/>
          <a:p>
            <a:fld id="{DFA4CD3D-26C8-47FF-8D13-9B32BAAB4735}" type="slidenum">
              <a:rPr lang="en-US" smtClean="0"/>
              <a:t>27</a:t>
            </a:fld>
            <a:endParaRPr lang="en-US"/>
          </a:p>
        </p:txBody>
      </p:sp>
    </p:spTree>
    <p:extLst>
      <p:ext uri="{BB962C8B-B14F-4D97-AF65-F5344CB8AC3E}">
        <p14:creationId xmlns:p14="http://schemas.microsoft.com/office/powerpoint/2010/main" val="2730159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1844-EF49-5DD4-363C-F293A16931BF}"/>
              </a:ext>
            </a:extLst>
          </p:cNvPr>
          <p:cNvSpPr>
            <a:spLocks noGrp="1"/>
          </p:cNvSpPr>
          <p:nvPr>
            <p:ph type="title"/>
          </p:nvPr>
        </p:nvSpPr>
        <p:spPr/>
        <p:txBody>
          <a:bodyPr>
            <a:normAutofit/>
          </a:bodyPr>
          <a:lstStyle/>
          <a:p>
            <a:r>
              <a:rPr lang="en-US" b="1" dirty="0">
                <a:latin typeface="Buckeye Serif 2 Black" pitchFamily="2" charset="0"/>
                <a:ea typeface="Buckeye Serif 2 Black" pitchFamily="2" charset="0"/>
              </a:rPr>
              <a:t>Developmental Readiness  </a:t>
            </a:r>
            <a:br>
              <a:rPr lang="en-US" b="1" dirty="0">
                <a:latin typeface="Buckeye Serif 2 Black" pitchFamily="2" charset="0"/>
                <a:ea typeface="Buckeye Serif 2 Black" pitchFamily="2" charset="0"/>
              </a:rPr>
            </a:br>
            <a:endParaRPr lang="en-US" dirty="0">
              <a:latin typeface="Buckeye Serif 2 Black" pitchFamily="2" charset="0"/>
              <a:ea typeface="Buckeye Serif 2 Black" pitchFamily="2" charset="0"/>
            </a:endParaRPr>
          </a:p>
        </p:txBody>
      </p:sp>
      <p:sp>
        <p:nvSpPr>
          <p:cNvPr id="3" name="Content Placeholder 2">
            <a:extLst>
              <a:ext uri="{FF2B5EF4-FFF2-40B4-BE49-F238E27FC236}">
                <a16:creationId xmlns:a16="http://schemas.microsoft.com/office/drawing/2014/main" id="{4B59B32E-44B9-5728-6ACB-D523F6BE803D}"/>
              </a:ext>
            </a:extLst>
          </p:cNvPr>
          <p:cNvSpPr>
            <a:spLocks noGrp="1"/>
          </p:cNvSpPr>
          <p:nvPr>
            <p:ph idx="1"/>
          </p:nvPr>
        </p:nvSpPr>
        <p:spPr>
          <a:xfrm>
            <a:off x="838200" y="1824896"/>
            <a:ext cx="10515600" cy="4352067"/>
          </a:xfrm>
        </p:spPr>
        <p:txBody>
          <a:bodyPr>
            <a:normAutofit fontScale="92500"/>
          </a:bodyPr>
          <a:lstStyle/>
          <a:p>
            <a:pPr marL="0" lvl="0" indent="0">
              <a:buNone/>
            </a:pPr>
            <a:r>
              <a:rPr lang="en-US" sz="4400" dirty="0"/>
              <a:t>Developmental Readiness: “The ability and motivation to attend to, make meaning of, and appropriate new knowledge into one’s long-term memory structures” </a:t>
            </a:r>
          </a:p>
          <a:p>
            <a:pPr marL="0" lvl="0" indent="0">
              <a:buNone/>
            </a:pPr>
            <a:endParaRPr lang="en-US" sz="4400" dirty="0"/>
          </a:p>
          <a:p>
            <a:pPr marL="0" lvl="0" indent="0">
              <a:buNone/>
            </a:pPr>
            <a:r>
              <a:rPr lang="en-US" sz="4400" dirty="0"/>
              <a:t>					(Hannah &amp; Lester, 2009)</a:t>
            </a:r>
          </a:p>
          <a:p>
            <a:pPr lvl="0"/>
            <a:endParaRPr lang="en-US" sz="2800" dirty="0"/>
          </a:p>
          <a:p>
            <a:endParaRPr lang="en-US" dirty="0"/>
          </a:p>
        </p:txBody>
      </p:sp>
      <p:sp>
        <p:nvSpPr>
          <p:cNvPr id="4" name="Footer Placeholder 3">
            <a:extLst>
              <a:ext uri="{FF2B5EF4-FFF2-40B4-BE49-F238E27FC236}">
                <a16:creationId xmlns:a16="http://schemas.microsoft.com/office/drawing/2014/main" id="{2F4D4F82-BF68-D9C0-246E-5BF4BE5D8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89F77-6485-248D-F390-DE33394C149A}"/>
              </a:ext>
            </a:extLst>
          </p:cNvPr>
          <p:cNvSpPr>
            <a:spLocks noGrp="1"/>
          </p:cNvSpPr>
          <p:nvPr>
            <p:ph type="sldNum" sz="quarter" idx="12"/>
          </p:nvPr>
        </p:nvSpPr>
        <p:spPr/>
        <p:txBody>
          <a:bodyPr/>
          <a:lstStyle/>
          <a:p>
            <a:fld id="{DFA4CD3D-26C8-47FF-8D13-9B32BAAB4735}" type="slidenum">
              <a:rPr lang="en-US" smtClean="0"/>
              <a:t>28</a:t>
            </a:fld>
            <a:endParaRPr lang="en-US"/>
          </a:p>
        </p:txBody>
      </p:sp>
    </p:spTree>
    <p:extLst>
      <p:ext uri="{BB962C8B-B14F-4D97-AF65-F5344CB8AC3E}">
        <p14:creationId xmlns:p14="http://schemas.microsoft.com/office/powerpoint/2010/main" val="38225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1844-EF49-5DD4-363C-F293A16931BF}"/>
              </a:ext>
            </a:extLst>
          </p:cNvPr>
          <p:cNvSpPr>
            <a:spLocks noGrp="1"/>
          </p:cNvSpPr>
          <p:nvPr>
            <p:ph type="title"/>
          </p:nvPr>
        </p:nvSpPr>
        <p:spPr/>
        <p:txBody>
          <a:bodyPr>
            <a:normAutofit/>
          </a:bodyPr>
          <a:lstStyle/>
          <a:p>
            <a:r>
              <a:rPr lang="en-US" b="1">
                <a:latin typeface="Buckeye Serif 2 Black" pitchFamily="2" charset="0"/>
                <a:ea typeface="Buckeye Serif 2 Black" pitchFamily="2" charset="0"/>
              </a:rPr>
              <a:t>Sequencing &amp; Scaffolding</a:t>
            </a:r>
            <a:br>
              <a:rPr lang="en-US" b="1">
                <a:latin typeface="Buckeye Serif 2 Black" pitchFamily="2" charset="0"/>
                <a:ea typeface="Buckeye Serif 2 Black" pitchFamily="2" charset="0"/>
              </a:rPr>
            </a:br>
            <a:endParaRPr lang="en-US">
              <a:latin typeface="Buckeye Serif 2 Black" pitchFamily="2" charset="0"/>
              <a:ea typeface="Buckeye Serif 2 Black" pitchFamily="2" charset="0"/>
            </a:endParaRPr>
          </a:p>
        </p:txBody>
      </p:sp>
      <p:sp>
        <p:nvSpPr>
          <p:cNvPr id="3" name="Content Placeholder 2">
            <a:extLst>
              <a:ext uri="{FF2B5EF4-FFF2-40B4-BE49-F238E27FC236}">
                <a16:creationId xmlns:a16="http://schemas.microsoft.com/office/drawing/2014/main" id="{4B59B32E-44B9-5728-6ACB-D523F6BE803D}"/>
              </a:ext>
            </a:extLst>
          </p:cNvPr>
          <p:cNvSpPr>
            <a:spLocks noGrp="1"/>
          </p:cNvSpPr>
          <p:nvPr>
            <p:ph idx="1"/>
          </p:nvPr>
        </p:nvSpPr>
        <p:spPr>
          <a:xfrm>
            <a:off x="838200" y="1248698"/>
            <a:ext cx="10515600" cy="4928266"/>
          </a:xfrm>
        </p:spPr>
        <p:txBody>
          <a:bodyPr vert="horz" lIns="91440" tIns="45720" rIns="91440" bIns="45720" rtlCol="0" anchor="t">
            <a:normAutofit/>
          </a:bodyPr>
          <a:lstStyle/>
          <a:p>
            <a:pPr marL="0" lvl="0" indent="0">
              <a:buNone/>
            </a:pPr>
            <a:endParaRPr lang="en-US" sz="2800" dirty="0"/>
          </a:p>
          <a:p>
            <a:pPr lvl="0"/>
            <a:r>
              <a:rPr lang="en-US" sz="3600" dirty="0">
                <a:latin typeface="Buckeye Sans 2"/>
              </a:rPr>
              <a:t>Sequencing: The order and structure in which people learn new skill sets.</a:t>
            </a:r>
          </a:p>
          <a:p>
            <a:pPr marL="0" lvl="0" indent="0">
              <a:buNone/>
            </a:pPr>
            <a:endParaRPr lang="en-US" sz="3600" dirty="0"/>
          </a:p>
          <a:p>
            <a:pPr lvl="0"/>
            <a:r>
              <a:rPr lang="en-US" sz="3600" dirty="0">
                <a:latin typeface="Buckeye Sans 2"/>
              </a:rPr>
              <a:t>Scaffolding: Support given during the learning process which is tailored to the needs of an individual student (Sawyer, 2006).</a:t>
            </a:r>
          </a:p>
          <a:p>
            <a:pPr lvl="1"/>
            <a:r>
              <a:rPr lang="en-US" sz="2800" dirty="0">
                <a:solidFill>
                  <a:srgbClr val="BA0C2F"/>
                </a:solidFill>
              </a:rPr>
              <a:t>Involves practicing transparency in your teaching; explaining the why (TILT)</a:t>
            </a:r>
          </a:p>
          <a:p>
            <a:endParaRPr lang="en-US" dirty="0"/>
          </a:p>
        </p:txBody>
      </p:sp>
      <p:sp>
        <p:nvSpPr>
          <p:cNvPr id="4" name="Footer Placeholder 3">
            <a:extLst>
              <a:ext uri="{FF2B5EF4-FFF2-40B4-BE49-F238E27FC236}">
                <a16:creationId xmlns:a16="http://schemas.microsoft.com/office/drawing/2014/main" id="{2F4D4F82-BF68-D9C0-246E-5BF4BE5D8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89F77-6485-248D-F390-DE33394C149A}"/>
              </a:ext>
            </a:extLst>
          </p:cNvPr>
          <p:cNvSpPr>
            <a:spLocks noGrp="1"/>
          </p:cNvSpPr>
          <p:nvPr>
            <p:ph type="sldNum" sz="quarter" idx="12"/>
          </p:nvPr>
        </p:nvSpPr>
        <p:spPr/>
        <p:txBody>
          <a:bodyPr/>
          <a:lstStyle/>
          <a:p>
            <a:fld id="{DFA4CD3D-26C8-47FF-8D13-9B32BAAB4735}" type="slidenum">
              <a:rPr lang="en-US" smtClean="0"/>
              <a:t>29</a:t>
            </a:fld>
            <a:endParaRPr lang="en-US"/>
          </a:p>
        </p:txBody>
      </p:sp>
    </p:spTree>
    <p:extLst>
      <p:ext uri="{BB962C8B-B14F-4D97-AF65-F5344CB8AC3E}">
        <p14:creationId xmlns:p14="http://schemas.microsoft.com/office/powerpoint/2010/main" val="364298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90D9-9545-E1AC-AEBB-E8F0A4F490BF}"/>
              </a:ext>
            </a:extLst>
          </p:cNvPr>
          <p:cNvSpPr>
            <a:spLocks noGrp="1"/>
          </p:cNvSpPr>
          <p:nvPr>
            <p:ph type="title"/>
          </p:nvPr>
        </p:nvSpPr>
        <p:spPr/>
        <p:txBody>
          <a:bodyPr/>
          <a:lstStyle/>
          <a:p>
            <a:r>
              <a:rPr lang="en-US" dirty="0" err="1"/>
              <a:t>Outcomes</a:t>
            </a:r>
            <a:r>
              <a:rPr lang="en-US" sz="800" dirty="0" err="1">
                <a:solidFill>
                  <a:schemeClr val="bg1"/>
                </a:solidFill>
              </a:rPr>
              <a:t>s</a:t>
            </a:r>
            <a:endParaRPr lang="en-US" dirty="0">
              <a:solidFill>
                <a:schemeClr val="bg1"/>
              </a:solidFill>
            </a:endParaRPr>
          </a:p>
        </p:txBody>
      </p:sp>
      <p:sp>
        <p:nvSpPr>
          <p:cNvPr id="3" name="Content Placeholder 2">
            <a:extLst>
              <a:ext uri="{FF2B5EF4-FFF2-40B4-BE49-F238E27FC236}">
                <a16:creationId xmlns:a16="http://schemas.microsoft.com/office/drawing/2014/main" id="{1835EAE5-F8A3-CC10-29BC-9E1C8E265F35}"/>
              </a:ext>
            </a:extLst>
          </p:cNvPr>
          <p:cNvSpPr>
            <a:spLocks noGrp="1"/>
          </p:cNvSpPr>
          <p:nvPr>
            <p:ph sz="half" idx="2"/>
          </p:nvPr>
        </p:nvSpPr>
        <p:spPr/>
        <p:txBody>
          <a:bodyPr/>
          <a:lstStyle/>
          <a:p>
            <a:r>
              <a:rPr lang="en-US" dirty="0"/>
              <a:t>Following this workshop, participants should be able to:</a:t>
            </a:r>
          </a:p>
        </p:txBody>
      </p:sp>
      <p:pic>
        <p:nvPicPr>
          <p:cNvPr id="14" name="Picture Placeholder 13" descr="Buckeye with checkmark icon">
            <a:extLst>
              <a:ext uri="{FF2B5EF4-FFF2-40B4-BE49-F238E27FC236}">
                <a16:creationId xmlns:a16="http://schemas.microsoft.com/office/drawing/2014/main" id="{C65A803B-3A60-34B6-35F6-2872F615EB6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230112" y="1321219"/>
            <a:ext cx="914400" cy="914400"/>
          </a:xfrm>
        </p:spPr>
      </p:pic>
      <p:sp>
        <p:nvSpPr>
          <p:cNvPr id="6" name="Content Placeholder 5">
            <a:extLst>
              <a:ext uri="{FF2B5EF4-FFF2-40B4-BE49-F238E27FC236}">
                <a16:creationId xmlns:a16="http://schemas.microsoft.com/office/drawing/2014/main" id="{C5506642-DF22-7470-A082-03CEB3FB83EF}"/>
              </a:ext>
            </a:extLst>
          </p:cNvPr>
          <p:cNvSpPr>
            <a:spLocks noGrp="1"/>
          </p:cNvSpPr>
          <p:nvPr>
            <p:ph sz="half" idx="19"/>
          </p:nvPr>
        </p:nvSpPr>
        <p:spPr>
          <a:xfrm>
            <a:off x="5867400" y="1369223"/>
            <a:ext cx="5928681" cy="914400"/>
          </a:xfrm>
        </p:spPr>
        <p:txBody>
          <a:bodyPr/>
          <a:lstStyle/>
          <a:p>
            <a:pPr marL="342900" marR="0" lvl="0" indent="-342900">
              <a:lnSpc>
                <a:spcPct val="115000"/>
              </a:lnSpc>
              <a:spcBef>
                <a:spcPts val="5"/>
              </a:spcBef>
              <a:spcAft>
                <a:spcPts val="0"/>
              </a:spcAft>
              <a:buFont typeface="Symbol" panose="05050102010706020507" pitchFamily="18" charset="2"/>
              <a:buChar char=""/>
            </a:pPr>
            <a:r>
              <a:rPr lang="en-US" sz="2400" dirty="0">
                <a:solidFill>
                  <a:srgbClr val="353744"/>
                </a:solidFill>
                <a:latin typeface="Arial" panose="020B0604020202020204" pitchFamily="34" charset="0"/>
                <a:ea typeface="Arial" panose="020B0604020202020204" pitchFamily="34" charset="0"/>
              </a:rPr>
              <a:t>Describe the key characteristics and needs of the second-year student</a:t>
            </a:r>
            <a:endParaRPr lang="en-US" sz="2400" dirty="0">
              <a:latin typeface="Arial" panose="020B0604020202020204" pitchFamily="34" charset="0"/>
              <a:ea typeface="Arial" panose="020B0604020202020204" pitchFamily="34" charset="0"/>
            </a:endParaRPr>
          </a:p>
        </p:txBody>
      </p:sp>
      <p:pic>
        <p:nvPicPr>
          <p:cNvPr id="16" name="Picture Placeholder 15" descr="Backpack icon">
            <a:extLst>
              <a:ext uri="{FF2B5EF4-FFF2-40B4-BE49-F238E27FC236}">
                <a16:creationId xmlns:a16="http://schemas.microsoft.com/office/drawing/2014/main" id="{54B57F70-4E4F-6275-6EE1-4898C8D75656}"/>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a:stretch>
            <a:fillRect/>
          </a:stretch>
        </p:blipFill>
        <p:spPr>
          <a:xfrm>
            <a:off x="4230112" y="3096140"/>
            <a:ext cx="914400" cy="914400"/>
          </a:xfrm>
        </p:spPr>
      </p:pic>
      <p:sp>
        <p:nvSpPr>
          <p:cNvPr id="9" name="Content Placeholder 8">
            <a:extLst>
              <a:ext uri="{FF2B5EF4-FFF2-40B4-BE49-F238E27FC236}">
                <a16:creationId xmlns:a16="http://schemas.microsoft.com/office/drawing/2014/main" id="{BD1821CA-A61E-5856-6003-F92ED888FD38}"/>
              </a:ext>
            </a:extLst>
          </p:cNvPr>
          <p:cNvSpPr>
            <a:spLocks noGrp="1"/>
          </p:cNvSpPr>
          <p:nvPr>
            <p:ph sz="half" idx="24"/>
          </p:nvPr>
        </p:nvSpPr>
        <p:spPr>
          <a:xfrm>
            <a:off x="5867400" y="3072991"/>
            <a:ext cx="5953876" cy="914400"/>
          </a:xfrm>
        </p:spPr>
        <p:txBody>
          <a:bodyPr/>
          <a:lstStyle/>
          <a:p>
            <a:pPr marL="342900" indent="-342900">
              <a:lnSpc>
                <a:spcPct val="115000"/>
              </a:lnSpc>
              <a:spcBef>
                <a:spcPts val="5"/>
              </a:spcBef>
              <a:buFont typeface="Symbol" panose="05050102010706020507" pitchFamily="18" charset="2"/>
              <a:buChar char=""/>
            </a:pPr>
            <a:r>
              <a:rPr lang="en-US" sz="2400" dirty="0">
                <a:solidFill>
                  <a:srgbClr val="353744"/>
                </a:solidFill>
                <a:latin typeface="Arial" panose="020B0604020202020204" pitchFamily="34" charset="0"/>
                <a:ea typeface="Arial" panose="020B0604020202020204" pitchFamily="34" charset="0"/>
              </a:rPr>
              <a:t>Compare the cognitive &amp; psychosocial milestones that distinguish the second-year experience </a:t>
            </a:r>
            <a:endParaRPr lang="en-US" sz="2400" dirty="0">
              <a:effectLst/>
              <a:latin typeface="Arial" panose="020B0604020202020204" pitchFamily="34" charset="0"/>
              <a:ea typeface="Arial" panose="020B0604020202020204" pitchFamily="34" charset="0"/>
            </a:endParaRPr>
          </a:p>
          <a:p>
            <a:pPr marL="0" marR="0" lvl="0" indent="0">
              <a:lnSpc>
                <a:spcPct val="115000"/>
              </a:lnSpc>
              <a:spcBef>
                <a:spcPts val="5"/>
              </a:spcBef>
              <a:spcAft>
                <a:spcPts val="0"/>
              </a:spcAft>
              <a:buNone/>
            </a:pPr>
            <a:endParaRPr lang="en-US" dirty="0"/>
          </a:p>
        </p:txBody>
      </p:sp>
      <p:pic>
        <p:nvPicPr>
          <p:cNvPr id="18" name="Picture Placeholder 17" descr="Gear icon">
            <a:extLst>
              <a:ext uri="{FF2B5EF4-FFF2-40B4-BE49-F238E27FC236}">
                <a16:creationId xmlns:a16="http://schemas.microsoft.com/office/drawing/2014/main" id="{31F96031-EC83-0459-B67E-48ABA2E96824}"/>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p:blipFill>
        <p:spPr/>
      </p:pic>
      <p:sp>
        <p:nvSpPr>
          <p:cNvPr id="10" name="Content Placeholder 9">
            <a:extLst>
              <a:ext uri="{FF2B5EF4-FFF2-40B4-BE49-F238E27FC236}">
                <a16:creationId xmlns:a16="http://schemas.microsoft.com/office/drawing/2014/main" id="{4D51BD03-817B-79ED-10E6-65A7480D64F1}"/>
              </a:ext>
            </a:extLst>
          </p:cNvPr>
          <p:cNvSpPr>
            <a:spLocks noGrp="1"/>
          </p:cNvSpPr>
          <p:nvPr>
            <p:ph sz="half" idx="25"/>
          </p:nvPr>
        </p:nvSpPr>
        <p:spPr>
          <a:xfrm>
            <a:off x="5867400" y="4790006"/>
            <a:ext cx="5947965" cy="1155538"/>
          </a:xfrm>
        </p:spPr>
        <p:txBody>
          <a:bodyPr/>
          <a:lstStyle/>
          <a:p>
            <a:r>
              <a:rPr lang="en-US" sz="2400" dirty="0">
                <a:latin typeface="Arial" panose="020B0604020202020204" pitchFamily="34" charset="0"/>
                <a:cs typeface="Arial" panose="020B0604020202020204" pitchFamily="34" charset="0"/>
              </a:rPr>
              <a:t>Consider teaching strategies that support second-year student learning</a:t>
            </a:r>
          </a:p>
        </p:txBody>
      </p:sp>
      <p:sp>
        <p:nvSpPr>
          <p:cNvPr id="4" name="Footer Placeholder 3">
            <a:extLst>
              <a:ext uri="{FF2B5EF4-FFF2-40B4-BE49-F238E27FC236}">
                <a16:creationId xmlns:a16="http://schemas.microsoft.com/office/drawing/2014/main" id="{B91A56BA-B165-8BA7-9884-16040740CDC9}"/>
              </a:ext>
            </a:extLst>
          </p:cNvPr>
          <p:cNvSpPr>
            <a:spLocks noGrp="1"/>
          </p:cNvSpPr>
          <p:nvPr>
            <p:ph type="ftr" sz="quarter" idx="11"/>
          </p:nvPr>
        </p:nvSpPr>
        <p:spPr/>
        <p:txBody>
          <a:bodyPr/>
          <a:lstStyle/>
          <a:p>
            <a:r>
              <a:rPr lang="en-US"/>
              <a:t>The Michael V. Drake Institute for Teaching and Learning</a:t>
            </a:r>
          </a:p>
        </p:txBody>
      </p:sp>
      <p:sp>
        <p:nvSpPr>
          <p:cNvPr id="25" name="Slide Number Placeholder 24">
            <a:extLst>
              <a:ext uri="{FF2B5EF4-FFF2-40B4-BE49-F238E27FC236}">
                <a16:creationId xmlns:a16="http://schemas.microsoft.com/office/drawing/2014/main" id="{F1F7C94C-35A4-045E-C548-AC5F16C96689}"/>
              </a:ext>
            </a:extLst>
          </p:cNvPr>
          <p:cNvSpPr>
            <a:spLocks noGrp="1"/>
          </p:cNvSpPr>
          <p:nvPr>
            <p:ph type="sldNum" sz="quarter" idx="12"/>
          </p:nvPr>
        </p:nvSpPr>
        <p:spPr/>
        <p:txBody>
          <a:bodyPr/>
          <a:lstStyle/>
          <a:p>
            <a:fld id="{DFA4CD3D-26C8-47FF-8D13-9B32BAAB4735}" type="slidenum">
              <a:rPr lang="en-US" smtClean="0"/>
              <a:t>3</a:t>
            </a:fld>
            <a:endParaRPr lang="en-US"/>
          </a:p>
        </p:txBody>
      </p:sp>
    </p:spTree>
    <p:extLst>
      <p:ext uri="{BB962C8B-B14F-4D97-AF65-F5344CB8AC3E}">
        <p14:creationId xmlns:p14="http://schemas.microsoft.com/office/powerpoint/2010/main" val="161804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1844-EF49-5DD4-363C-F293A16931BF}"/>
              </a:ext>
            </a:extLst>
          </p:cNvPr>
          <p:cNvSpPr>
            <a:spLocks noGrp="1"/>
          </p:cNvSpPr>
          <p:nvPr>
            <p:ph type="title"/>
          </p:nvPr>
        </p:nvSpPr>
        <p:spPr/>
        <p:txBody>
          <a:bodyPr>
            <a:normAutofit fontScale="90000"/>
          </a:bodyPr>
          <a:lstStyle/>
          <a:p>
            <a:r>
              <a:rPr lang="en-US" b="1">
                <a:latin typeface="Buckeye Serif 2 Black" pitchFamily="2" charset="0"/>
                <a:ea typeface="Buckeye Serif 2 Black" pitchFamily="2" charset="0"/>
              </a:rPr>
              <a:t>Developmental Readiness &amp; Sequencing </a:t>
            </a:r>
            <a:br>
              <a:rPr lang="en-US" b="1">
                <a:latin typeface="Buckeye Serif 2 Black" pitchFamily="2" charset="0"/>
                <a:ea typeface="Buckeye Serif 2 Black" pitchFamily="2" charset="0"/>
              </a:rPr>
            </a:br>
            <a:endParaRPr lang="en-US">
              <a:latin typeface="Buckeye Serif 2 Black" pitchFamily="2" charset="0"/>
              <a:ea typeface="Buckeye Serif 2 Black" pitchFamily="2" charset="0"/>
            </a:endParaRPr>
          </a:p>
        </p:txBody>
      </p:sp>
      <p:sp>
        <p:nvSpPr>
          <p:cNvPr id="3" name="Content Placeholder 2">
            <a:extLst>
              <a:ext uri="{FF2B5EF4-FFF2-40B4-BE49-F238E27FC236}">
                <a16:creationId xmlns:a16="http://schemas.microsoft.com/office/drawing/2014/main" id="{4B59B32E-44B9-5728-6ACB-D523F6BE803D}"/>
              </a:ext>
            </a:extLst>
          </p:cNvPr>
          <p:cNvSpPr>
            <a:spLocks noGrp="1"/>
          </p:cNvSpPr>
          <p:nvPr>
            <p:ph idx="1"/>
          </p:nvPr>
        </p:nvSpPr>
        <p:spPr>
          <a:xfrm>
            <a:off x="838200" y="1824896"/>
            <a:ext cx="10515600" cy="4352067"/>
          </a:xfrm>
        </p:spPr>
        <p:txBody>
          <a:bodyPr>
            <a:normAutofit/>
          </a:bodyPr>
          <a:lstStyle/>
          <a:p>
            <a:r>
              <a:rPr lang="en-US" sz="4000" dirty="0">
                <a:solidFill>
                  <a:schemeClr val="tx1"/>
                </a:solidFill>
              </a:rPr>
              <a:t>Not one size fits all learning, move from assumption that time on task equates to learning </a:t>
            </a:r>
            <a:r>
              <a:rPr lang="en-US" dirty="0">
                <a:solidFill>
                  <a:srgbClr val="BA0C2F"/>
                </a:solidFill>
              </a:rPr>
              <a:t>(Universal Design for Learning - UDL)</a:t>
            </a:r>
          </a:p>
          <a:p>
            <a:pPr lvl="0"/>
            <a:endParaRPr lang="en-US" sz="4000" dirty="0">
              <a:solidFill>
                <a:schemeClr val="tx1"/>
              </a:solidFill>
            </a:endParaRPr>
          </a:p>
          <a:p>
            <a:pPr lvl="0"/>
            <a:r>
              <a:rPr lang="en-US" sz="4000" dirty="0">
                <a:solidFill>
                  <a:schemeClr val="tx1"/>
                </a:solidFill>
              </a:rPr>
              <a:t>Some topics might be too complex, or too simplistic where students tune out</a:t>
            </a:r>
            <a:endParaRPr lang="en-US" sz="4000" b="1" dirty="0"/>
          </a:p>
          <a:p>
            <a:pPr marL="0" indent="0">
              <a:buNone/>
            </a:pPr>
            <a:endParaRPr lang="en-US" dirty="0"/>
          </a:p>
        </p:txBody>
      </p:sp>
      <p:sp>
        <p:nvSpPr>
          <p:cNvPr id="4" name="Footer Placeholder 3">
            <a:extLst>
              <a:ext uri="{FF2B5EF4-FFF2-40B4-BE49-F238E27FC236}">
                <a16:creationId xmlns:a16="http://schemas.microsoft.com/office/drawing/2014/main" id="{2F4D4F82-BF68-D9C0-246E-5BF4BE5D8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89F77-6485-248D-F390-DE33394C149A}"/>
              </a:ext>
            </a:extLst>
          </p:cNvPr>
          <p:cNvSpPr>
            <a:spLocks noGrp="1"/>
          </p:cNvSpPr>
          <p:nvPr>
            <p:ph type="sldNum" sz="quarter" idx="12"/>
          </p:nvPr>
        </p:nvSpPr>
        <p:spPr/>
        <p:txBody>
          <a:bodyPr/>
          <a:lstStyle/>
          <a:p>
            <a:fld id="{DFA4CD3D-26C8-47FF-8D13-9B32BAAB4735}" type="slidenum">
              <a:rPr lang="en-US" smtClean="0"/>
              <a:t>30</a:t>
            </a:fld>
            <a:endParaRPr lang="en-US"/>
          </a:p>
        </p:txBody>
      </p:sp>
    </p:spTree>
    <p:extLst>
      <p:ext uri="{BB962C8B-B14F-4D97-AF65-F5344CB8AC3E}">
        <p14:creationId xmlns:p14="http://schemas.microsoft.com/office/powerpoint/2010/main" val="2952035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1844-EF49-5DD4-363C-F293A16931BF}"/>
              </a:ext>
            </a:extLst>
          </p:cNvPr>
          <p:cNvSpPr>
            <a:spLocks noGrp="1"/>
          </p:cNvSpPr>
          <p:nvPr>
            <p:ph type="title"/>
          </p:nvPr>
        </p:nvSpPr>
        <p:spPr/>
        <p:txBody>
          <a:bodyPr>
            <a:normAutofit/>
          </a:bodyPr>
          <a:lstStyle/>
          <a:p>
            <a:r>
              <a:rPr lang="en-US" b="1" dirty="0">
                <a:latin typeface="Buckeye Serif 2 Black" pitchFamily="2" charset="0"/>
                <a:ea typeface="Buckeye Serif 2 Black" pitchFamily="2" charset="0"/>
              </a:rPr>
              <a:t>Horizontal and Vertical Alignment</a:t>
            </a:r>
            <a:br>
              <a:rPr lang="en-US" b="1" dirty="0">
                <a:latin typeface="Buckeye Serif 2 Black" pitchFamily="2" charset="0"/>
                <a:ea typeface="Buckeye Serif 2 Black" pitchFamily="2" charset="0"/>
              </a:rPr>
            </a:br>
            <a:endParaRPr lang="en-US" dirty="0">
              <a:latin typeface="Buckeye Serif 2 Black" pitchFamily="2" charset="0"/>
              <a:ea typeface="Buckeye Serif 2 Black" pitchFamily="2" charset="0"/>
            </a:endParaRPr>
          </a:p>
        </p:txBody>
      </p:sp>
      <p:sp>
        <p:nvSpPr>
          <p:cNvPr id="3" name="Content Placeholder 2">
            <a:extLst>
              <a:ext uri="{FF2B5EF4-FFF2-40B4-BE49-F238E27FC236}">
                <a16:creationId xmlns:a16="http://schemas.microsoft.com/office/drawing/2014/main" id="{4B59B32E-44B9-5728-6ACB-D523F6BE803D}"/>
              </a:ext>
            </a:extLst>
          </p:cNvPr>
          <p:cNvSpPr>
            <a:spLocks noGrp="1"/>
          </p:cNvSpPr>
          <p:nvPr>
            <p:ph idx="1"/>
          </p:nvPr>
        </p:nvSpPr>
        <p:spPr>
          <a:xfrm>
            <a:off x="838200" y="1278195"/>
            <a:ext cx="10515600" cy="4650658"/>
          </a:xfrm>
        </p:spPr>
        <p:txBody>
          <a:bodyPr vert="horz" lIns="91440" tIns="45720" rIns="91440" bIns="45720" rtlCol="0" anchor="t">
            <a:normAutofit/>
          </a:bodyPr>
          <a:lstStyle/>
          <a:p>
            <a:r>
              <a:rPr lang="en-US" dirty="0">
                <a:latin typeface="Buckeye Sans 2"/>
              </a:rPr>
              <a:t>We know sophomores have unique needs but colleges front load and end load support (first year and seniors)</a:t>
            </a:r>
          </a:p>
          <a:p>
            <a:r>
              <a:rPr lang="en-US" dirty="0"/>
              <a:t>Horizontal Alignment:</a:t>
            </a:r>
          </a:p>
          <a:p>
            <a:endParaRPr lang="en-US" dirty="0"/>
          </a:p>
          <a:p>
            <a:r>
              <a:rPr lang="en-US" dirty="0"/>
              <a:t>Vertical Alignment:</a:t>
            </a:r>
          </a:p>
        </p:txBody>
      </p:sp>
      <p:graphicFrame>
        <p:nvGraphicFramePr>
          <p:cNvPr id="7" name="Diagram 6" descr="Diagram showing the progression of aligning a course. Diagram starts with LO for learning objective then an arrow points to curriculum then a second arrow points to assessment.">
            <a:extLst>
              <a:ext uri="{FF2B5EF4-FFF2-40B4-BE49-F238E27FC236}">
                <a16:creationId xmlns:a16="http://schemas.microsoft.com/office/drawing/2014/main" id="{5367413E-595F-9680-082D-93C36B3B6839}"/>
              </a:ext>
            </a:extLst>
          </p:cNvPr>
          <p:cNvGraphicFramePr/>
          <p:nvPr>
            <p:extLst>
              <p:ext uri="{D42A27DB-BD31-4B8C-83A1-F6EECF244321}">
                <p14:modId xmlns:p14="http://schemas.microsoft.com/office/powerpoint/2010/main" val="1084046852"/>
              </p:ext>
            </p:extLst>
          </p:nvPr>
        </p:nvGraphicFramePr>
        <p:xfrm>
          <a:off x="4778477" y="2199073"/>
          <a:ext cx="4817807" cy="622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descr="Pyramid with the 4 different ranks of college students. Freshmen are at the bottom and seniors are at the top.">
            <a:extLst>
              <a:ext uri="{FF2B5EF4-FFF2-40B4-BE49-F238E27FC236}">
                <a16:creationId xmlns:a16="http://schemas.microsoft.com/office/drawing/2014/main" id="{BCEF910B-D628-1887-36D7-B1EE44DBC45F}"/>
              </a:ext>
            </a:extLst>
          </p:cNvPr>
          <p:cNvGraphicFramePr/>
          <p:nvPr>
            <p:extLst>
              <p:ext uri="{D42A27DB-BD31-4B8C-83A1-F6EECF244321}">
                <p14:modId xmlns:p14="http://schemas.microsoft.com/office/powerpoint/2010/main" val="3473138783"/>
              </p:ext>
            </p:extLst>
          </p:nvPr>
        </p:nvGraphicFramePr>
        <p:xfrm>
          <a:off x="4778477" y="3185652"/>
          <a:ext cx="4817807" cy="31706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a:extLst>
              <a:ext uri="{FF2B5EF4-FFF2-40B4-BE49-F238E27FC236}">
                <a16:creationId xmlns:a16="http://schemas.microsoft.com/office/drawing/2014/main" id="{2F4D4F82-BF68-D9C0-246E-5BF4BE5D8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89F77-6485-248D-F390-DE33394C149A}"/>
              </a:ext>
            </a:extLst>
          </p:cNvPr>
          <p:cNvSpPr>
            <a:spLocks noGrp="1"/>
          </p:cNvSpPr>
          <p:nvPr>
            <p:ph type="sldNum" sz="quarter" idx="12"/>
          </p:nvPr>
        </p:nvSpPr>
        <p:spPr/>
        <p:txBody>
          <a:bodyPr/>
          <a:lstStyle/>
          <a:p>
            <a:fld id="{DFA4CD3D-26C8-47FF-8D13-9B32BAAB4735}" type="slidenum">
              <a:rPr lang="en-US" smtClean="0"/>
              <a:t>31</a:t>
            </a:fld>
            <a:endParaRPr lang="en-US"/>
          </a:p>
        </p:txBody>
      </p:sp>
    </p:spTree>
    <p:extLst>
      <p:ext uri="{BB962C8B-B14F-4D97-AF65-F5344CB8AC3E}">
        <p14:creationId xmlns:p14="http://schemas.microsoft.com/office/powerpoint/2010/main" val="1827391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AEEFC9-474F-16CA-C655-7B086BF146C8}"/>
              </a:ext>
            </a:extLst>
          </p:cNvPr>
          <p:cNvSpPr>
            <a:spLocks noGrp="1"/>
          </p:cNvSpPr>
          <p:nvPr>
            <p:ph type="title"/>
          </p:nvPr>
        </p:nvSpPr>
        <p:spPr/>
        <p:txBody>
          <a:bodyPr/>
          <a:lstStyle/>
          <a:p>
            <a:r>
              <a:rPr lang="en-US" dirty="0">
                <a:latin typeface="Buckeye Serif 2 Black" pitchFamily="2" charset="0"/>
              </a:rPr>
              <a:t>Vertical Alignment Example</a:t>
            </a:r>
          </a:p>
        </p:txBody>
      </p:sp>
      <p:sp>
        <p:nvSpPr>
          <p:cNvPr id="2" name="Content Placeholder 1">
            <a:extLst>
              <a:ext uri="{FF2B5EF4-FFF2-40B4-BE49-F238E27FC236}">
                <a16:creationId xmlns:a16="http://schemas.microsoft.com/office/drawing/2014/main" id="{75980415-6D8C-3D9C-F821-8F756A5A6F07}"/>
              </a:ext>
            </a:extLst>
          </p:cNvPr>
          <p:cNvSpPr>
            <a:spLocks noGrp="1"/>
          </p:cNvSpPr>
          <p:nvPr>
            <p:ph idx="1"/>
          </p:nvPr>
        </p:nvSpPr>
        <p:spPr/>
        <p:txBody>
          <a:bodyPr/>
          <a:lstStyle/>
          <a:p>
            <a:pPr marL="0" indent="0" algn="ctr">
              <a:buNone/>
            </a:pPr>
            <a:r>
              <a:rPr lang="en-US" b="1" dirty="0">
                <a:latin typeface="Buckeye Sans 2" pitchFamily="2" charset="0"/>
              </a:rPr>
              <a:t>First Year</a:t>
            </a:r>
          </a:p>
          <a:p>
            <a:r>
              <a:rPr lang="en-US" dirty="0">
                <a:latin typeface="Buckeye Sans 2" pitchFamily="2" charset="0"/>
              </a:rPr>
              <a:t>Students are new to campus</a:t>
            </a:r>
          </a:p>
          <a:p>
            <a:r>
              <a:rPr lang="en-US" dirty="0">
                <a:latin typeface="Buckeye Sans 2" pitchFamily="2" charset="0"/>
              </a:rPr>
              <a:t>End class/an activity with structured reflection</a:t>
            </a:r>
          </a:p>
          <a:p>
            <a:r>
              <a:rPr lang="en-US" dirty="0">
                <a:latin typeface="Buckeye Sans 2" pitchFamily="2" charset="0"/>
              </a:rPr>
              <a:t>Resources for college transition</a:t>
            </a:r>
          </a:p>
          <a:p>
            <a:r>
              <a:rPr lang="en-US" dirty="0">
                <a:latin typeface="Buckeye Sans 2" pitchFamily="2" charset="0"/>
              </a:rPr>
              <a:t>Connecting to community</a:t>
            </a:r>
          </a:p>
        </p:txBody>
      </p:sp>
      <p:sp>
        <p:nvSpPr>
          <p:cNvPr id="3" name="Content Placeholder 2">
            <a:extLst>
              <a:ext uri="{FF2B5EF4-FFF2-40B4-BE49-F238E27FC236}">
                <a16:creationId xmlns:a16="http://schemas.microsoft.com/office/drawing/2014/main" id="{5C87AE4A-54DB-1575-3E4D-D23777E9D9AA}"/>
              </a:ext>
            </a:extLst>
          </p:cNvPr>
          <p:cNvSpPr>
            <a:spLocks noGrp="1"/>
          </p:cNvSpPr>
          <p:nvPr>
            <p:ph idx="13"/>
          </p:nvPr>
        </p:nvSpPr>
        <p:spPr/>
        <p:txBody>
          <a:bodyPr/>
          <a:lstStyle/>
          <a:p>
            <a:pPr marL="0" indent="0" algn="ctr">
              <a:buNone/>
            </a:pPr>
            <a:r>
              <a:rPr lang="en-US" b="1" dirty="0"/>
              <a:t>Second Year</a:t>
            </a:r>
          </a:p>
          <a:p>
            <a:r>
              <a:rPr lang="en-US" dirty="0"/>
              <a:t>Students have lived experience</a:t>
            </a:r>
          </a:p>
          <a:p>
            <a:r>
              <a:rPr lang="en-US" dirty="0"/>
              <a:t>Can begin with structured reflection</a:t>
            </a:r>
          </a:p>
          <a:p>
            <a:r>
              <a:rPr lang="en-US" dirty="0"/>
              <a:t>Resources for college and beyond</a:t>
            </a:r>
          </a:p>
          <a:p>
            <a:r>
              <a:rPr lang="en-US" dirty="0"/>
              <a:t>Connecting to self</a:t>
            </a:r>
          </a:p>
        </p:txBody>
      </p:sp>
    </p:spTree>
    <p:extLst>
      <p:ext uri="{BB962C8B-B14F-4D97-AF65-F5344CB8AC3E}">
        <p14:creationId xmlns:p14="http://schemas.microsoft.com/office/powerpoint/2010/main" val="354493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4C5B0-C461-0069-7A43-E3E6C73DEC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5429FB-699B-A6F8-A084-7A2D0E00CD3A}"/>
              </a:ext>
            </a:extLst>
          </p:cNvPr>
          <p:cNvSpPr>
            <a:spLocks noGrp="1"/>
          </p:cNvSpPr>
          <p:nvPr>
            <p:ph type="title"/>
          </p:nvPr>
        </p:nvSpPr>
        <p:spPr/>
        <p:txBody>
          <a:bodyPr>
            <a:normAutofit/>
          </a:bodyPr>
          <a:lstStyle/>
          <a:p>
            <a:r>
              <a:rPr lang="en-US" b="1" dirty="0">
                <a:latin typeface="Buckeye Serif 2 Black"/>
              </a:rPr>
              <a:t>Academic &amp; Social Integration</a:t>
            </a:r>
            <a:endParaRPr lang="en-US" dirty="0"/>
          </a:p>
        </p:txBody>
      </p:sp>
      <p:sp>
        <p:nvSpPr>
          <p:cNvPr id="3" name="Content Placeholder 2">
            <a:extLst>
              <a:ext uri="{FF2B5EF4-FFF2-40B4-BE49-F238E27FC236}">
                <a16:creationId xmlns:a16="http://schemas.microsoft.com/office/drawing/2014/main" id="{8FE801D9-50B3-E13F-C605-78FEEFF3F977}"/>
              </a:ext>
            </a:extLst>
          </p:cNvPr>
          <p:cNvSpPr>
            <a:spLocks noGrp="1"/>
          </p:cNvSpPr>
          <p:nvPr>
            <p:ph idx="1"/>
          </p:nvPr>
        </p:nvSpPr>
        <p:spPr>
          <a:xfrm>
            <a:off x="838200" y="1824896"/>
            <a:ext cx="10515600" cy="4352067"/>
          </a:xfrm>
        </p:spPr>
        <p:txBody>
          <a:bodyPr vert="horz" lIns="91440" tIns="45720" rIns="91440" bIns="45720" rtlCol="0" anchor="t">
            <a:normAutofit fontScale="92500" lnSpcReduction="10000"/>
          </a:bodyPr>
          <a:lstStyle/>
          <a:p>
            <a:pPr marL="0" indent="0">
              <a:buNone/>
            </a:pPr>
            <a:r>
              <a:rPr lang="en-US" dirty="0">
                <a:latin typeface="Buckeye Sans 2"/>
              </a:rPr>
              <a:t>Combining academic courses w/ co-curricular experiences...</a:t>
            </a:r>
          </a:p>
          <a:p>
            <a:r>
              <a:rPr lang="en-US" dirty="0">
                <a:latin typeface="Buckeye Sans 2"/>
              </a:rPr>
              <a:t>Produces a positive student experience</a:t>
            </a:r>
            <a:endParaRPr lang="en-US" dirty="0"/>
          </a:p>
          <a:p>
            <a:r>
              <a:rPr lang="en-US" dirty="0">
                <a:latin typeface="Buckeye Sans 2"/>
              </a:rPr>
              <a:t>Strengthens a commitment to course of study</a:t>
            </a:r>
          </a:p>
          <a:p>
            <a:r>
              <a:rPr lang="en-US" dirty="0">
                <a:latin typeface="Buckeye Sans 2"/>
              </a:rPr>
              <a:t>Positively contributes to </a:t>
            </a:r>
            <a:endParaRPr lang="en-US" dirty="0"/>
          </a:p>
          <a:p>
            <a:pPr lvl="1"/>
            <a:r>
              <a:rPr lang="en-US" dirty="0">
                <a:latin typeface="Buckeye Sans 2"/>
              </a:rPr>
              <a:t>sense of belonging</a:t>
            </a:r>
          </a:p>
          <a:p>
            <a:pPr lvl="1"/>
            <a:r>
              <a:rPr lang="en-US" dirty="0">
                <a:latin typeface="Buckeye Sans 2"/>
              </a:rPr>
              <a:t>development of social skills</a:t>
            </a:r>
          </a:p>
          <a:p>
            <a:pPr lvl="1"/>
            <a:r>
              <a:rPr lang="en-US" dirty="0">
                <a:latin typeface="Buckeye Sans 2"/>
              </a:rPr>
              <a:t>cross-cultural awareness</a:t>
            </a:r>
          </a:p>
          <a:p>
            <a:pPr lvl="1"/>
            <a:r>
              <a:rPr lang="en-US" dirty="0">
                <a:latin typeface="Buckeye Sans 2"/>
              </a:rPr>
              <a:t>friendships</a:t>
            </a:r>
          </a:p>
          <a:p>
            <a:pPr lvl="1"/>
            <a:r>
              <a:rPr lang="en-US" dirty="0">
                <a:latin typeface="Buckeye Sans 2"/>
              </a:rPr>
              <a:t>networking/social capital</a:t>
            </a:r>
          </a:p>
          <a:p>
            <a:pPr marL="914400" lvl="2" indent="0">
              <a:buNone/>
            </a:pPr>
            <a:r>
              <a:rPr lang="en-US" dirty="0">
                <a:latin typeface="Buckeye Sans 2"/>
              </a:rPr>
              <a:t>                    (De Sisto et al., 2022)</a:t>
            </a:r>
          </a:p>
          <a:p>
            <a:pPr marL="0" indent="0">
              <a:buNone/>
            </a:pPr>
            <a:r>
              <a:rPr lang="en-US" dirty="0">
                <a:latin typeface="Buckeye Sans 2"/>
              </a:rPr>
              <a:t> </a:t>
            </a:r>
          </a:p>
        </p:txBody>
      </p:sp>
      <p:sp>
        <p:nvSpPr>
          <p:cNvPr id="4" name="Footer Placeholder 3">
            <a:extLst>
              <a:ext uri="{FF2B5EF4-FFF2-40B4-BE49-F238E27FC236}">
                <a16:creationId xmlns:a16="http://schemas.microsoft.com/office/drawing/2014/main" id="{A35EC0F3-AA1A-C34B-A5AB-3429F452A0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B2E108-5261-EC90-F806-B2E26EAB9FE1}"/>
              </a:ext>
            </a:extLst>
          </p:cNvPr>
          <p:cNvSpPr>
            <a:spLocks noGrp="1"/>
          </p:cNvSpPr>
          <p:nvPr>
            <p:ph type="sldNum" sz="quarter" idx="12"/>
          </p:nvPr>
        </p:nvSpPr>
        <p:spPr/>
        <p:txBody>
          <a:bodyPr/>
          <a:lstStyle/>
          <a:p>
            <a:fld id="{DFA4CD3D-26C8-47FF-8D13-9B32BAAB4735}" type="slidenum">
              <a:rPr lang="en-US" smtClean="0"/>
              <a:t>33</a:t>
            </a:fld>
            <a:endParaRPr lang="en-US"/>
          </a:p>
        </p:txBody>
      </p:sp>
    </p:spTree>
    <p:extLst>
      <p:ext uri="{BB962C8B-B14F-4D97-AF65-F5344CB8AC3E}">
        <p14:creationId xmlns:p14="http://schemas.microsoft.com/office/powerpoint/2010/main" val="628244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0E397-B964-2191-8C39-FD7A259B2F8F}"/>
              </a:ext>
            </a:extLst>
          </p:cNvPr>
          <p:cNvSpPr>
            <a:spLocks noGrp="1"/>
          </p:cNvSpPr>
          <p:nvPr>
            <p:ph type="title"/>
          </p:nvPr>
        </p:nvSpPr>
        <p:spPr/>
        <p:txBody>
          <a:bodyPr>
            <a:normAutofit/>
          </a:bodyPr>
          <a:lstStyle/>
          <a:p>
            <a:r>
              <a:rPr lang="en-US" sz="4400" dirty="0"/>
              <a:t>Helping Second Year Students Thrive</a:t>
            </a:r>
          </a:p>
        </p:txBody>
      </p:sp>
      <p:sp>
        <p:nvSpPr>
          <p:cNvPr id="4" name="Text Placeholder 3">
            <a:extLst>
              <a:ext uri="{FF2B5EF4-FFF2-40B4-BE49-F238E27FC236}">
                <a16:creationId xmlns:a16="http://schemas.microsoft.com/office/drawing/2014/main" id="{0C4CAA81-8D6C-6214-5A34-B8F53D69ACB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89619184-860B-2484-8031-E9D15519F112}"/>
              </a:ext>
            </a:extLst>
          </p:cNvPr>
          <p:cNvSpPr>
            <a:spLocks noGrp="1"/>
          </p:cNvSpPr>
          <p:nvPr>
            <p:ph type="ftr" sz="quarter" idx="11"/>
          </p:nvPr>
        </p:nvSpPr>
        <p:spPr/>
        <p:txBody>
          <a:bodyPr/>
          <a:lstStyle/>
          <a:p>
            <a:r>
              <a:rPr lang="en-US"/>
              <a:t>The Michael V. Drake Institute for Teaching and Learning</a:t>
            </a:r>
          </a:p>
        </p:txBody>
      </p:sp>
      <p:sp>
        <p:nvSpPr>
          <p:cNvPr id="5" name="Slide Number Placeholder 4">
            <a:extLst>
              <a:ext uri="{FF2B5EF4-FFF2-40B4-BE49-F238E27FC236}">
                <a16:creationId xmlns:a16="http://schemas.microsoft.com/office/drawing/2014/main" id="{344C532A-1E69-63A7-486D-6A643D5470A1}"/>
              </a:ext>
            </a:extLst>
          </p:cNvPr>
          <p:cNvSpPr>
            <a:spLocks noGrp="1"/>
          </p:cNvSpPr>
          <p:nvPr>
            <p:ph type="sldNum" sz="quarter" idx="12"/>
          </p:nvPr>
        </p:nvSpPr>
        <p:spPr/>
        <p:txBody>
          <a:bodyPr/>
          <a:lstStyle/>
          <a:p>
            <a:fld id="{DFA4CD3D-26C8-47FF-8D13-9B32BAAB4735}" type="slidenum">
              <a:rPr lang="en-US" smtClean="0"/>
              <a:t>34</a:t>
            </a:fld>
            <a:endParaRPr lang="en-US"/>
          </a:p>
        </p:txBody>
      </p:sp>
    </p:spTree>
    <p:extLst>
      <p:ext uri="{BB962C8B-B14F-4D97-AF65-F5344CB8AC3E}">
        <p14:creationId xmlns:p14="http://schemas.microsoft.com/office/powerpoint/2010/main" val="3246569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C7798-968B-A8DB-FB3F-A7FC9FF48A57}"/>
              </a:ext>
            </a:extLst>
          </p:cNvPr>
          <p:cNvSpPr>
            <a:spLocks noGrp="1"/>
          </p:cNvSpPr>
          <p:nvPr>
            <p:ph type="title"/>
          </p:nvPr>
        </p:nvSpPr>
        <p:spPr/>
        <p:txBody>
          <a:bodyPr/>
          <a:lstStyle/>
          <a:p>
            <a:r>
              <a:rPr lang="en-US" dirty="0">
                <a:latin typeface="Buckeye Serif 2 Black"/>
              </a:rPr>
              <a:t>Thriving</a:t>
            </a:r>
            <a:endParaRPr lang="en-US" dirty="0"/>
          </a:p>
        </p:txBody>
      </p:sp>
      <p:sp>
        <p:nvSpPr>
          <p:cNvPr id="4" name="Text Placeholder 3">
            <a:extLst>
              <a:ext uri="{FF2B5EF4-FFF2-40B4-BE49-F238E27FC236}">
                <a16:creationId xmlns:a16="http://schemas.microsoft.com/office/drawing/2014/main" id="{B0D53CEB-C6A8-1E20-5C55-770F10BB1A2C}"/>
              </a:ext>
            </a:extLst>
          </p:cNvPr>
          <p:cNvSpPr>
            <a:spLocks noGrp="1"/>
          </p:cNvSpPr>
          <p:nvPr>
            <p:ph type="body" sz="half" idx="2"/>
          </p:nvPr>
        </p:nvSpPr>
        <p:spPr/>
        <p:txBody>
          <a:bodyPr vert="horz" lIns="91440" tIns="45720" rIns="91440" bIns="45720" rtlCol="0" anchor="t">
            <a:normAutofit/>
          </a:bodyPr>
          <a:lstStyle/>
          <a:p>
            <a:r>
              <a:rPr lang="en-US" sz="2400" dirty="0">
                <a:latin typeface="Noto Serif"/>
                <a:ea typeface="Noto Serif"/>
                <a:cs typeface="Noto Serif"/>
              </a:rPr>
              <a:t>T</a:t>
            </a:r>
            <a:r>
              <a:rPr lang="en-US" sz="2400" dirty="0">
                <a:latin typeface="Buckeye Sans 2"/>
                <a:ea typeface="Noto Serif"/>
                <a:cs typeface="Noto Serif"/>
              </a:rPr>
              <a:t>hriving is defined as engaged learning, academic determination, social connectedness, positive perspective, and diverse citizenship (Schreiner, 2010).</a:t>
            </a:r>
            <a:endParaRPr lang="en-US" sz="2400">
              <a:latin typeface="Buckeye Sans 2"/>
            </a:endParaRPr>
          </a:p>
        </p:txBody>
      </p:sp>
      <p:pic>
        <p:nvPicPr>
          <p:cNvPr id="5" name="Picture Placeholder 4" descr="poppy, field of poppies, klatschmohn, red poppy, thriving mohnfeld, red ...">
            <a:extLst>
              <a:ext uri="{FF2B5EF4-FFF2-40B4-BE49-F238E27FC236}">
                <a16:creationId xmlns:a16="http://schemas.microsoft.com/office/drawing/2014/main" id="{1431BF37-B578-F4CB-5AF0-6D65393F59E5}"/>
              </a:ext>
            </a:extLst>
          </p:cNvPr>
          <p:cNvPicPr>
            <a:picLocks noGrp="1" noChangeAspect="1"/>
          </p:cNvPicPr>
          <p:nvPr>
            <p:ph type="pic" idx="1"/>
          </p:nvPr>
        </p:nvPicPr>
        <p:blipFill>
          <a:blip r:embed="rId2"/>
          <a:srcRect l="12007" r="12007"/>
          <a:stretch/>
        </p:blipFill>
        <p:spPr/>
      </p:pic>
    </p:spTree>
    <p:extLst>
      <p:ext uri="{BB962C8B-B14F-4D97-AF65-F5344CB8AC3E}">
        <p14:creationId xmlns:p14="http://schemas.microsoft.com/office/powerpoint/2010/main" val="1474454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EFB81-5AF6-5DE1-A37A-C7EA5FB9B2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DFC17E-BAB8-7A60-8805-96AAD86F3C0F}"/>
              </a:ext>
            </a:extLst>
          </p:cNvPr>
          <p:cNvSpPr>
            <a:spLocks noGrp="1"/>
          </p:cNvSpPr>
          <p:nvPr>
            <p:ph type="title"/>
          </p:nvPr>
        </p:nvSpPr>
        <p:spPr/>
        <p:txBody>
          <a:bodyPr>
            <a:normAutofit/>
          </a:bodyPr>
          <a:lstStyle/>
          <a:p>
            <a:r>
              <a:rPr lang="en-US" sz="3600">
                <a:latin typeface="Buckeye Serif 2 Black"/>
              </a:rPr>
              <a:t>Pathways to Thriving: Faculty Connection</a:t>
            </a:r>
          </a:p>
        </p:txBody>
      </p:sp>
      <p:sp>
        <p:nvSpPr>
          <p:cNvPr id="5" name="Content Placeholder 4">
            <a:extLst>
              <a:ext uri="{FF2B5EF4-FFF2-40B4-BE49-F238E27FC236}">
                <a16:creationId xmlns:a16="http://schemas.microsoft.com/office/drawing/2014/main" id="{DD8D9537-7F63-1DEB-5A01-9C6DDADF4F07}"/>
              </a:ext>
            </a:extLst>
          </p:cNvPr>
          <p:cNvSpPr>
            <a:spLocks noGrp="1"/>
          </p:cNvSpPr>
          <p:nvPr>
            <p:ph idx="1"/>
          </p:nvPr>
        </p:nvSpPr>
        <p:spPr>
          <a:xfrm>
            <a:off x="838200" y="1494503"/>
            <a:ext cx="10515600" cy="4682460"/>
          </a:xfrm>
        </p:spPr>
        <p:txBody>
          <a:bodyPr vert="horz" lIns="91440" tIns="45720" rIns="91440" bIns="45720" rtlCol="0" anchor="t">
            <a:normAutofit/>
          </a:bodyPr>
          <a:lstStyle/>
          <a:p>
            <a:pPr marL="514350" indent="-514350">
              <a:lnSpc>
                <a:spcPct val="115000"/>
              </a:lnSpc>
              <a:spcBef>
                <a:spcPts val="0"/>
              </a:spcBef>
              <a:buAutoNum type="arabicPeriod"/>
            </a:pPr>
            <a:endParaRPr lang="en-US" sz="2900" dirty="0">
              <a:latin typeface="Buckeye Sans 2"/>
              <a:ea typeface="Calibri"/>
              <a:cs typeface="Times New Roman"/>
            </a:endParaRPr>
          </a:p>
          <a:p>
            <a:pPr marL="514350" marR="0" lvl="0" indent="-514350">
              <a:lnSpc>
                <a:spcPct val="114999"/>
              </a:lnSpc>
              <a:spcBef>
                <a:spcPts val="0"/>
              </a:spcBef>
              <a:spcAft>
                <a:spcPts val="0"/>
              </a:spcAft>
              <a:buAutoNum type="arabicPeriod"/>
            </a:pPr>
            <a:r>
              <a:rPr lang="en-US" sz="2900">
                <a:effectLst/>
                <a:latin typeface="Buckeye Sans 2"/>
                <a:ea typeface="Calibri"/>
                <a:cs typeface="Times New Roman"/>
              </a:rPr>
              <a:t>Connect sophomores to faculty in intentional and meaningful </a:t>
            </a:r>
            <a:r>
              <a:rPr lang="en-US" sz="2900" dirty="0">
                <a:effectLst/>
                <a:latin typeface="Buckeye Sans 2"/>
                <a:ea typeface="Calibri"/>
                <a:cs typeface="Times New Roman"/>
              </a:rPr>
              <a:t>ways.</a:t>
            </a:r>
            <a:endParaRPr lang="en-US">
              <a:ea typeface="Calibri"/>
              <a:cs typeface="Times New Roman"/>
            </a:endParaRPr>
          </a:p>
          <a:p>
            <a:pPr lvl="2">
              <a:lnSpc>
                <a:spcPct val="115000"/>
              </a:lnSpc>
              <a:spcBef>
                <a:spcPts val="0"/>
              </a:spcBef>
            </a:pPr>
            <a:r>
              <a:rPr lang="en-US" sz="2500" dirty="0">
                <a:solidFill>
                  <a:srgbClr val="BA0C2F"/>
                </a:solidFill>
                <a:latin typeface="Buckeye Sans 2"/>
                <a:ea typeface="Calibri"/>
                <a:cs typeface="Times New Roman"/>
              </a:rPr>
              <a:t>Can be done through undergraduate research partnerships; faculty-student mentoring programs; faculty involvement outside the classroom.</a:t>
            </a:r>
            <a:endParaRPr lang="en-US" sz="2500" dirty="0">
              <a:solidFill>
                <a:srgbClr val="BA0C2F"/>
              </a:solidFill>
              <a:effectLst/>
              <a:latin typeface="Buckeye Sans 2"/>
              <a:ea typeface="Calibri"/>
              <a:cs typeface="Times New Roman"/>
            </a:endParaRPr>
          </a:p>
          <a:p>
            <a:pPr marL="3657600" lvl="8" indent="0">
              <a:lnSpc>
                <a:spcPct val="114999"/>
              </a:lnSpc>
              <a:spcBef>
                <a:spcPts val="0"/>
              </a:spcBef>
              <a:buNone/>
            </a:pPr>
            <a:r>
              <a:rPr lang="en-US" sz="2300">
                <a:latin typeface="Buckeye Sans 2"/>
                <a:ea typeface="Calibri"/>
                <a:cs typeface="Times New Roman"/>
              </a:rPr>
              <a:t>         (Schreiner, 2020)</a:t>
            </a:r>
            <a:endParaRPr lang="en-US" sz="2300">
              <a:effectLst/>
              <a:latin typeface="Buckeye Sans 2" pitchFamily="2"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0"/>
              </a:spcAft>
              <a:buNone/>
            </a:pPr>
            <a:endParaRPr lang="en-US" sz="2500" dirty="0">
              <a:effectLst/>
              <a:ea typeface="Calibri" panose="020F0502020204030204" pitchFamily="34" charset="0"/>
              <a:cs typeface="Times New Roman" panose="02020603050405020304" pitchFamily="18" charset="0"/>
            </a:endParaRPr>
          </a:p>
          <a:p>
            <a:pPr marL="457200" lvl="1" indent="0">
              <a:lnSpc>
                <a:spcPct val="115000"/>
              </a:lnSpc>
              <a:spcBef>
                <a:spcPts val="0"/>
              </a:spcBef>
              <a:buFont typeface="Courier New" panose="02070309020205020404" pitchFamily="49" charse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effectLst/>
                <a:latin typeface="Arial" panose="020B0604020202020204" pitchFamily="34" charset="0"/>
                <a:ea typeface="Calibri" panose="020F0502020204030204" pitchFamily="34" charset="0"/>
              </a:rPr>
              <a:t>								</a:t>
            </a:r>
            <a:endParaRPr lang="en-US" sz="3600" dirty="0"/>
          </a:p>
        </p:txBody>
      </p:sp>
    </p:spTree>
    <p:extLst>
      <p:ext uri="{BB962C8B-B14F-4D97-AF65-F5344CB8AC3E}">
        <p14:creationId xmlns:p14="http://schemas.microsoft.com/office/powerpoint/2010/main" val="385336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4F92B-4BD4-A102-C21E-17F5E40F628E}"/>
              </a:ext>
            </a:extLst>
          </p:cNvPr>
          <p:cNvSpPr>
            <a:spLocks noGrp="1"/>
          </p:cNvSpPr>
          <p:nvPr>
            <p:ph type="title"/>
          </p:nvPr>
        </p:nvSpPr>
        <p:spPr/>
        <p:txBody>
          <a:bodyPr>
            <a:normAutofit/>
          </a:bodyPr>
          <a:lstStyle/>
          <a:p>
            <a:r>
              <a:rPr lang="en-US" sz="3200">
                <a:latin typeface="Buckeye Serif 2 Black"/>
              </a:rPr>
              <a:t>The Importance of the Faculty-Student Relationship</a:t>
            </a:r>
          </a:p>
        </p:txBody>
      </p:sp>
      <p:sp>
        <p:nvSpPr>
          <p:cNvPr id="3" name="Content Placeholder 2">
            <a:extLst>
              <a:ext uri="{FF2B5EF4-FFF2-40B4-BE49-F238E27FC236}">
                <a16:creationId xmlns:a16="http://schemas.microsoft.com/office/drawing/2014/main" id="{B4B488B8-30ED-B171-95ED-6E7CD6B3A298}"/>
              </a:ext>
            </a:extLst>
          </p:cNvPr>
          <p:cNvSpPr>
            <a:spLocks noGrp="1"/>
          </p:cNvSpPr>
          <p:nvPr>
            <p:ph idx="1"/>
          </p:nvPr>
        </p:nvSpPr>
        <p:spPr/>
        <p:txBody>
          <a:bodyPr vert="horz" lIns="91440" tIns="45720" rIns="91440" bIns="45720" rtlCol="0" anchor="t">
            <a:normAutofit/>
          </a:bodyPr>
          <a:lstStyle/>
          <a:p>
            <a:pPr>
              <a:buFont typeface="Wingdings,Sans-Serif" panose="020B0604020202020204" pitchFamily="34" charset="0"/>
              <a:buChar char="§"/>
            </a:pPr>
            <a:r>
              <a:rPr lang="en-US" sz="2400"/>
              <a:t>Affects students’ views on learning (credibility, competence, and character)</a:t>
            </a:r>
          </a:p>
          <a:p>
            <a:endParaRPr lang="en-US" sz="2400" dirty="0"/>
          </a:p>
          <a:p>
            <a:pPr>
              <a:buFont typeface="Wingdings,Sans-Serif" panose="020B0604020202020204" pitchFamily="34" charset="0"/>
              <a:buChar char="§"/>
            </a:pPr>
            <a:r>
              <a:rPr lang="en-US" sz="2400"/>
              <a:t>Positively impacts student behavior &amp; performance (student-centered)</a:t>
            </a:r>
          </a:p>
          <a:p>
            <a:endParaRPr lang="en-US" sz="2400" dirty="0"/>
          </a:p>
          <a:p>
            <a:pPr>
              <a:buFont typeface="Wingdings,Sans-Serif" panose="020B0604020202020204" pitchFamily="34" charset="0"/>
              <a:buChar char="§"/>
            </a:pPr>
            <a:r>
              <a:rPr lang="en-US" sz="2400"/>
              <a:t>Faculty can greatly impact students’ choices &amp; decisions</a:t>
            </a:r>
          </a:p>
          <a:p>
            <a:endParaRPr lang="en-US" sz="2400" dirty="0"/>
          </a:p>
          <a:p>
            <a:pPr>
              <a:buFont typeface="Wingdings,Sans-Serif" panose="020B0604020202020204" pitchFamily="34" charset="0"/>
              <a:buChar char="§"/>
            </a:pPr>
            <a:r>
              <a:rPr lang="en-US" sz="2400"/>
              <a:t>It is something students desire from faculty</a:t>
            </a:r>
          </a:p>
          <a:p>
            <a:endParaRPr lang="en-US" dirty="0"/>
          </a:p>
        </p:txBody>
      </p:sp>
    </p:spTree>
    <p:extLst>
      <p:ext uri="{BB962C8B-B14F-4D97-AF65-F5344CB8AC3E}">
        <p14:creationId xmlns:p14="http://schemas.microsoft.com/office/powerpoint/2010/main" val="753078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04ABA-4016-9F10-94D3-92D191CF29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D30A2D-003A-4E31-39E3-785C831690F5}"/>
              </a:ext>
            </a:extLst>
          </p:cNvPr>
          <p:cNvSpPr>
            <a:spLocks noGrp="1"/>
          </p:cNvSpPr>
          <p:nvPr>
            <p:ph type="title"/>
          </p:nvPr>
        </p:nvSpPr>
        <p:spPr/>
        <p:txBody>
          <a:bodyPr>
            <a:normAutofit/>
          </a:bodyPr>
          <a:lstStyle/>
          <a:p>
            <a:r>
              <a:rPr lang="en-US" sz="3600" dirty="0">
                <a:latin typeface="Buckeye Serif 2 Black"/>
              </a:rPr>
              <a:t>Pathways to Thriving: Community Building</a:t>
            </a:r>
          </a:p>
        </p:txBody>
      </p:sp>
      <p:sp>
        <p:nvSpPr>
          <p:cNvPr id="5" name="Content Placeholder 4">
            <a:extLst>
              <a:ext uri="{FF2B5EF4-FFF2-40B4-BE49-F238E27FC236}">
                <a16:creationId xmlns:a16="http://schemas.microsoft.com/office/drawing/2014/main" id="{C003BB7D-D9C2-1487-6890-55C9E2EC646D}"/>
              </a:ext>
            </a:extLst>
          </p:cNvPr>
          <p:cNvSpPr>
            <a:spLocks noGrp="1"/>
          </p:cNvSpPr>
          <p:nvPr>
            <p:ph idx="1"/>
          </p:nvPr>
        </p:nvSpPr>
        <p:spPr>
          <a:xfrm>
            <a:off x="838200" y="1494503"/>
            <a:ext cx="10515600" cy="4682460"/>
          </a:xfrm>
        </p:spPr>
        <p:txBody>
          <a:bodyPr vert="horz" lIns="91440" tIns="45720" rIns="91440" bIns="45720" rtlCol="0" anchor="t">
            <a:normAutofit/>
          </a:bodyPr>
          <a:lstStyle/>
          <a:p>
            <a:pPr marL="514350" indent="-514350">
              <a:lnSpc>
                <a:spcPct val="115000"/>
              </a:lnSpc>
              <a:spcBef>
                <a:spcPts val="0"/>
              </a:spcBef>
              <a:buAutoNum type="arabicPeriod"/>
            </a:pPr>
            <a:endParaRPr lang="en-US" sz="2900" dirty="0">
              <a:latin typeface="Buckeye Sans 2"/>
              <a:ea typeface="Calibri"/>
              <a:cs typeface="Times New Roman"/>
            </a:endParaRPr>
          </a:p>
          <a:p>
            <a:pPr marL="0" indent="0" algn="l" rtl="0" fontAlgn="base">
              <a:lnSpc>
                <a:spcPts val="3150"/>
              </a:lnSpc>
              <a:buNone/>
            </a:pPr>
            <a:r>
              <a:rPr lang="en-US" sz="2900" dirty="0">
                <a:effectLst/>
                <a:latin typeface="Buckeye Sans 2"/>
                <a:ea typeface="Calibri"/>
                <a:cs typeface="Times New Roman"/>
              </a:rPr>
              <a:t>2. </a:t>
            </a:r>
            <a:r>
              <a:rPr lang="en-US" b="0" i="0" u="none" strike="noStrike" dirty="0">
                <a:solidFill>
                  <a:srgbClr val="181818"/>
                </a:solidFill>
                <a:effectLst/>
                <a:latin typeface="Buckeye Sans 2" pitchFamily="2" charset="0"/>
              </a:rPr>
              <a:t>Build community in and out of the classroom.</a:t>
            </a:r>
            <a:r>
              <a:rPr lang="en-US" b="0" i="0" dirty="0">
                <a:solidFill>
                  <a:srgbClr val="181818"/>
                </a:solidFill>
                <a:effectLst/>
                <a:latin typeface="Buckeye Sans 2" pitchFamily="2" charset="0"/>
              </a:rPr>
              <a:t>​</a:t>
            </a:r>
            <a:endParaRPr lang="en-US" b="0" i="0" dirty="0">
              <a:solidFill>
                <a:srgbClr val="181818"/>
              </a:solidFill>
              <a:effectLst/>
              <a:latin typeface="Arial" panose="020B0604020202020204" pitchFamily="34" charset="0"/>
            </a:endParaRPr>
          </a:p>
          <a:p>
            <a:pPr lvl="1" fontAlgn="base">
              <a:lnSpc>
                <a:spcPts val="2700"/>
              </a:lnSpc>
              <a:buFont typeface="Arial" panose="020B0604020202020204" pitchFamily="34" charset="0"/>
              <a:buChar char="•"/>
            </a:pPr>
            <a:r>
              <a:rPr lang="en-US" b="0" i="0" u="none" strike="noStrike" dirty="0">
                <a:solidFill>
                  <a:srgbClr val="BA0C2F"/>
                </a:solidFill>
                <a:effectLst/>
                <a:latin typeface="Buckeye Sans 2" pitchFamily="2" charset="0"/>
              </a:rPr>
              <a:t>Communication and interactions with students in and outside the classroom can affect performance and participation in the classroom </a:t>
            </a:r>
            <a:r>
              <a:rPr lang="en-US" b="0" i="0" dirty="0">
                <a:solidFill>
                  <a:srgbClr val="181818"/>
                </a:solidFill>
                <a:effectLst/>
                <a:latin typeface="Buckeye Sans 2" pitchFamily="2" charset="0"/>
              </a:rPr>
              <a:t>​</a:t>
            </a:r>
          </a:p>
          <a:p>
            <a:pPr marL="457200" lvl="1" indent="0" fontAlgn="base">
              <a:lnSpc>
                <a:spcPts val="2700"/>
              </a:lnSpc>
              <a:buNone/>
            </a:pPr>
            <a:endParaRPr lang="en-US" b="0" i="0" dirty="0">
              <a:solidFill>
                <a:srgbClr val="181818"/>
              </a:solidFill>
              <a:effectLst/>
              <a:latin typeface="Arial" panose="020B0604020202020204" pitchFamily="34" charset="0"/>
            </a:endParaRPr>
          </a:p>
          <a:p>
            <a:pPr lvl="1" fontAlgn="base">
              <a:lnSpc>
                <a:spcPts val="2700"/>
              </a:lnSpc>
              <a:buFont typeface="Arial" panose="020B0604020202020204" pitchFamily="34" charset="0"/>
              <a:buChar char="•"/>
            </a:pPr>
            <a:r>
              <a:rPr lang="en-US" b="0" i="0" u="none" strike="noStrike" dirty="0">
                <a:solidFill>
                  <a:srgbClr val="BA0C2F"/>
                </a:solidFill>
                <a:effectLst/>
                <a:latin typeface="Buckeye Sans 2" pitchFamily="2" charset="0"/>
              </a:rPr>
              <a:t>Faculty seen as more approachable (Farley-Lucas &amp; Sargeant, 2009)</a:t>
            </a:r>
            <a:r>
              <a:rPr lang="en-US" b="0" i="0" dirty="0">
                <a:solidFill>
                  <a:srgbClr val="181818"/>
                </a:solidFill>
                <a:effectLst/>
                <a:latin typeface="Buckeye Sans 2" pitchFamily="2" charset="0"/>
              </a:rPr>
              <a:t>​</a:t>
            </a:r>
            <a:endParaRPr lang="en-US" b="0" i="0" dirty="0">
              <a:solidFill>
                <a:srgbClr val="181818"/>
              </a:solidFill>
              <a:effectLst/>
              <a:latin typeface="Arial" panose="020B0604020202020204" pitchFamily="34" charset="0"/>
            </a:endParaRPr>
          </a:p>
          <a:p>
            <a:pPr marL="0" marR="0" lvl="0" indent="0">
              <a:lnSpc>
                <a:spcPct val="114999"/>
              </a:lnSpc>
              <a:spcBef>
                <a:spcPts val="0"/>
              </a:spcBef>
              <a:spcAft>
                <a:spcPts val="0"/>
              </a:spcAft>
              <a:buNone/>
            </a:pPr>
            <a:endParaRPr lang="en-US" sz="2500" dirty="0">
              <a:effectLst/>
              <a:ea typeface="Calibri" panose="020F0502020204030204" pitchFamily="34" charset="0"/>
              <a:cs typeface="Times New Roman" panose="02020603050405020304" pitchFamily="18" charset="0"/>
            </a:endParaRPr>
          </a:p>
          <a:p>
            <a:pPr marL="457200" lvl="1" indent="0">
              <a:lnSpc>
                <a:spcPct val="115000"/>
              </a:lnSpc>
              <a:spcBef>
                <a:spcPts val="0"/>
              </a:spcBef>
              <a:buFont typeface="Courier New" panose="02070309020205020404" pitchFamily="49" charset="0"/>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effectLst/>
                <a:latin typeface="Arial" panose="020B0604020202020204" pitchFamily="34" charset="0"/>
                <a:ea typeface="Calibri" panose="020F0502020204030204" pitchFamily="34" charset="0"/>
              </a:rPr>
              <a:t>								</a:t>
            </a:r>
            <a:endParaRPr lang="en-US" sz="3600" dirty="0"/>
          </a:p>
        </p:txBody>
      </p:sp>
    </p:spTree>
    <p:extLst>
      <p:ext uri="{BB962C8B-B14F-4D97-AF65-F5344CB8AC3E}">
        <p14:creationId xmlns:p14="http://schemas.microsoft.com/office/powerpoint/2010/main" val="3320954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DCBC-3FB7-6F8F-7567-30316BD675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FFE05F9-E54C-555A-45AB-D69F3E322627}"/>
              </a:ext>
            </a:extLst>
          </p:cNvPr>
          <p:cNvSpPr>
            <a:spLocks noGrp="1"/>
          </p:cNvSpPr>
          <p:nvPr>
            <p:ph type="title"/>
          </p:nvPr>
        </p:nvSpPr>
        <p:spPr/>
        <p:txBody>
          <a:bodyPr/>
          <a:lstStyle/>
          <a:p>
            <a:r>
              <a:rPr lang="en-US">
                <a:latin typeface="Buckeye Serif 2 Black"/>
              </a:rPr>
              <a:t>Pathways to Thriving: Community</a:t>
            </a:r>
            <a:endParaRPr lang="en-US" sz="3200">
              <a:latin typeface="Buckeye Serif 2 Black"/>
            </a:endParaRPr>
          </a:p>
        </p:txBody>
      </p:sp>
      <p:sp>
        <p:nvSpPr>
          <p:cNvPr id="5" name="Content Placeholder 4">
            <a:extLst>
              <a:ext uri="{FF2B5EF4-FFF2-40B4-BE49-F238E27FC236}">
                <a16:creationId xmlns:a16="http://schemas.microsoft.com/office/drawing/2014/main" id="{13BC45D5-EDAE-4FA6-2522-116BC55911A3}"/>
              </a:ext>
            </a:extLst>
          </p:cNvPr>
          <p:cNvSpPr>
            <a:spLocks noGrp="1"/>
          </p:cNvSpPr>
          <p:nvPr>
            <p:ph idx="1"/>
          </p:nvPr>
        </p:nvSpPr>
        <p:spPr>
          <a:xfrm>
            <a:off x="838200" y="1494503"/>
            <a:ext cx="10515600" cy="4682460"/>
          </a:xfrm>
        </p:spPr>
        <p:txBody>
          <a:bodyPr vert="horz" lIns="91440" tIns="45720" rIns="91440" bIns="45720" rtlCol="0" anchor="t">
            <a:normAutofit/>
          </a:bodyPr>
          <a:lstStyle/>
          <a:p>
            <a:pPr marL="0" marR="0" lvl="0" indent="0">
              <a:lnSpc>
                <a:spcPct val="115000"/>
              </a:lnSpc>
              <a:spcBef>
                <a:spcPts val="0"/>
              </a:spcBef>
              <a:spcAft>
                <a:spcPts val="0"/>
              </a:spcAft>
              <a:buNone/>
            </a:pPr>
            <a:endParaRPr lang="en-US" sz="2900" dirty="0">
              <a:solidFill>
                <a:srgbClr val="BA0C2F"/>
              </a:solidFill>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900">
                <a:latin typeface="Buckeye Sans 2"/>
                <a:ea typeface="Calibri"/>
                <a:cs typeface="Times New Roman"/>
              </a:rPr>
              <a:t>2. Build</a:t>
            </a:r>
            <a:r>
              <a:rPr lang="en-US" sz="2900">
                <a:effectLst/>
                <a:latin typeface="Buckeye Sans 2"/>
                <a:ea typeface="Calibri"/>
                <a:cs typeface="Times New Roman"/>
              </a:rPr>
              <a:t> community in and out of the classroom.</a:t>
            </a:r>
          </a:p>
          <a:p>
            <a:pPr lvl="2">
              <a:lnSpc>
                <a:spcPct val="115000"/>
              </a:lnSpc>
              <a:spcBef>
                <a:spcPts val="0"/>
              </a:spcBef>
            </a:pPr>
            <a:r>
              <a:rPr lang="en-US" sz="2500" dirty="0">
                <a:solidFill>
                  <a:srgbClr val="BA0C2F"/>
                </a:solidFill>
                <a:effectLst/>
                <a:latin typeface="Buckeye Sans 2"/>
                <a:ea typeface="Calibri"/>
                <a:cs typeface="Times New Roman"/>
              </a:rPr>
              <a:t>Communication and interactions with students in and outside the classroom can affect performance and </a:t>
            </a:r>
            <a:r>
              <a:rPr lang="en-US" sz="2500" dirty="0">
                <a:solidFill>
                  <a:srgbClr val="BA0C2F"/>
                </a:solidFill>
                <a:latin typeface="Buckeye Sans 2"/>
                <a:ea typeface="Calibri"/>
                <a:cs typeface="Times New Roman"/>
              </a:rPr>
              <a:t>participation in </a:t>
            </a:r>
            <a:r>
              <a:rPr lang="en-US" sz="2500" dirty="0">
                <a:solidFill>
                  <a:srgbClr val="BA0C2F"/>
                </a:solidFill>
                <a:effectLst/>
                <a:latin typeface="Buckeye Sans 2"/>
                <a:ea typeface="Calibri"/>
                <a:cs typeface="Times New Roman"/>
              </a:rPr>
              <a:t>the classroom </a:t>
            </a:r>
            <a:endParaRPr lang="en-US" sz="2500" dirty="0">
              <a:solidFill>
                <a:srgbClr val="BA0C2F"/>
              </a:solidFill>
              <a:latin typeface="Buckeye Sans 2"/>
              <a:ea typeface="Calibri"/>
              <a:cs typeface="Times New Roman"/>
            </a:endParaRPr>
          </a:p>
          <a:p>
            <a:pPr lvl="2">
              <a:lnSpc>
                <a:spcPct val="114999"/>
              </a:lnSpc>
              <a:spcBef>
                <a:spcPts val="0"/>
              </a:spcBef>
            </a:pPr>
            <a:r>
              <a:rPr lang="en-US" sz="2500" dirty="0">
                <a:solidFill>
                  <a:srgbClr val="BA0C2F"/>
                </a:solidFill>
                <a:latin typeface="Buckeye Sans 2"/>
                <a:ea typeface="Calibri"/>
                <a:cs typeface="Times New Roman"/>
              </a:rPr>
              <a:t>Faculty</a:t>
            </a:r>
            <a:r>
              <a:rPr lang="en-US" sz="2500" dirty="0">
                <a:solidFill>
                  <a:srgbClr val="BA0C2F"/>
                </a:solidFill>
                <a:effectLst/>
                <a:latin typeface="Buckeye Sans 2"/>
                <a:ea typeface="Calibri"/>
                <a:cs typeface="Times New Roman"/>
              </a:rPr>
              <a:t> </a:t>
            </a:r>
            <a:r>
              <a:rPr lang="en-US" sz="2500" dirty="0">
                <a:solidFill>
                  <a:srgbClr val="BA0C2F"/>
                </a:solidFill>
                <a:latin typeface="Buckeye Sans 2"/>
                <a:ea typeface="Calibri"/>
                <a:cs typeface="Times New Roman"/>
              </a:rPr>
              <a:t>seen as</a:t>
            </a:r>
            <a:r>
              <a:rPr lang="en-US" sz="2500" dirty="0">
                <a:solidFill>
                  <a:srgbClr val="BA0C2F"/>
                </a:solidFill>
                <a:effectLst/>
                <a:latin typeface="Buckeye Sans 2"/>
                <a:ea typeface="Calibri"/>
                <a:cs typeface="Times New Roman"/>
              </a:rPr>
              <a:t> more approachable (Farley-Lucas &amp; Sargeant, 2009)</a:t>
            </a:r>
            <a:endParaRPr lang="en-US" sz="2500">
              <a:solidFill>
                <a:srgbClr val="181818"/>
              </a:solidFill>
              <a:effectLst/>
              <a:ea typeface="Calibri"/>
              <a:cs typeface="Times New Roman"/>
            </a:endParaRPr>
          </a:p>
          <a:p>
            <a:pPr marL="0" marR="0" lvl="0" indent="0">
              <a:lnSpc>
                <a:spcPct val="115000"/>
              </a:lnSpc>
              <a:spcBef>
                <a:spcPts val="0"/>
              </a:spcBef>
              <a:spcAft>
                <a:spcPts val="0"/>
              </a:spcAft>
              <a:buNone/>
            </a:pPr>
            <a:endParaRPr lang="en-US" sz="2900" dirty="0">
              <a:effectLst/>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0"/>
              </a:spcAft>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effectLst/>
                <a:latin typeface="Arial" panose="020B0604020202020204" pitchFamily="34" charset="0"/>
                <a:ea typeface="Calibri" panose="020F0502020204030204" pitchFamily="34" charset="0"/>
              </a:rPr>
              <a:t>								</a:t>
            </a:r>
            <a:endParaRPr lang="en-US" sz="3600" dirty="0"/>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descr="Form that participants can use to answer 2 questions: What are some ways you can or do build community inside the classroom?  And what are some ways you can or do build community outside the classroom?">
                <a:extLst>
                  <a:ext uri="{FF2B5EF4-FFF2-40B4-BE49-F238E27FC236}">
                    <a16:creationId xmlns:a16="http://schemas.microsoft.com/office/drawing/2014/main" id="{02449069-CA6D-A873-0DE0-42DE7FE584F0}"/>
                  </a:ext>
                </a:extLst>
              </p:cNvPr>
              <p:cNvGraphicFramePr>
                <a:graphicFrameLocks noGrp="1"/>
              </p:cNvGraphicFramePr>
              <p:nvPr>
                <p:extLst>
                  <p:ext uri="{D42A27DB-BD31-4B8C-83A1-F6EECF244321}">
                    <p14:modId xmlns:p14="http://schemas.microsoft.com/office/powerpoint/2010/main" val="1946635350"/>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descr="Form that participants can use to answer 2 questions: What are some ways you can or do build community inside the classroom?  And what are some ways you can or do build community outside the classroom?">
                <a:extLst>
                  <a:ext uri="{FF2B5EF4-FFF2-40B4-BE49-F238E27FC236}">
                    <a16:creationId xmlns:a16="http://schemas.microsoft.com/office/drawing/2014/main" id="{02449069-CA6D-A873-0DE0-42DE7FE584F0}"/>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mc:AlternateContent xmlns:mc="http://schemas.openxmlformats.org/markup-compatibility/2006">
        <mc:Choice xmlns:we="http://schemas.microsoft.com/office/webextensions/webextension/2010/11" xmlns:pca="http://schemas.microsoft.com/office/powerpoint/2013/contentapp" Requires="we pca">
          <p:graphicFrame>
            <p:nvGraphicFramePr>
              <p:cNvPr id="6" name="Add-in 5" descr="Asking the question, what are some ways you can or do build community inside the classroom?">
                <a:extLst>
                  <a:ext uri="{FF2B5EF4-FFF2-40B4-BE49-F238E27FC236}">
                    <a16:creationId xmlns:a16="http://schemas.microsoft.com/office/drawing/2014/main" id="{517E6609-CEE2-7D14-C4DD-B91FA8170BAA}"/>
                  </a:ext>
                </a:extLst>
              </p:cNvPr>
              <p:cNvGraphicFramePr>
                <a:graphicFrameLocks noGrp="1"/>
              </p:cNvGraphicFramePr>
              <p:nvPr>
                <p:extLst>
                  <p:ext uri="{D42A27DB-BD31-4B8C-83A1-F6EECF244321}">
                    <p14:modId xmlns:p14="http://schemas.microsoft.com/office/powerpoint/2010/main" val="3506489166"/>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6" name="Add-in 5" descr="Asking the question, what are some ways you can or do build community inside the classroom?">
                <a:extLst>
                  <a:ext uri="{FF2B5EF4-FFF2-40B4-BE49-F238E27FC236}">
                    <a16:creationId xmlns:a16="http://schemas.microsoft.com/office/drawing/2014/main" id="{517E6609-CEE2-7D14-C4DD-B91FA8170BAA}"/>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mc:AlternateContent xmlns:mc="http://schemas.openxmlformats.org/markup-compatibility/2006">
        <mc:Choice xmlns:we="http://schemas.microsoft.com/office/webextensions/webextension/2010/11" xmlns:pca="http://schemas.microsoft.com/office/powerpoint/2013/contentapp" Requires="we pca">
          <p:graphicFrame>
            <p:nvGraphicFramePr>
              <p:cNvPr id="3" name="Add-in 2" descr="Shows the question, what are some ways you can or do build community outside the classroom?">
                <a:extLst>
                  <a:ext uri="{FF2B5EF4-FFF2-40B4-BE49-F238E27FC236}">
                    <a16:creationId xmlns:a16="http://schemas.microsoft.com/office/drawing/2014/main" id="{5A1C2DC8-2FC0-0C58-C247-28E6AF747BE8}"/>
                  </a:ext>
                </a:extLst>
              </p:cNvPr>
              <p:cNvGraphicFramePr>
                <a:graphicFrameLocks noGrp="1"/>
              </p:cNvGraphicFramePr>
              <p:nvPr>
                <p:extLst>
                  <p:ext uri="{D42A27DB-BD31-4B8C-83A1-F6EECF244321}">
                    <p14:modId xmlns:p14="http://schemas.microsoft.com/office/powerpoint/2010/main" val="4131240356"/>
                  </p:ext>
                </p:extLst>
              </p:nvPr>
            </p:nvGraphicFramePr>
            <p:xfrm>
              <a:off x="0" y="0"/>
              <a:ext cx="12192000" cy="68580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p:pic>
            <p:nvPicPr>
              <p:cNvPr id="3" name="Add-in 2" descr="Shows the question, what are some ways you can or do build community outside the classroom?">
                <a:extLst>
                  <a:ext uri="{FF2B5EF4-FFF2-40B4-BE49-F238E27FC236}">
                    <a16:creationId xmlns:a16="http://schemas.microsoft.com/office/drawing/2014/main" id="{5A1C2DC8-2FC0-0C58-C247-28E6AF747BE8}"/>
                  </a:ext>
                </a:extLst>
              </p:cNvPr>
              <p:cNvPicPr>
                <a:picLocks noGrp="1" noRot="1" noChangeAspect="1" noMove="1" noResize="1" noEditPoints="1" noAdjustHandles="1" noChangeArrowheads="1" noChangeShapeType="1"/>
              </p:cNvPicPr>
              <p:nvPr/>
            </p:nvPicPr>
            <p:blipFill>
              <a:blip r:embed="rId3"/>
              <a:stretch>
                <a:fillRect/>
              </a:stretch>
            </p:blipFill>
            <p:spPr>
              <a:xfrm>
                <a:off x="0" y="0"/>
                <a:ext cx="12192000" cy="6858000"/>
              </a:xfrm>
              <a:prstGeom prst="rect">
                <a:avLst/>
              </a:prstGeom>
            </p:spPr>
          </p:pic>
        </mc:Fallback>
      </mc:AlternateContent>
    </p:spTree>
    <p:extLst>
      <p:ext uri="{BB962C8B-B14F-4D97-AF65-F5344CB8AC3E}">
        <p14:creationId xmlns:p14="http://schemas.microsoft.com/office/powerpoint/2010/main" val="355859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D0E397-B964-2191-8C39-FD7A259B2F8F}"/>
              </a:ext>
            </a:extLst>
          </p:cNvPr>
          <p:cNvSpPr>
            <a:spLocks noGrp="1"/>
          </p:cNvSpPr>
          <p:nvPr>
            <p:ph type="title"/>
          </p:nvPr>
        </p:nvSpPr>
        <p:spPr/>
        <p:txBody>
          <a:bodyPr/>
          <a:lstStyle/>
          <a:p>
            <a:r>
              <a:rPr lang="en-US" dirty="0" err="1"/>
              <a:t>Characterisitcs</a:t>
            </a:r>
            <a:r>
              <a:rPr lang="en-US" dirty="0"/>
              <a:t> of Second-Year Students </a:t>
            </a:r>
          </a:p>
        </p:txBody>
      </p:sp>
      <p:sp>
        <p:nvSpPr>
          <p:cNvPr id="4" name="Text Placeholder 3">
            <a:extLst>
              <a:ext uri="{FF2B5EF4-FFF2-40B4-BE49-F238E27FC236}">
                <a16:creationId xmlns:a16="http://schemas.microsoft.com/office/drawing/2014/main" id="{0C4CAA81-8D6C-6214-5A34-B8F53D69ACB9}"/>
              </a:ext>
            </a:extLst>
          </p:cNvPr>
          <p:cNvSpPr>
            <a:spLocks noGrp="1"/>
          </p:cNvSpPr>
          <p:nvPr>
            <p:ph type="body" idx="1"/>
          </p:nvPr>
        </p:nvSpPr>
        <p:spPr/>
        <p:txBody>
          <a:bodyPr/>
          <a:lstStyle/>
          <a:p>
            <a:endParaRPr lang="en-US"/>
          </a:p>
        </p:txBody>
      </p:sp>
      <p:sp>
        <p:nvSpPr>
          <p:cNvPr id="2" name="Footer Placeholder 1">
            <a:extLst>
              <a:ext uri="{FF2B5EF4-FFF2-40B4-BE49-F238E27FC236}">
                <a16:creationId xmlns:a16="http://schemas.microsoft.com/office/drawing/2014/main" id="{89619184-860B-2484-8031-E9D15519F112}"/>
              </a:ext>
            </a:extLst>
          </p:cNvPr>
          <p:cNvSpPr>
            <a:spLocks noGrp="1"/>
          </p:cNvSpPr>
          <p:nvPr>
            <p:ph type="ftr" sz="quarter" idx="11"/>
          </p:nvPr>
        </p:nvSpPr>
        <p:spPr/>
        <p:txBody>
          <a:bodyPr/>
          <a:lstStyle/>
          <a:p>
            <a:r>
              <a:rPr lang="en-US"/>
              <a:t>The Michael V. Drake Institute for Teaching and Learning</a:t>
            </a:r>
          </a:p>
        </p:txBody>
      </p:sp>
      <p:sp>
        <p:nvSpPr>
          <p:cNvPr id="5" name="Slide Number Placeholder 4">
            <a:extLst>
              <a:ext uri="{FF2B5EF4-FFF2-40B4-BE49-F238E27FC236}">
                <a16:creationId xmlns:a16="http://schemas.microsoft.com/office/drawing/2014/main" id="{344C532A-1E69-63A7-486D-6A643D5470A1}"/>
              </a:ext>
            </a:extLst>
          </p:cNvPr>
          <p:cNvSpPr>
            <a:spLocks noGrp="1"/>
          </p:cNvSpPr>
          <p:nvPr>
            <p:ph type="sldNum" sz="quarter" idx="12"/>
          </p:nvPr>
        </p:nvSpPr>
        <p:spPr/>
        <p:txBody>
          <a:bodyPr/>
          <a:lstStyle/>
          <a:p>
            <a:fld id="{DFA4CD3D-26C8-47FF-8D13-9B32BAAB4735}" type="slidenum">
              <a:rPr lang="en-US" smtClean="0"/>
              <a:t>4</a:t>
            </a:fld>
            <a:endParaRPr lang="en-US"/>
          </a:p>
        </p:txBody>
      </p:sp>
    </p:spTree>
    <p:extLst>
      <p:ext uri="{BB962C8B-B14F-4D97-AF65-F5344CB8AC3E}">
        <p14:creationId xmlns:p14="http://schemas.microsoft.com/office/powerpoint/2010/main" val="211139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3871-C217-6AB2-00E7-6ADD7C66D7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403A017-D543-A71A-1FCA-59ED9BB8EB00}"/>
              </a:ext>
            </a:extLst>
          </p:cNvPr>
          <p:cNvSpPr>
            <a:spLocks noGrp="1"/>
          </p:cNvSpPr>
          <p:nvPr>
            <p:ph type="title"/>
          </p:nvPr>
        </p:nvSpPr>
        <p:spPr/>
        <p:txBody>
          <a:bodyPr>
            <a:normAutofit fontScale="90000"/>
          </a:bodyPr>
          <a:lstStyle/>
          <a:p>
            <a:br>
              <a:rPr lang="en-US" dirty="0">
                <a:latin typeface="Buckeye Serif 2 Black"/>
              </a:rPr>
            </a:br>
            <a:r>
              <a:rPr lang="en-US">
                <a:latin typeface="Buckeye Serif 2 Black"/>
              </a:rPr>
              <a:t>Additional Pathways to Thriving </a:t>
            </a:r>
            <a:br>
              <a:rPr lang="en-US" dirty="0">
                <a:latin typeface="Buckeye Serif 2 Black"/>
              </a:rPr>
            </a:br>
            <a:endParaRPr lang="en-US">
              <a:latin typeface="Buckeye Serif 2 Black"/>
            </a:endParaRPr>
          </a:p>
        </p:txBody>
      </p:sp>
      <p:sp>
        <p:nvSpPr>
          <p:cNvPr id="5" name="Content Placeholder 4">
            <a:extLst>
              <a:ext uri="{FF2B5EF4-FFF2-40B4-BE49-F238E27FC236}">
                <a16:creationId xmlns:a16="http://schemas.microsoft.com/office/drawing/2014/main" id="{42A950E3-F7AE-BB83-EB79-363811BD638E}"/>
              </a:ext>
            </a:extLst>
          </p:cNvPr>
          <p:cNvSpPr>
            <a:spLocks noGrp="1"/>
          </p:cNvSpPr>
          <p:nvPr>
            <p:ph idx="1"/>
          </p:nvPr>
        </p:nvSpPr>
        <p:spPr>
          <a:xfrm>
            <a:off x="838200" y="1494503"/>
            <a:ext cx="10515600" cy="4682460"/>
          </a:xfrm>
        </p:spPr>
        <p:txBody>
          <a:bodyPr vert="horz" lIns="91440" tIns="45720" rIns="91440" bIns="45720" rtlCol="0" anchor="t">
            <a:normAutofit fontScale="77500" lnSpcReduction="20000"/>
          </a:bodyPr>
          <a:lstStyle/>
          <a:p>
            <a:pPr marL="0" marR="0" lvl="0" indent="0">
              <a:lnSpc>
                <a:spcPct val="115000"/>
              </a:lnSpc>
              <a:spcBef>
                <a:spcPts val="0"/>
              </a:spcBef>
              <a:spcAft>
                <a:spcPts val="0"/>
              </a:spcAft>
              <a:buNone/>
            </a:pPr>
            <a:endParaRPr lang="en-US" sz="2900" dirty="0">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900">
                <a:latin typeface="Buckeye Sans 2"/>
                <a:ea typeface="Calibri"/>
                <a:cs typeface="Times New Roman"/>
              </a:rPr>
              <a:t>3. Focus</a:t>
            </a:r>
            <a:r>
              <a:rPr lang="en-US" sz="2900">
                <a:effectLst/>
                <a:latin typeface="Buckeye Sans 2"/>
                <a:ea typeface="Calibri"/>
                <a:cs typeface="Times New Roman"/>
              </a:rPr>
              <a:t> sophomore advising on connecting present and future identities.</a:t>
            </a:r>
          </a:p>
          <a:p>
            <a:pPr lvl="1">
              <a:lnSpc>
                <a:spcPct val="115000"/>
              </a:lnSpc>
              <a:spcBef>
                <a:spcPts val="0"/>
              </a:spcBef>
            </a:pPr>
            <a:r>
              <a:rPr lang="en-US" sz="2900" dirty="0">
                <a:solidFill>
                  <a:srgbClr val="BA0C2F"/>
                </a:solidFill>
                <a:effectLst/>
                <a:latin typeface="Buckeye Sans 2"/>
                <a:ea typeface="Calibri"/>
                <a:cs typeface="Times New Roman"/>
              </a:rPr>
              <a:t>This can be done through </a:t>
            </a:r>
            <a:r>
              <a:rPr lang="en-US" sz="2900" dirty="0">
                <a:solidFill>
                  <a:srgbClr val="BA0C2F"/>
                </a:solidFill>
                <a:latin typeface="Buckeye Sans 2"/>
                <a:ea typeface="Calibri"/>
                <a:cs typeface="Times New Roman"/>
              </a:rPr>
              <a:t>reflection</a:t>
            </a:r>
            <a:r>
              <a:rPr lang="en-US" sz="2900" dirty="0">
                <a:solidFill>
                  <a:srgbClr val="BA0C2F"/>
                </a:solidFill>
                <a:effectLst/>
                <a:latin typeface="Buckeye Sans 2"/>
                <a:ea typeface="Calibri"/>
                <a:cs typeface="Times New Roman"/>
              </a:rPr>
              <a:t> activities.</a:t>
            </a:r>
          </a:p>
          <a:p>
            <a:pPr marL="0" marR="0" lvl="0" indent="0">
              <a:lnSpc>
                <a:spcPct val="115000"/>
              </a:lnSpc>
              <a:spcBef>
                <a:spcPts val="0"/>
              </a:spcBef>
              <a:spcAft>
                <a:spcPts val="0"/>
              </a:spcAft>
              <a:buNone/>
            </a:pPr>
            <a:endParaRPr lang="en-US" sz="2900" dirty="0">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900">
                <a:latin typeface="Buckeye Sans 2"/>
                <a:ea typeface="Calibri"/>
                <a:cs typeface="Times New Roman"/>
              </a:rPr>
              <a:t>4. </a:t>
            </a:r>
            <a:r>
              <a:rPr lang="en-US" sz="2900">
                <a:effectLst/>
                <a:latin typeface="Buckeye Sans 2"/>
                <a:ea typeface="Calibri"/>
                <a:cs typeface="Times New Roman"/>
              </a:rPr>
              <a:t>Recognize spirituality as a pathway to thriving in sophomores.</a:t>
            </a:r>
          </a:p>
          <a:p>
            <a:pPr lvl="1">
              <a:lnSpc>
                <a:spcPct val="115000"/>
              </a:lnSpc>
              <a:spcBef>
                <a:spcPts val="0"/>
              </a:spcBef>
            </a:pPr>
            <a:r>
              <a:rPr lang="en-US" sz="2900" dirty="0">
                <a:solidFill>
                  <a:srgbClr val="BA0C2F"/>
                </a:solidFill>
                <a:effectLst/>
                <a:ea typeface="Calibri" panose="020F0502020204030204" pitchFamily="34" charset="0"/>
                <a:cs typeface="Times New Roman" panose="02020603050405020304" pitchFamily="18" charset="0"/>
              </a:rPr>
              <a:t>How can you add meaningful practices to your classroom through opportunities for student expression, reflection, and critical thinking?</a:t>
            </a:r>
          </a:p>
          <a:p>
            <a:pPr marL="0" marR="0" lvl="0" indent="0">
              <a:lnSpc>
                <a:spcPct val="115000"/>
              </a:lnSpc>
              <a:spcBef>
                <a:spcPts val="0"/>
              </a:spcBef>
              <a:spcAft>
                <a:spcPts val="0"/>
              </a:spcAft>
              <a:buNone/>
            </a:pPr>
            <a:endParaRPr lang="en-US" sz="2900" dirty="0">
              <a:effectLst/>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900">
                <a:latin typeface="Buckeye Sans 2"/>
                <a:ea typeface="Calibri"/>
                <a:cs typeface="Times New Roman"/>
              </a:rPr>
              <a:t>5. </a:t>
            </a:r>
            <a:r>
              <a:rPr lang="en-US" sz="2900">
                <a:effectLst/>
                <a:latin typeface="Buckeye Sans 2"/>
                <a:ea typeface="Calibri"/>
                <a:cs typeface="Times New Roman"/>
              </a:rPr>
              <a:t>Examine institutional policies and practices from a sophomore perspective.</a:t>
            </a:r>
          </a:p>
          <a:p>
            <a:pPr lvl="1">
              <a:lnSpc>
                <a:spcPct val="115000"/>
              </a:lnSpc>
              <a:spcBef>
                <a:spcPts val="0"/>
              </a:spcBef>
            </a:pPr>
            <a:r>
              <a:rPr lang="en-US" sz="2900" dirty="0">
                <a:solidFill>
                  <a:srgbClr val="BA0C2F"/>
                </a:solidFill>
                <a:effectLst/>
                <a:ea typeface="Calibri" panose="020F0502020204030204" pitchFamily="34" charset="0"/>
                <a:cs typeface="Times New Roman" panose="02020603050405020304" pitchFamily="18" charset="0"/>
              </a:rPr>
              <a:t>Be aware of campus resources to assist students with barriers they may encounter.</a:t>
            </a:r>
          </a:p>
          <a:p>
            <a:pPr marL="457200" lvl="1" indent="0">
              <a:lnSpc>
                <a:spcPct val="115000"/>
              </a:lnSpc>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i="1" dirty="0">
                <a:effectLst/>
                <a:latin typeface="Arial" panose="020B0604020202020204" pitchFamily="34" charset="0"/>
                <a:ea typeface="Calibri" panose="020F0502020204030204" pitchFamily="34" charset="0"/>
              </a:rPr>
              <a:t>								</a:t>
            </a:r>
            <a:endParaRPr lang="en-US" sz="3600" dirty="0"/>
          </a:p>
        </p:txBody>
      </p:sp>
    </p:spTree>
    <p:extLst>
      <p:ext uri="{BB962C8B-B14F-4D97-AF65-F5344CB8AC3E}">
        <p14:creationId xmlns:p14="http://schemas.microsoft.com/office/powerpoint/2010/main" val="3717160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Factors of Sophomore Involvement</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vert="horz" lIns="91440" tIns="45720" rIns="91440" bIns="45720" rtlCol="0" anchor="t">
            <a:normAutofit/>
          </a:bodyPr>
          <a:lstStyle/>
          <a:p>
            <a:pPr marR="0" lvl="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Institutional commitment – having a wide range of creative practices that reinforce institutional commitment for sophomores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Continued focus on the academics of the second 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2400" dirty="0">
                <a:effectLst/>
                <a:latin typeface="Arial"/>
                <a:ea typeface="Calibri"/>
                <a:cs typeface="Times New Roman"/>
              </a:rPr>
              <a:t>They need to develop an intercultural view of diversity – structuring opportunities for students to communicate with their peers across racial and ethnic groups. </a:t>
            </a:r>
            <a:r>
              <a:rPr lang="en-US" sz="2400" dirty="0">
                <a:solidFill>
                  <a:srgbClr val="BA0C2F"/>
                </a:solidFill>
                <a:effectLst/>
                <a:latin typeface="Arial"/>
                <a:ea typeface="Calibri"/>
                <a:cs typeface="Times New Roman"/>
              </a:rPr>
              <a:t>(</a:t>
            </a:r>
            <a:r>
              <a:rPr lang="en-US" sz="2400" dirty="0">
                <a:solidFill>
                  <a:srgbClr val="BA0C2F"/>
                </a:solidFill>
                <a:latin typeface="Arial"/>
                <a:ea typeface="Calibri"/>
                <a:cs typeface="Times New Roman"/>
              </a:rPr>
              <a:t>acquaintanceship; group</a:t>
            </a:r>
            <a:r>
              <a:rPr lang="en-US" sz="2400" dirty="0">
                <a:solidFill>
                  <a:srgbClr val="BA0C2F"/>
                </a:solidFill>
                <a:effectLst/>
                <a:latin typeface="Arial"/>
                <a:ea typeface="Calibri"/>
                <a:cs typeface="Times New Roman"/>
              </a:rPr>
              <a:t> work)</a:t>
            </a:r>
          </a:p>
          <a:p>
            <a:pPr marR="0" lvl="0">
              <a:lnSpc>
                <a:spcPct val="115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Living on campus – living on campus encourages more interaction with peers.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a:solidFill>
                  <a:srgbClr val="333333"/>
                </a:solidFill>
                <a:latin typeface="Arial" panose="020B0604020202020204" pitchFamily="34" charset="0"/>
                <a:ea typeface="Calibri" panose="020F0502020204030204" pitchFamily="34" charset="0"/>
              </a:rPr>
              <a:t>						</a:t>
            </a:r>
            <a:r>
              <a:rPr lang="en-US" sz="1600" dirty="0">
                <a:solidFill>
                  <a:srgbClr val="333333"/>
                </a:solidFill>
                <a:latin typeface="Arial" panose="020B0604020202020204" pitchFamily="34" charset="0"/>
                <a:ea typeface="Calibri" panose="020F0502020204030204" pitchFamily="34" charset="0"/>
              </a:rPr>
              <a:t>(</a:t>
            </a:r>
            <a:r>
              <a:rPr lang="en-US" sz="1600" dirty="0">
                <a:solidFill>
                  <a:srgbClr val="333333"/>
                </a:solidFill>
                <a:effectLst/>
                <a:latin typeface="Arial" panose="020B0604020202020204" pitchFamily="34" charset="0"/>
                <a:ea typeface="Calibri" panose="020F0502020204030204" pitchFamily="34" charset="0"/>
              </a:rPr>
              <a:t>Wang &amp; Kennedy-Phillips, 2013)</a:t>
            </a:r>
            <a:endParaRPr lang="en-US" sz="1600" dirty="0"/>
          </a:p>
        </p:txBody>
      </p:sp>
    </p:spTree>
    <p:extLst>
      <p:ext uri="{BB962C8B-B14F-4D97-AF65-F5344CB8AC3E}">
        <p14:creationId xmlns:p14="http://schemas.microsoft.com/office/powerpoint/2010/main" val="2162636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Second Year Support Services at OSU</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r>
              <a:rPr lang="en-US" sz="3600" dirty="0"/>
              <a:t>Career Services</a:t>
            </a:r>
          </a:p>
          <a:p>
            <a:r>
              <a:rPr lang="en-US" sz="3600" dirty="0"/>
              <a:t>Residence Life Staff (RA or Hall Director)</a:t>
            </a:r>
          </a:p>
          <a:p>
            <a:r>
              <a:rPr lang="en-US" sz="3600" dirty="0"/>
              <a:t>Counseling and Consultation Service</a:t>
            </a:r>
          </a:p>
          <a:p>
            <a:pPr lvl="1"/>
            <a:r>
              <a:rPr lang="en-US" sz="3200" dirty="0"/>
              <a:t>Embedded Counselors</a:t>
            </a:r>
          </a:p>
          <a:p>
            <a:r>
              <a:rPr lang="en-US" sz="3600" dirty="0"/>
              <a:t>Second Year Transformational Experience Program (STEP)</a:t>
            </a:r>
          </a:p>
        </p:txBody>
      </p:sp>
    </p:spTree>
    <p:extLst>
      <p:ext uri="{BB962C8B-B14F-4D97-AF65-F5344CB8AC3E}">
        <p14:creationId xmlns:p14="http://schemas.microsoft.com/office/powerpoint/2010/main" val="2392286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Commitment</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vert="horz" lIns="91440" tIns="45720" rIns="91440" bIns="45720" rtlCol="0" anchor="t">
            <a:normAutofit/>
          </a:bodyPr>
          <a:lstStyle/>
          <a:p>
            <a:pPr marL="0" indent="0">
              <a:buNone/>
            </a:pPr>
            <a:endParaRPr lang="en-US" sz="4000" dirty="0">
              <a:ea typeface="Calibri" panose="020F0502020204030204" pitchFamily="34" charset="0"/>
              <a:cs typeface="Times New Roman" panose="02020603050405020304" pitchFamily="18" charset="0"/>
            </a:endParaRPr>
          </a:p>
          <a:p>
            <a:pPr marL="0" indent="0">
              <a:buNone/>
            </a:pPr>
            <a:r>
              <a:rPr lang="en-US" sz="4000" dirty="0">
                <a:latin typeface="Buckeye Sans 2"/>
                <a:ea typeface="Calibri"/>
                <a:cs typeface="Times New Roman"/>
              </a:rPr>
              <a:t>W</a:t>
            </a:r>
            <a:r>
              <a:rPr lang="en-US" sz="4000" dirty="0">
                <a:effectLst/>
                <a:latin typeface="Buckeye Sans 2"/>
                <a:ea typeface="Calibri"/>
                <a:cs typeface="Times New Roman"/>
              </a:rPr>
              <a:t>hat </a:t>
            </a:r>
            <a:r>
              <a:rPr lang="en-US" sz="4000" dirty="0">
                <a:latin typeface="Buckeye Sans 2"/>
                <a:ea typeface="Calibri"/>
                <a:cs typeface="Times New Roman"/>
              </a:rPr>
              <a:t>is one thing you can commit</a:t>
            </a:r>
            <a:r>
              <a:rPr lang="en-US" sz="4000" dirty="0">
                <a:effectLst/>
                <a:latin typeface="Buckeye Sans 2"/>
                <a:ea typeface="Calibri"/>
                <a:cs typeface="Times New Roman"/>
              </a:rPr>
              <a:t> to doing to assist your </a:t>
            </a:r>
            <a:r>
              <a:rPr lang="en-US" sz="4000" dirty="0">
                <a:latin typeface="Buckeye Sans 2"/>
                <a:ea typeface="Calibri"/>
                <a:cs typeface="Times New Roman"/>
              </a:rPr>
              <a:t>second-year</a:t>
            </a:r>
            <a:r>
              <a:rPr lang="en-US" sz="4000" dirty="0">
                <a:effectLst/>
                <a:latin typeface="Buckeye Sans 2"/>
                <a:ea typeface="Calibri"/>
                <a:cs typeface="Times New Roman"/>
              </a:rPr>
              <a:t> students next semester?</a:t>
            </a:r>
          </a:p>
          <a:p>
            <a:pPr marL="0" indent="0">
              <a:buNone/>
            </a:pPr>
            <a:endParaRPr lang="en-US" sz="3600" dirty="0"/>
          </a:p>
        </p:txBody>
      </p:sp>
    </p:spTree>
    <p:extLst>
      <p:ext uri="{BB962C8B-B14F-4D97-AF65-F5344CB8AC3E}">
        <p14:creationId xmlns:p14="http://schemas.microsoft.com/office/powerpoint/2010/main" val="2086735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qr code on a white background">
            <a:extLst>
              <a:ext uri="{FF2B5EF4-FFF2-40B4-BE49-F238E27FC236}">
                <a16:creationId xmlns:a16="http://schemas.microsoft.com/office/drawing/2014/main" id="{2FD7CF19-D3CB-A4B2-0EB7-2DDB29EE8E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130" y="1275070"/>
            <a:ext cx="3876165" cy="38761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a:xfrm>
            <a:off x="5596501" y="489508"/>
            <a:ext cx="5754896" cy="1667569"/>
          </a:xfrm>
        </p:spPr>
        <p:txBody>
          <a:bodyPr anchor="b">
            <a:normAutofit/>
          </a:bodyPr>
          <a:lstStyle/>
          <a:p>
            <a:r>
              <a:rPr lang="en-US" sz="4000" dirty="0"/>
              <a:t>Feedback</a:t>
            </a:r>
          </a:p>
        </p:txBody>
      </p:sp>
      <p:sp>
        <p:nvSpPr>
          <p:cNvPr id="1030" name="Content Placeholder 1029">
            <a:extLst>
              <a:ext uri="{FF2B5EF4-FFF2-40B4-BE49-F238E27FC236}">
                <a16:creationId xmlns:a16="http://schemas.microsoft.com/office/drawing/2014/main" id="{8489487D-A2E7-77FD-0234-75FCB6D662D3}"/>
              </a:ext>
            </a:extLst>
          </p:cNvPr>
          <p:cNvSpPr>
            <a:spLocks noGrp="1"/>
          </p:cNvSpPr>
          <p:nvPr>
            <p:ph idx="1"/>
          </p:nvPr>
        </p:nvSpPr>
        <p:spPr>
          <a:xfrm>
            <a:off x="5596502" y="2405894"/>
            <a:ext cx="5754896" cy="3197464"/>
          </a:xfrm>
        </p:spPr>
        <p:txBody>
          <a:bodyPr anchor="t">
            <a:normAutofit/>
          </a:bodyPr>
          <a:lstStyle/>
          <a:p>
            <a:pPr marL="0" indent="0">
              <a:buNone/>
            </a:pPr>
            <a:r>
              <a:rPr lang="en-US" sz="2400" dirty="0"/>
              <a:t>We appreciate your feedback on our workshops!  Please use the QR code or go to </a:t>
            </a:r>
            <a:r>
              <a:rPr lang="en-US" sz="2400" b="1" i="0" u="sng" strike="noStrike" dirty="0">
                <a:solidFill>
                  <a:srgbClr val="0563C1"/>
                </a:solidFill>
                <a:effectLst/>
                <a:latin typeface="Calibri" panose="020F0502020204030204" pitchFamily="34" charset="0"/>
                <a:hlinkClick r:id="rId3"/>
              </a:rPr>
              <a:t>https://go.osu.edu/2ndyear-survey</a:t>
            </a:r>
            <a:r>
              <a:rPr lang="en-US" sz="2400" b="1" i="0" dirty="0">
                <a:solidFill>
                  <a:srgbClr val="C00000"/>
                </a:solidFill>
                <a:effectLst/>
                <a:latin typeface="Buckeye Sans 2" pitchFamily="2" charset="0"/>
              </a:rPr>
              <a:t>  </a:t>
            </a:r>
            <a:r>
              <a:rPr lang="en-US" sz="2400" dirty="0"/>
              <a:t> to share your input.</a:t>
            </a:r>
            <a:r>
              <a:rPr lang="en-US" sz="2400" b="1" i="0" dirty="0">
                <a:solidFill>
                  <a:srgbClr val="C00000"/>
                </a:solidFill>
                <a:effectLst/>
                <a:latin typeface="Buckeye Sans 2" pitchFamily="2" charset="0"/>
              </a:rPr>
              <a:t> </a:t>
            </a:r>
            <a:endParaRPr lang="en-US" sz="2400" dirty="0"/>
          </a:p>
        </p:txBody>
      </p:sp>
    </p:spTree>
    <p:extLst>
      <p:ext uri="{BB962C8B-B14F-4D97-AF65-F5344CB8AC3E}">
        <p14:creationId xmlns:p14="http://schemas.microsoft.com/office/powerpoint/2010/main" val="411712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ED60-74ED-9F69-D4A0-3F84D5CDCD10}"/>
              </a:ext>
            </a:extLst>
          </p:cNvPr>
          <p:cNvSpPr>
            <a:spLocks noGrp="1"/>
          </p:cNvSpPr>
          <p:nvPr>
            <p:ph type="ctrTitle"/>
          </p:nvPr>
        </p:nvSpPr>
        <p:spPr/>
        <p:txBody>
          <a:bodyPr/>
          <a:lstStyle/>
          <a:p>
            <a:r>
              <a:rPr lang="en-US" dirty="0"/>
              <a:t>Comments or Questions</a:t>
            </a:r>
          </a:p>
        </p:txBody>
      </p:sp>
      <p:sp>
        <p:nvSpPr>
          <p:cNvPr id="3" name="Subtitle 2">
            <a:extLst>
              <a:ext uri="{FF2B5EF4-FFF2-40B4-BE49-F238E27FC236}">
                <a16:creationId xmlns:a16="http://schemas.microsoft.com/office/drawing/2014/main" id="{1DF63EE1-BBB8-1F11-900C-F1148C17D991}"/>
              </a:ext>
            </a:extLst>
          </p:cNvPr>
          <p:cNvSpPr>
            <a:spLocks noGrp="1"/>
          </p:cNvSpPr>
          <p:nvPr>
            <p:ph type="subTitle" idx="1"/>
          </p:nvPr>
        </p:nvSpPr>
        <p:spPr/>
        <p:txBody>
          <a:bodyPr/>
          <a:lstStyle/>
          <a:p>
            <a:r>
              <a:rPr lang="en-US" dirty="0"/>
              <a:t>Thank you for attending!</a:t>
            </a:r>
          </a:p>
          <a:p>
            <a:r>
              <a:rPr lang="en-US" dirty="0">
                <a:hlinkClick r:id="rId2"/>
              </a:rPr>
              <a:t>Pitstick.10@osu.edu</a:t>
            </a:r>
            <a:endParaRPr lang="en-US" dirty="0"/>
          </a:p>
          <a:p>
            <a:r>
              <a:rPr lang="en-US" dirty="0">
                <a:hlinkClick r:id="rId3"/>
              </a:rPr>
              <a:t>drakeinstitute@osu.edu</a:t>
            </a:r>
            <a:endParaRPr lang="en-US" dirty="0"/>
          </a:p>
          <a:p>
            <a:endParaRPr lang="en-US" dirty="0"/>
          </a:p>
        </p:txBody>
      </p:sp>
    </p:spTree>
    <p:extLst>
      <p:ext uri="{BB962C8B-B14F-4D97-AF65-F5344CB8AC3E}">
        <p14:creationId xmlns:p14="http://schemas.microsoft.com/office/powerpoint/2010/main" val="253684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Brief Discussion</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0" indent="0">
              <a:buNone/>
            </a:pPr>
            <a:endParaRPr lang="en-US" sz="3600" dirty="0"/>
          </a:p>
          <a:p>
            <a:pPr marL="0" indent="0">
              <a:buNone/>
            </a:pPr>
            <a:r>
              <a:rPr lang="en-US" sz="3600" dirty="0"/>
              <a:t>How would you characterize the second-year students you teach at Ohio State?</a:t>
            </a:r>
          </a:p>
        </p:txBody>
      </p:sp>
    </p:spTree>
    <p:extLst>
      <p:ext uri="{BB962C8B-B14F-4D97-AF65-F5344CB8AC3E}">
        <p14:creationId xmlns:p14="http://schemas.microsoft.com/office/powerpoint/2010/main" val="4115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5AF95-AFC8-110E-D7B4-2E6BAB5F75A5}"/>
              </a:ext>
            </a:extLst>
          </p:cNvPr>
          <p:cNvSpPr>
            <a:spLocks noGrp="1"/>
          </p:cNvSpPr>
          <p:nvPr>
            <p:ph type="title"/>
          </p:nvPr>
        </p:nvSpPr>
        <p:spPr/>
        <p:txBody>
          <a:bodyPr/>
          <a:lstStyle/>
          <a:p>
            <a:r>
              <a:rPr lang="en-US" dirty="0"/>
              <a:t>Sophomore Slump Defined</a:t>
            </a:r>
          </a:p>
        </p:txBody>
      </p:sp>
      <p:sp>
        <p:nvSpPr>
          <p:cNvPr id="5" name="Content Placeholder 4">
            <a:extLst>
              <a:ext uri="{FF2B5EF4-FFF2-40B4-BE49-F238E27FC236}">
                <a16:creationId xmlns:a16="http://schemas.microsoft.com/office/drawing/2014/main" id="{A94B758F-4291-0881-DE59-AF1727814411}"/>
              </a:ext>
            </a:extLst>
          </p:cNvPr>
          <p:cNvSpPr>
            <a:spLocks noGrp="1"/>
          </p:cNvSpPr>
          <p:nvPr>
            <p:ph idx="1"/>
          </p:nvPr>
        </p:nvSpPr>
        <p:spPr/>
        <p:txBody>
          <a:bodyPr>
            <a:normAutofit/>
          </a:bodyPr>
          <a:lstStyle/>
          <a:p>
            <a:pPr marL="0" indent="0">
              <a:buNone/>
            </a:pPr>
            <a:r>
              <a:rPr lang="en-US" sz="3600" dirty="0"/>
              <a:t>An emotional experience in the second year when many students lose connections from their first year and begin to feel invisible and lost on campus.</a:t>
            </a:r>
          </a:p>
          <a:p>
            <a:pPr marL="0" indent="0">
              <a:buNone/>
            </a:pPr>
            <a:endParaRPr lang="en-US" sz="2400" i="1" dirty="0"/>
          </a:p>
          <a:p>
            <a:pPr marL="914400" lvl="2" indent="0">
              <a:buNone/>
            </a:pPr>
            <a:r>
              <a:rPr lang="en-US" sz="1600" i="1" dirty="0"/>
              <a:t>				</a:t>
            </a:r>
            <a:r>
              <a:rPr lang="en-US" i="1" dirty="0"/>
              <a:t>(Schreiner, 2007a; </a:t>
            </a:r>
            <a:r>
              <a:rPr lang="en-US" i="1" dirty="0" err="1"/>
              <a:t>Gansamer-Topf</a:t>
            </a:r>
            <a:r>
              <a:rPr lang="en-US" i="1" dirty="0"/>
              <a:t> et al., 2007)</a:t>
            </a:r>
          </a:p>
        </p:txBody>
      </p:sp>
    </p:spTree>
    <p:extLst>
      <p:ext uri="{BB962C8B-B14F-4D97-AF65-F5344CB8AC3E}">
        <p14:creationId xmlns:p14="http://schemas.microsoft.com/office/powerpoint/2010/main" val="196538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1C0B99-3256-F998-CD7F-CB7218360BA8}"/>
              </a:ext>
            </a:extLst>
          </p:cNvPr>
          <p:cNvSpPr>
            <a:spLocks noGrp="1"/>
          </p:cNvSpPr>
          <p:nvPr>
            <p:ph type="title"/>
          </p:nvPr>
        </p:nvSpPr>
        <p:spPr/>
        <p:txBody>
          <a:bodyPr/>
          <a:lstStyle/>
          <a:p>
            <a:r>
              <a:rPr lang="en-US" dirty="0"/>
              <a:t>Sophomore Slump Characteristics</a:t>
            </a:r>
          </a:p>
        </p:txBody>
      </p:sp>
      <p:sp>
        <p:nvSpPr>
          <p:cNvPr id="5" name="Content Placeholder 4">
            <a:extLst>
              <a:ext uri="{FF2B5EF4-FFF2-40B4-BE49-F238E27FC236}">
                <a16:creationId xmlns:a16="http://schemas.microsoft.com/office/drawing/2014/main" id="{22FA5CC7-6C1C-D40E-385B-ACB48811D796}"/>
              </a:ext>
            </a:extLst>
          </p:cNvPr>
          <p:cNvSpPr>
            <a:spLocks noGrp="1"/>
          </p:cNvSpPr>
          <p:nvPr>
            <p:ph sz="half" idx="1"/>
          </p:nvPr>
        </p:nvSpPr>
        <p:spPr/>
        <p:txBody>
          <a:bodyPr>
            <a:normAutofit/>
          </a:bodyPr>
          <a:lstStyle/>
          <a:p>
            <a:pPr marL="0" indent="0">
              <a:buNone/>
            </a:pPr>
            <a:endParaRPr lang="en-US" dirty="0"/>
          </a:p>
          <a:p>
            <a:r>
              <a:rPr lang="en-US" sz="2400" dirty="0"/>
              <a:t>Novelty, mystery, &amp; excitement of the first year dissipates</a:t>
            </a:r>
          </a:p>
          <a:p>
            <a:r>
              <a:rPr lang="en-US" sz="2400" dirty="0"/>
              <a:t>Support felt as a first-year student now directed at the NEW first-year class</a:t>
            </a:r>
          </a:p>
          <a:p>
            <a:r>
              <a:rPr lang="en-US" sz="2400" dirty="0"/>
              <a:t>Increased pressure but decreased support</a:t>
            </a:r>
          </a:p>
        </p:txBody>
      </p:sp>
      <p:sp>
        <p:nvSpPr>
          <p:cNvPr id="6" name="Content Placeholder 5">
            <a:extLst>
              <a:ext uri="{FF2B5EF4-FFF2-40B4-BE49-F238E27FC236}">
                <a16:creationId xmlns:a16="http://schemas.microsoft.com/office/drawing/2014/main" id="{053E98E3-E910-83D5-8F01-87D77AC16717}"/>
              </a:ext>
            </a:extLst>
          </p:cNvPr>
          <p:cNvSpPr>
            <a:spLocks noGrp="1"/>
          </p:cNvSpPr>
          <p:nvPr>
            <p:ph sz="half" idx="2"/>
          </p:nvPr>
        </p:nvSpPr>
        <p:spPr/>
        <p:txBody>
          <a:bodyPr>
            <a:normAutofit/>
          </a:bodyPr>
          <a:lstStyle/>
          <a:p>
            <a:endParaRPr lang="en-US" dirty="0"/>
          </a:p>
          <a:p>
            <a:r>
              <a:rPr lang="en-US" sz="2400" dirty="0"/>
              <a:t>Redefining sense of belonging</a:t>
            </a:r>
          </a:p>
          <a:p>
            <a:r>
              <a:rPr lang="en-US" sz="2400" dirty="0"/>
              <a:t>Residential adjustment</a:t>
            </a:r>
          </a:p>
          <a:p>
            <a:pPr lvl="1"/>
            <a:r>
              <a:rPr lang="en-US" dirty="0"/>
              <a:t>Broader housing options</a:t>
            </a:r>
          </a:p>
          <a:p>
            <a:r>
              <a:rPr lang="en-US" sz="2400" dirty="0"/>
              <a:t>Friendship concerns </a:t>
            </a:r>
          </a:p>
          <a:p>
            <a:pPr lvl="1"/>
            <a:r>
              <a:rPr lang="en-US" dirty="0"/>
              <a:t>Are they the right ones? </a:t>
            </a:r>
          </a:p>
          <a:p>
            <a:pPr lvl="1"/>
            <a:r>
              <a:rPr lang="en-US" dirty="0"/>
              <a:t>How can they be sustained?</a:t>
            </a:r>
          </a:p>
          <a:p>
            <a:r>
              <a:rPr lang="en-US" sz="2400" dirty="0"/>
              <a:t>General enthusiasm about college might diminish</a:t>
            </a:r>
          </a:p>
          <a:p>
            <a:endParaRPr lang="en-US" dirty="0"/>
          </a:p>
        </p:txBody>
      </p:sp>
    </p:spTree>
    <p:extLst>
      <p:ext uri="{BB962C8B-B14F-4D97-AF65-F5344CB8AC3E}">
        <p14:creationId xmlns:p14="http://schemas.microsoft.com/office/powerpoint/2010/main" val="32408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F7796-0519-C3F3-3E62-0DD0A4011F26}"/>
              </a:ext>
            </a:extLst>
          </p:cNvPr>
          <p:cNvSpPr>
            <a:spLocks noGrp="1"/>
          </p:cNvSpPr>
          <p:nvPr>
            <p:ph type="title"/>
          </p:nvPr>
        </p:nvSpPr>
        <p:spPr>
          <a:xfrm>
            <a:off x="838200" y="365125"/>
            <a:ext cx="10515600" cy="1325563"/>
          </a:xfrm>
        </p:spPr>
        <p:txBody>
          <a:bodyPr anchor="ctr">
            <a:normAutofit/>
          </a:bodyPr>
          <a:lstStyle/>
          <a:p>
            <a:r>
              <a:rPr lang="en-US"/>
              <a:t>Struggles with Sense of Belonging</a:t>
            </a:r>
            <a:endParaRPr lang="en-US" dirty="0"/>
          </a:p>
        </p:txBody>
      </p:sp>
      <p:pic>
        <p:nvPicPr>
          <p:cNvPr id="6" name="Picture 5" descr="Person walking up a stairs">
            <a:extLst>
              <a:ext uri="{FF2B5EF4-FFF2-40B4-BE49-F238E27FC236}">
                <a16:creationId xmlns:a16="http://schemas.microsoft.com/office/drawing/2014/main" id="{AFF4A46E-A19A-EB63-E3B9-5A2BBE9942D4}"/>
              </a:ext>
            </a:extLst>
          </p:cNvPr>
          <p:cNvPicPr>
            <a:picLocks noChangeAspect="1"/>
          </p:cNvPicPr>
          <p:nvPr/>
        </p:nvPicPr>
        <p:blipFill>
          <a:blip r:embed="rId2"/>
          <a:srcRect t="14061" r="8" b="23859"/>
          <a:stretch/>
        </p:blipFill>
        <p:spPr>
          <a:xfrm>
            <a:off x="838200" y="1825625"/>
            <a:ext cx="10515600" cy="4351338"/>
          </a:xfrm>
          <a:prstGeom prst="rect">
            <a:avLst/>
          </a:prstGeom>
          <a:noFill/>
        </p:spPr>
      </p:pic>
    </p:spTree>
    <p:extLst>
      <p:ext uri="{BB962C8B-B14F-4D97-AF65-F5344CB8AC3E}">
        <p14:creationId xmlns:p14="http://schemas.microsoft.com/office/powerpoint/2010/main" val="80051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young men working on a project">
            <a:extLst>
              <a:ext uri="{FF2B5EF4-FFF2-40B4-BE49-F238E27FC236}">
                <a16:creationId xmlns:a16="http://schemas.microsoft.com/office/drawing/2014/main" id="{BB0C1DE4-1C2B-B70E-61E4-318F990C5E9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705" r="1705"/>
          <a:stretch/>
        </p:blipFill>
        <p:spPr/>
      </p:pic>
      <p:sp>
        <p:nvSpPr>
          <p:cNvPr id="2" name="Title 1">
            <a:extLst>
              <a:ext uri="{FF2B5EF4-FFF2-40B4-BE49-F238E27FC236}">
                <a16:creationId xmlns:a16="http://schemas.microsoft.com/office/drawing/2014/main" id="{79D80209-CF2F-0005-70A4-07B060866276}"/>
              </a:ext>
            </a:extLst>
          </p:cNvPr>
          <p:cNvSpPr>
            <a:spLocks noGrp="1"/>
          </p:cNvSpPr>
          <p:nvPr>
            <p:ph type="title"/>
          </p:nvPr>
        </p:nvSpPr>
        <p:spPr/>
        <p:txBody>
          <a:bodyPr>
            <a:noAutofit/>
          </a:bodyPr>
          <a:lstStyle/>
          <a:p>
            <a:r>
              <a:rPr lang="en-US" sz="3200" b="1">
                <a:solidFill>
                  <a:srgbClr val="C00000"/>
                </a:solidFill>
                <a:latin typeface="Buckeye Serif 2 SemiBold"/>
                <a:ea typeface="Buckeye Serif 2 SemiBold" pitchFamily="2" charset="0"/>
              </a:rPr>
              <a:t>What is Student Sense of Belonging? </a:t>
            </a:r>
            <a:br>
              <a:rPr lang="en-US" sz="3200" b="1">
                <a:latin typeface="Buckeye Serif 2 SemiBold" pitchFamily="2" charset="0"/>
                <a:ea typeface="Buckeye Serif 2 SemiBold" pitchFamily="2" charset="0"/>
              </a:rPr>
            </a:br>
            <a:br>
              <a:rPr lang="en-US" sz="3200" b="1">
                <a:latin typeface="Buckeye Serif 2 SemiBold" pitchFamily="2" charset="0"/>
                <a:ea typeface="Buckeye Serif 2 SemiBold" pitchFamily="2" charset="0"/>
              </a:rPr>
            </a:br>
            <a:endParaRPr lang="en-US" sz="3200">
              <a:solidFill>
                <a:srgbClr val="C00000"/>
              </a:solidFill>
              <a:latin typeface="Buckeye Serif 2 SemiBold" pitchFamily="2" charset="0"/>
              <a:ea typeface="Buckeye Serif 2 SemiBold" pitchFamily="2" charset="0"/>
            </a:endParaRPr>
          </a:p>
        </p:txBody>
      </p:sp>
      <p:sp>
        <p:nvSpPr>
          <p:cNvPr id="3" name="Content Placeholder 2">
            <a:extLst>
              <a:ext uri="{FF2B5EF4-FFF2-40B4-BE49-F238E27FC236}">
                <a16:creationId xmlns:a16="http://schemas.microsoft.com/office/drawing/2014/main" id="{6B67D930-80E9-FC41-B4FE-B410F10E7D95}"/>
              </a:ext>
            </a:extLst>
          </p:cNvPr>
          <p:cNvSpPr>
            <a:spLocks noGrp="1"/>
          </p:cNvSpPr>
          <p:nvPr>
            <p:ph sz="half" idx="13"/>
          </p:nvPr>
        </p:nvSpPr>
        <p:spPr/>
        <p:txBody>
          <a:bodyPr vert="horz" lIns="91440" tIns="45720" rIns="91440" bIns="45720" rtlCol="0" anchor="t">
            <a:noAutofit/>
          </a:bodyPr>
          <a:lstStyle/>
          <a:p>
            <a:r>
              <a:rPr lang="en-US" sz="2000" i="1">
                <a:solidFill>
                  <a:schemeClr val="tx1"/>
                </a:solidFill>
                <a:latin typeface="Buckeye Sans 2"/>
                <a:ea typeface="Cambria"/>
              </a:rPr>
              <a:t>When students feel...</a:t>
            </a:r>
          </a:p>
          <a:p>
            <a:pPr marL="457200" indent="-457200">
              <a:buFont typeface="Wingdings,Sans-Serif"/>
              <a:buChar char="Ø"/>
            </a:pPr>
            <a:r>
              <a:rPr lang="en-US" sz="2000" i="1">
                <a:solidFill>
                  <a:schemeClr val="tx1"/>
                </a:solidFill>
                <a:latin typeface="Buckeye Sans 2"/>
                <a:ea typeface="Cambria"/>
              </a:rPr>
              <a:t>valued and respected in the educational context</a:t>
            </a:r>
          </a:p>
          <a:p>
            <a:pPr marL="457200" indent="-457200">
              <a:buFont typeface="Wingdings,Sans-Serif"/>
              <a:buChar char="Ø"/>
            </a:pPr>
            <a:r>
              <a:rPr lang="en-US" sz="2000" i="1">
                <a:solidFill>
                  <a:schemeClr val="tx1"/>
                </a:solidFill>
                <a:latin typeface="Buckeye Sans 2"/>
                <a:ea typeface="Cambria"/>
              </a:rPr>
              <a:t>a sense of socio-psychological comfort and connection to the  depths and quality of the group dynamics </a:t>
            </a:r>
          </a:p>
          <a:p>
            <a:pPr marL="457200" indent="-457200">
              <a:buFont typeface="Wingdings,Sans-Serif"/>
              <a:buChar char="Ø"/>
            </a:pPr>
            <a:r>
              <a:rPr lang="en-US" sz="2000" i="1">
                <a:solidFill>
                  <a:schemeClr val="tx1"/>
                </a:solidFill>
                <a:latin typeface="Buckeye Sans 2"/>
                <a:ea typeface="Cambria"/>
              </a:rPr>
              <a:t>they are being accepted for who they are without changing anything</a:t>
            </a:r>
          </a:p>
          <a:p>
            <a:pPr marL="457200" indent="-457200">
              <a:buFont typeface="Wingdings,Sans-Serif"/>
              <a:buChar char="Ø"/>
            </a:pPr>
            <a:r>
              <a:rPr lang="en-US" sz="2000" i="1">
                <a:solidFill>
                  <a:schemeClr val="tx1"/>
                </a:solidFill>
                <a:latin typeface="Buckeye Sans 2"/>
                <a:ea typeface="Cambria"/>
              </a:rPr>
              <a:t>their sense of belonging or not belonging is not just a feeling but is worn like their own skin</a:t>
            </a:r>
          </a:p>
          <a:p>
            <a:endParaRPr lang="en-US" sz="2800">
              <a:solidFill>
                <a:srgbClr val="000000"/>
              </a:solidFill>
              <a:latin typeface="Cambria"/>
              <a:ea typeface="Cambria"/>
            </a:endParaRPr>
          </a:p>
        </p:txBody>
      </p:sp>
      <p:sp>
        <p:nvSpPr>
          <p:cNvPr id="4" name="Footer Placeholder 3">
            <a:extLst>
              <a:ext uri="{FF2B5EF4-FFF2-40B4-BE49-F238E27FC236}">
                <a16:creationId xmlns:a16="http://schemas.microsoft.com/office/drawing/2014/main" id="{406A5BB4-DB15-300D-E943-59D67504E214}"/>
              </a:ext>
            </a:extLst>
          </p:cNvPr>
          <p:cNvSpPr>
            <a:spLocks noGrp="1"/>
          </p:cNvSpPr>
          <p:nvPr>
            <p:ph type="ftr" sz="quarter" idx="11"/>
          </p:nvPr>
        </p:nvSpPr>
        <p:spPr/>
        <p:txBody>
          <a:bodyPr/>
          <a:lstStyle/>
          <a:p>
            <a:r>
              <a:rPr lang="en-US"/>
              <a:t>The Michael V. Drake Institute for Teaching and Learning</a:t>
            </a:r>
          </a:p>
        </p:txBody>
      </p:sp>
    </p:spTree>
    <p:extLst>
      <p:ext uri="{BB962C8B-B14F-4D97-AF65-F5344CB8AC3E}">
        <p14:creationId xmlns:p14="http://schemas.microsoft.com/office/powerpoint/2010/main" val="3736466424"/>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1">
      <a:dk1>
        <a:srgbClr val="181818"/>
      </a:dk1>
      <a:lt1>
        <a:sysClr val="window" lastClr="FFFFFF"/>
      </a:lt1>
      <a:dk2>
        <a:srgbClr val="A50021"/>
      </a:dk2>
      <a:lt2>
        <a:srgbClr val="F8F8F8"/>
      </a:lt2>
      <a:accent1>
        <a:srgbClr val="A50021"/>
      </a:accent1>
      <a:accent2>
        <a:srgbClr val="B2B2B2"/>
      </a:accent2>
      <a:accent3>
        <a:srgbClr val="BA0C2F"/>
      </a:accent3>
      <a:accent4>
        <a:srgbClr val="CD5D47"/>
      </a:accent4>
      <a:accent5>
        <a:srgbClr val="990000"/>
      </a:accent5>
      <a:accent6>
        <a:srgbClr val="7C7C7C"/>
      </a:accent6>
      <a:hlink>
        <a:srgbClr val="990000"/>
      </a:hlink>
      <a:folHlink>
        <a:srgbClr val="51515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webextension1.xml><?xml version="1.0" encoding="utf-8"?>
<we:webextension xmlns:we="http://schemas.microsoft.com/office/webextensions/webextension/2010/11" id="{E8E5BFAA-B425-40C8-BB09-248B159A8485}">
  <we:reference id="d98404ac-f9e2-4292-8cb6-eec349559ae5" version="1.0.0.2" store="EXCatalog" storeType="EXCatalog"/>
  <we:alternateReferences>
    <we:reference id="WA104381526" version="1.0.0.2" store="WA104381526" storeType="OMEX"/>
  </we:alternateReferences>
  <we:properties>
    <we:property name="FormID" value="&quot;NlYJ61IQlUiVKx_53x0RIYis83hWJzBPvJl16l-DW2xUNk5VUjQ0WlNENDBaNk45WTJZMzJCQ1VGVS4u#selectmode&quot;"/>
  </we:properties>
  <we:bindings/>
  <we:snapshot xmlns:r="http://schemas.openxmlformats.org/officeDocument/2006/relationships"/>
</we:webextension>
</file>

<file path=ppt/webextensions/webextension2.xml><?xml version="1.0" encoding="utf-8"?>
<we:webextension xmlns:we="http://schemas.microsoft.com/office/webextensions/webextension/2010/11" id="{1EDB7FB7-23BC-4D49-976A-3E20136947FD}">
  <we:reference id="d98404ac-f9e2-4292-8cb6-eec349559ae5" version="1.0.0.2" store="EXCatalog" storeType="EXCatalog"/>
  <we:alternateReferences>
    <we:reference id="WA104381526" version="1.0.0.2" store="WA104381526" storeType="OMEX"/>
  </we:alternateReferences>
  <we:properties>
    <we:property name="FormID" value="&quot;NlYJ61IQlUiVKx_53x0RIYis83hWJzBPvJl16l-DW2xUNk5VUjQ0WlNENDBaNk45WTJZMzJCQ1VGVS4u&quot;"/>
    <we:property name="FormMode" value="&quot;DesignTime&quot;"/>
  </we:properties>
  <we:bindings/>
  <we:snapshot xmlns:r="http://schemas.openxmlformats.org/officeDocument/2006/relationships"/>
</we:webextension>
</file>

<file path=ppt/webextensions/webextension3.xml><?xml version="1.0" encoding="utf-8"?>
<we:webextension xmlns:we="http://schemas.microsoft.com/office/webextensions/webextension/2010/11" id="{AF263EC8-E206-463E-8E8C-E7B4876B8CFE}">
  <we:reference id="d98404ac-f9e2-4292-8cb6-eec349559ae5" version="1.0.0.2" store="EXCatalog" storeType="EXCatalog"/>
  <we:alternateReferences>
    <we:reference id="WA104381526" version="1.0.0.2" store="WA104381526" storeType="OMEX"/>
  </we:alternateReferences>
  <we:properties>
    <we:property name="FormID" value="&quot;NlYJ61IQlUiVKx_53x0RIYis83hWJzBPvJl16l-DW2xUNk5VUjQ0WlNENDBaNk45WTJZMzJCQ1VGVS4u&quot;"/>
    <we:property name="FormMode" value="&quot;DesignTime&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503D866FF35499390B5317E0805B1" ma:contentTypeVersion="15" ma:contentTypeDescription="Create a new document." ma:contentTypeScope="" ma:versionID="0baf5d796aae546ed8b9ed2bc98503ba">
  <xsd:schema xmlns:xsd="http://www.w3.org/2001/XMLSchema" xmlns:xs="http://www.w3.org/2001/XMLSchema" xmlns:p="http://schemas.microsoft.com/office/2006/metadata/properties" xmlns:ns2="a7838b69-40c8-4305-9e71-88e109461eab" xmlns:ns3="5d4cbc9f-bf6b-44e0-a3dc-722ea6663b03" targetNamespace="http://schemas.microsoft.com/office/2006/metadata/properties" ma:root="true" ma:fieldsID="cd4ecd204f9aa55ba99e9bb3e2794897" ns2:_="" ns3:_="">
    <xsd:import namespace="a7838b69-40c8-4305-9e71-88e109461eab"/>
    <xsd:import namespace="5d4cbc9f-bf6b-44e0-a3dc-722ea6663b0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38b69-40c8-4305-9e71-88e109461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b434354-605c-4a24-9fd5-b21458dd13e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4cbc9f-bf6b-44e0-a3dc-722ea6663b0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864f062-4305-48b7-8de7-a6734e6a7fe9}" ma:internalName="TaxCatchAll" ma:showField="CatchAllData" ma:web="5d4cbc9f-bf6b-44e0-a3dc-722ea6663b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d4cbc9f-bf6b-44e0-a3dc-722ea6663b03" xsi:nil="true"/>
    <lcf76f155ced4ddcb4097134ff3c332f xmlns="a7838b69-40c8-4305-9e71-88e109461ea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4B6FD4-0CA5-42AF-AA85-991BA6BC5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38b69-40c8-4305-9e71-88e109461eab"/>
    <ds:schemaRef ds:uri="5d4cbc9f-bf6b-44e0-a3dc-722ea6663b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8AB6D-DD72-4E86-B49E-D1B3BCB60F61}">
  <ds:schemaRefs>
    <ds:schemaRef ds:uri="http://purl.org/dc/elements/1.1/"/>
    <ds:schemaRef ds:uri="http://www.w3.org/XML/1998/namespace"/>
    <ds:schemaRef ds:uri="http://purl.org/dc/terms/"/>
    <ds:schemaRef ds:uri="http://schemas.microsoft.com/office/2006/metadata/properties"/>
    <ds:schemaRef ds:uri="http://schemas.openxmlformats.org/package/2006/metadata/core-properties"/>
    <ds:schemaRef ds:uri="http://schemas.microsoft.com/office/2006/documentManagement/types"/>
    <ds:schemaRef ds:uri="a7838b69-40c8-4305-9e71-88e109461eab"/>
    <ds:schemaRef ds:uri="http://schemas.microsoft.com/office/infopath/2007/PartnerControls"/>
    <ds:schemaRef ds:uri="5d4cbc9f-bf6b-44e0-a3dc-722ea6663b03"/>
    <ds:schemaRef ds:uri="http://purl.org/dc/dcmitype/"/>
  </ds:schemaRefs>
</ds:datastoreItem>
</file>

<file path=customXml/itemProps3.xml><?xml version="1.0" encoding="utf-8"?>
<ds:datastoreItem xmlns:ds="http://schemas.openxmlformats.org/officeDocument/2006/customXml" ds:itemID="{083925FD-54F6-49E5-886E-ED154D7CF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654</TotalTime>
  <Words>1912</Words>
  <Application>Microsoft Office PowerPoint</Application>
  <PresentationFormat>Widescreen</PresentationFormat>
  <Paragraphs>305</Paragraphs>
  <Slides>45</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45</vt:i4>
      </vt:variant>
    </vt:vector>
  </HeadingPairs>
  <TitlesOfParts>
    <vt:vector size="59" baseType="lpstr">
      <vt:lpstr>Aptos</vt:lpstr>
      <vt:lpstr>Arial</vt:lpstr>
      <vt:lpstr>Buckeye Sans 2</vt:lpstr>
      <vt:lpstr>Buckeye Serif 2</vt:lpstr>
      <vt:lpstr>Buckeye Serif 2 Black</vt:lpstr>
      <vt:lpstr>Buckeye Serif 2 SemiBold</vt:lpstr>
      <vt:lpstr>Calibri</vt:lpstr>
      <vt:lpstr>Cambria</vt:lpstr>
      <vt:lpstr>Courier New</vt:lpstr>
      <vt:lpstr>Noto Serif</vt:lpstr>
      <vt:lpstr>Symbol</vt:lpstr>
      <vt:lpstr>Wingdings</vt:lpstr>
      <vt:lpstr>Wingdings,Sans-Serif</vt:lpstr>
      <vt:lpstr>Office Theme</vt:lpstr>
      <vt:lpstr>Teaching the Second Year Student: What Should We Be Thinking About? Vicki Pitstick, PhD Instructional Consultant</vt:lpstr>
      <vt:lpstr>Notes and Announcements</vt:lpstr>
      <vt:lpstr>Outcomess</vt:lpstr>
      <vt:lpstr>Characterisitcs of Second-Year Students </vt:lpstr>
      <vt:lpstr>Brief Discussion</vt:lpstr>
      <vt:lpstr>Sophomore Slump Defined</vt:lpstr>
      <vt:lpstr>Sophomore Slump Characteristics</vt:lpstr>
      <vt:lpstr>Struggles with Sense of Belonging</vt:lpstr>
      <vt:lpstr>What is Student Sense of Belonging?   </vt:lpstr>
      <vt:lpstr>Reflection</vt:lpstr>
      <vt:lpstr>Barriers to Second-Year Success</vt:lpstr>
      <vt:lpstr>Personal and Campus Barriers </vt:lpstr>
      <vt:lpstr>Academic Barriers </vt:lpstr>
      <vt:lpstr>CFAES Advising Model</vt:lpstr>
      <vt:lpstr>Second-Year Student Development</vt:lpstr>
      <vt:lpstr>Activity: Development Chart </vt:lpstr>
      <vt:lpstr>Cognitive Development Brain Development</vt:lpstr>
      <vt:lpstr>Cognitive Development   Perry (1960’s &amp; 70’s)</vt:lpstr>
      <vt:lpstr>Cognitive Development Baxter-Magolda’s Ways of Knowing (1986)</vt:lpstr>
      <vt:lpstr>Identity Development Chickering &amp; Reisser (1993)</vt:lpstr>
      <vt:lpstr>Schaller’s Four Stages of Sophomore Development (2005)</vt:lpstr>
      <vt:lpstr>Random Exploration  </vt:lpstr>
      <vt:lpstr>Focused Exploration  </vt:lpstr>
      <vt:lpstr>Tentative Choices  </vt:lpstr>
      <vt:lpstr>Commitment  </vt:lpstr>
      <vt:lpstr>Discussion</vt:lpstr>
      <vt:lpstr>Second Year Student Learning</vt:lpstr>
      <vt:lpstr>Developmental Readiness   </vt:lpstr>
      <vt:lpstr>Sequencing &amp; Scaffolding </vt:lpstr>
      <vt:lpstr>Developmental Readiness &amp; Sequencing  </vt:lpstr>
      <vt:lpstr>Horizontal and Vertical Alignment </vt:lpstr>
      <vt:lpstr>Vertical Alignment Example</vt:lpstr>
      <vt:lpstr>Academic &amp; Social Integration</vt:lpstr>
      <vt:lpstr>Helping Second Year Students Thrive</vt:lpstr>
      <vt:lpstr>Thriving</vt:lpstr>
      <vt:lpstr>Pathways to Thriving: Faculty Connection</vt:lpstr>
      <vt:lpstr>The Importance of the Faculty-Student Relationship</vt:lpstr>
      <vt:lpstr>Pathways to Thriving: Community Building</vt:lpstr>
      <vt:lpstr>Pathways to Thriving: Community</vt:lpstr>
      <vt:lpstr> Additional Pathways to Thriving  </vt:lpstr>
      <vt:lpstr>Factors of Sophomore Involvement</vt:lpstr>
      <vt:lpstr>Second Year Support Services at OSU</vt:lpstr>
      <vt:lpstr>Commitment</vt:lpstr>
      <vt:lpstr>Feedback</vt:lpstr>
      <vt:lpstr>Comments or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Turning Education Data into Scholarship</dc:title>
  <dc:creator>Hurtubise, Larry</dc:creator>
  <cp:lastModifiedBy>Pitstick, Vicki</cp:lastModifiedBy>
  <cp:revision>239</cp:revision>
  <dcterms:created xsi:type="dcterms:W3CDTF">2024-08-22T15:18:09Z</dcterms:created>
  <dcterms:modified xsi:type="dcterms:W3CDTF">2025-02-07T02:33:51Z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0x010100691503D866FF35499390B5317E0805B1</vt:lpwstr>
  </property>
  <property fmtid="{D5CDD505-2E9C-101B-9397-08002B2CF9AE}" pid="3" name="MediaServiceImageTags">
    <vt:lpwstr/>
  </property>
</Properties>
</file>