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comments/comment4.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47" r:id="rId5"/>
    <p:sldMasterId id="2147483778" r:id="rId6"/>
  </p:sldMasterIdLst>
  <p:notesMasterIdLst>
    <p:notesMasterId r:id="rId35"/>
  </p:notesMasterIdLst>
  <p:sldIdLst>
    <p:sldId id="331" r:id="rId7"/>
    <p:sldId id="1005" r:id="rId8"/>
    <p:sldId id="330" r:id="rId9"/>
    <p:sldId id="1001" r:id="rId10"/>
    <p:sldId id="1003" r:id="rId11"/>
    <p:sldId id="1004" r:id="rId12"/>
    <p:sldId id="1002" r:id="rId13"/>
    <p:sldId id="978" r:id="rId14"/>
    <p:sldId id="979" r:id="rId15"/>
    <p:sldId id="980" r:id="rId16"/>
    <p:sldId id="982" r:id="rId17"/>
    <p:sldId id="1006" r:id="rId18"/>
    <p:sldId id="984" r:id="rId19"/>
    <p:sldId id="986" r:id="rId20"/>
    <p:sldId id="985" r:id="rId21"/>
    <p:sldId id="987" r:id="rId22"/>
    <p:sldId id="988" r:id="rId23"/>
    <p:sldId id="989" r:id="rId24"/>
    <p:sldId id="1009" r:id="rId25"/>
    <p:sldId id="990" r:id="rId26"/>
    <p:sldId id="991" r:id="rId27"/>
    <p:sldId id="993" r:id="rId28"/>
    <p:sldId id="994" r:id="rId29"/>
    <p:sldId id="996" r:id="rId30"/>
    <p:sldId id="997" r:id="rId31"/>
    <p:sldId id="976" r:id="rId32"/>
    <p:sldId id="880" r:id="rId33"/>
    <p:sldId id="100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6A7CB32-DFEC-A67C-BC05-02B113106957}" name="Guest User" initials="GU" userId="S::urn:spo:anon#0b49836c1331e7cf34388bb70532b10e1e9898f1e409938b3a5808d93b008d41::" providerId="AD"/>
  <p188:author id="{128259B1-F1EE-6655-2F73-0D8A9C0D45E0}" name="Sandborn, Shana" initials="SS" userId="S::sandborn.2@buckeyemail.osu.edu::f1f2c939-2389-4f1b-ab5b-262d2d6acf65" providerId="AD"/>
  <p188:author id="{16D5A3EB-D113-5AA8-42E6-AC1BA7AE3E74}" name="Thompson, Carmi" initials="TC" userId="S::thompson.4455@buckeyemail.osu.edu::5667fbfe-d7ab-42e8-8844-1dc3e311e6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sonheimer, August" initials="AM" lastIdx="8" clrIdx="0">
    <p:extLst>
      <p:ext uri="{19B8F6BF-5375-455C-9EA6-DF929625EA0E}">
        <p15:presenceInfo xmlns:p15="http://schemas.microsoft.com/office/powerpoint/2012/main" userId="S::masonheimer.1@buckeyemail.osu.edu::fce3785f-9fc6-4afe-a971-0eb0baa66288" providerId="AD"/>
      </p:ext>
    </p:extLst>
  </p:cmAuthor>
  <p:cmAuthor id="2" name="Thompson, Carmi" initials="TC" lastIdx="8" clrIdx="1">
    <p:extLst>
      <p:ext uri="{19B8F6BF-5375-455C-9EA6-DF929625EA0E}">
        <p15:presenceInfo xmlns:p15="http://schemas.microsoft.com/office/powerpoint/2012/main" userId="S::thompson.4455@buckeyemail.osu.edu::5667fbfe-d7ab-42e8-8844-1dc3e311e606" providerId="AD"/>
      </p:ext>
    </p:extLst>
  </p:cmAuthor>
  <p:cmAuthor id="3" name="Sandborn, Shana" initials="SS" lastIdx="7" clrIdx="2">
    <p:extLst>
      <p:ext uri="{19B8F6BF-5375-455C-9EA6-DF929625EA0E}">
        <p15:presenceInfo xmlns:p15="http://schemas.microsoft.com/office/powerpoint/2012/main" userId="S::sandborn.2@buckeyemail.osu.edu::f1f2c939-2389-4f1b-ab5b-262d2d6acf65" providerId="AD"/>
      </p:ext>
    </p:extLst>
  </p:cmAuthor>
  <p:cmAuthor id="4" name="June, Taylor" initials="JT" lastIdx="1" clrIdx="3">
    <p:extLst>
      <p:ext uri="{19B8F6BF-5375-455C-9EA6-DF929625EA0E}">
        <p15:presenceInfo xmlns:p15="http://schemas.microsoft.com/office/powerpoint/2012/main" userId="S::june.18@buckeyemail.osu.edu::f2f666f6-7f0c-4e4c-994b-dfd20f3edf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C00000"/>
    <a:srgbClr val="6B6C6C"/>
    <a:srgbClr val="000000"/>
    <a:srgbClr val="0F4BB3"/>
    <a:srgbClr val="4472C4"/>
    <a:srgbClr val="CBC3DB"/>
    <a:srgbClr val="212325"/>
    <a:srgbClr val="BACEE6"/>
    <a:srgbClr val="1EB2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CE71F2-FD3F-57E3-BCE1-56D60A142322}" v="121" dt="2026-03-03T16:05:15.652"/>
    <p1510:client id="{94333E1F-EC10-0792-1FE1-9902C15CA174}" v="5" dt="2026-03-03T17:30:51.474"/>
    <p1510:client id="{95FAA537-0522-86B0-A67F-CAF163A8903C}" v="6" dt="2026-03-03T17:28:52.751"/>
    <p1510:client id="{9A4D84D2-5DFB-88C7-3ED4-ECFB95F68EC6}" v="26" dt="2026-03-03T21:57:36.804"/>
    <p1510:client id="{A45C63B3-A335-19A2-95F9-DCBA96078103}" v="25" dt="2026-03-03T20:08:15.913"/>
    <p1510:client id="{F301C9F6-AA36-D3C7-B18C-35BD2263B8FB}" v="29" dt="2026-03-04T20:48:34.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8"/>
  </p:normalViewPr>
  <p:slideViewPr>
    <p:cSldViewPr snapToGrid="0">
      <p:cViewPr varScale="1">
        <p:scale>
          <a:sx n="111" d="100"/>
          <a:sy n="111" d="100"/>
        </p:scale>
        <p:origin x="6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4-02-04T20:49:59.654" idx="4">
    <p:pos x="10" y="10"/>
    <p:text>Maybe it's just me but I'm having some trouble following all of the bolding on slides 9, 10, and 12 - would it be possible to remove some to make the slide less visually busy? (Unless it's just me having difficulty following!)
</p:text>
    <p:extLst>
      <p:ext uri="{C676402C-5697-4E1C-873F-D02D1690AC5C}">
        <p15:threadingInfo xmlns:p15="http://schemas.microsoft.com/office/powerpoint/2012/main" timeZoneBias="480"/>
      </p:ext>
    </p:extLst>
  </p:cm>
  <p:cm authorId="1" dt="2024-02-05T08:45:28.237" idx="8">
    <p:pos x="10" y="106"/>
    <p:text>modified</p:text>
    <p:extLst>
      <p:ext uri="{C676402C-5697-4E1C-873F-D02D1690AC5C}">
        <p15:threadingInfo xmlns:p15="http://schemas.microsoft.com/office/powerpoint/2012/main" timeZoneBias="300">
          <p15:parentCm authorId="3" idx="4"/>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2-01T08:15:47.104" idx="5">
    <p:pos x="6866" y="120"/>
    <p:text>Carmi needs to refine discussion of this slide a little more</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4-02-01T08:16:35.777" idx="6">
    <p:pos x="10" y="10"/>
    <p:text>how much time would we like to set for this brainstorm
</p:text>
    <p:extLst>
      <p:ext uri="{C676402C-5697-4E1C-873F-D02D1690AC5C}">
        <p15:threadingInfo xmlns:p15="http://schemas.microsoft.com/office/powerpoint/2012/main" timeZoneBias="480"/>
      </p:ext>
    </p:extLst>
  </p:cm>
  <p:cm authorId="3" dt="2024-02-04T20:54:36.489" idx="6">
    <p:pos x="10" y="106"/>
    <p:text>I have the same question for my activity! If we haven't already, could we set aside some time tomorrow to do a tentative time breakdown of the whole workshop?
</p:text>
    <p:extLst>
      <p:ext uri="{C676402C-5697-4E1C-873F-D02D1690AC5C}">
        <p15:threadingInfo xmlns:p15="http://schemas.microsoft.com/office/powerpoint/2012/main" timeZoneBias="480">
          <p15:parentCm authorId="2" idx="6"/>
        </p15:threadingInfo>
      </p:ext>
    </p:extLst>
  </p:cm>
  <p:cm authorId="4" dt="2026-03-03T12:08:15.913" idx="1">
    <p:pos x="1807" y="645"/>
    <p:text>change - connect to iceberg assignment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4-02-01T08:17:09.966" idx="7">
    <p:pos x="10" y="10"/>
    <p:text>do we want this to be a section in the booklet
</p:text>
    <p:extLst>
      <p:ext uri="{C676402C-5697-4E1C-873F-D02D1690AC5C}">
        <p15:threadingInfo xmlns:p15="http://schemas.microsoft.com/office/powerpoint/2012/main" timeZoneBias="480"/>
      </p:ext>
    </p:extLst>
  </p:cm>
  <p:cm authorId="3" dt="2024-02-04T20:56:43.976" idx="7">
    <p:pos x="10" y="106"/>
    <p:text>I'd say yes! For anyone who may not come with scrap paper. Maybe the prompt could be collapsed?
</p:text>
    <p:extLst>
      <p:ext uri="{C676402C-5697-4E1C-873F-D02D1690AC5C}">
        <p15:threadingInfo xmlns:p15="http://schemas.microsoft.com/office/powerpoint/2012/main" timeZoneBias="480">
          <p15:parentCm authorId="2" idx="7"/>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64A3F7-F243-4D3A-81F4-89B0A3A630BC}" type="doc">
      <dgm:prSet loTypeId="urn:microsoft.com/office/officeart/2005/8/layout/cycle2" loCatId="cycle" qsTypeId="urn:microsoft.com/office/officeart/2005/8/quickstyle/simple1" qsCatId="simple" csTypeId="urn:microsoft.com/office/officeart/2005/8/colors/accent4_2" csCatId="accent4" phldr="1"/>
      <dgm:spPr/>
      <dgm:t>
        <a:bodyPr/>
        <a:lstStyle/>
        <a:p>
          <a:endParaRPr lang="en-US"/>
        </a:p>
      </dgm:t>
    </dgm:pt>
    <dgm:pt modelId="{99D7A8BF-6CE2-4C40-81D7-504E285E3750}">
      <dgm:prSet phldrT="[Text]"/>
      <dgm:spPr/>
      <dgm:t>
        <a:bodyPr/>
        <a:lstStyle/>
        <a:p>
          <a:r>
            <a:rPr lang="en-US"/>
            <a:t>Prototype</a:t>
          </a:r>
        </a:p>
      </dgm:t>
    </dgm:pt>
    <dgm:pt modelId="{CBEE8F71-A519-4009-94FC-BBD2DC8EB7B7}" type="parTrans" cxnId="{BEA50823-C596-45FA-87DC-041BF5C1D69B}">
      <dgm:prSet/>
      <dgm:spPr/>
      <dgm:t>
        <a:bodyPr/>
        <a:lstStyle/>
        <a:p>
          <a:endParaRPr lang="en-US"/>
        </a:p>
      </dgm:t>
    </dgm:pt>
    <dgm:pt modelId="{318BAB6B-2D75-46B8-945A-68B892126B72}" type="sibTrans" cxnId="{BEA50823-C596-45FA-87DC-041BF5C1D69B}">
      <dgm:prSet/>
      <dgm:spPr/>
      <dgm:t>
        <a:bodyPr/>
        <a:lstStyle/>
        <a:p>
          <a:endParaRPr lang="en-US"/>
        </a:p>
      </dgm:t>
    </dgm:pt>
    <dgm:pt modelId="{81CD37C2-9A7F-4F44-AB80-113FE9BD3D63}">
      <dgm:prSet phldrT="[Text]"/>
      <dgm:spPr/>
      <dgm:t>
        <a:bodyPr/>
        <a:lstStyle/>
        <a:p>
          <a:r>
            <a:rPr lang="en-US"/>
            <a:t>Feedback</a:t>
          </a:r>
        </a:p>
      </dgm:t>
    </dgm:pt>
    <dgm:pt modelId="{094D8BF3-F01A-43B8-A302-0442284EFF8F}" type="parTrans" cxnId="{001A419C-D4E1-4E0A-8107-5E1B74D1C190}">
      <dgm:prSet/>
      <dgm:spPr/>
      <dgm:t>
        <a:bodyPr/>
        <a:lstStyle/>
        <a:p>
          <a:endParaRPr lang="en-US"/>
        </a:p>
      </dgm:t>
    </dgm:pt>
    <dgm:pt modelId="{89C6878A-A36D-43A6-B1C6-113E01402B45}" type="sibTrans" cxnId="{001A419C-D4E1-4E0A-8107-5E1B74D1C190}">
      <dgm:prSet/>
      <dgm:spPr/>
      <dgm:t>
        <a:bodyPr/>
        <a:lstStyle/>
        <a:p>
          <a:endParaRPr lang="en-US"/>
        </a:p>
      </dgm:t>
    </dgm:pt>
    <dgm:pt modelId="{A1627B99-EC1B-481C-8F06-6DDD38B5DE3D}">
      <dgm:prSet phldrT="[Text]"/>
      <dgm:spPr/>
      <dgm:t>
        <a:bodyPr/>
        <a:lstStyle/>
        <a:p>
          <a:r>
            <a:rPr lang="en-US"/>
            <a:t>Reflect</a:t>
          </a:r>
        </a:p>
      </dgm:t>
    </dgm:pt>
    <dgm:pt modelId="{AFF8EC57-066B-4756-B851-D5ABB6A42363}" type="parTrans" cxnId="{D8F2B370-9647-45A8-93E7-4023696BFCDD}">
      <dgm:prSet/>
      <dgm:spPr/>
      <dgm:t>
        <a:bodyPr/>
        <a:lstStyle/>
        <a:p>
          <a:endParaRPr lang="en-US"/>
        </a:p>
      </dgm:t>
    </dgm:pt>
    <dgm:pt modelId="{462BAA66-87C5-457E-87F5-C08DB4134A15}" type="sibTrans" cxnId="{D8F2B370-9647-45A8-93E7-4023696BFCDD}">
      <dgm:prSet/>
      <dgm:spPr/>
      <dgm:t>
        <a:bodyPr/>
        <a:lstStyle/>
        <a:p>
          <a:endParaRPr lang="en-US"/>
        </a:p>
      </dgm:t>
    </dgm:pt>
    <dgm:pt modelId="{A9ABCF60-45B2-4E62-BA52-AB2CF11206B6}">
      <dgm:prSet phldrT="[Text]"/>
      <dgm:spPr/>
      <dgm:t>
        <a:bodyPr/>
        <a:lstStyle/>
        <a:p>
          <a:r>
            <a:rPr lang="en-US"/>
            <a:t>Revise</a:t>
          </a:r>
        </a:p>
      </dgm:t>
    </dgm:pt>
    <dgm:pt modelId="{FB1BBDCB-DFC2-4634-9C62-61D1F11EC8A6}" type="sibTrans" cxnId="{48D46667-1D44-4D2F-9543-F2B0BE9D7523}">
      <dgm:prSet/>
      <dgm:spPr/>
      <dgm:t>
        <a:bodyPr/>
        <a:lstStyle/>
        <a:p>
          <a:endParaRPr lang="en-US"/>
        </a:p>
      </dgm:t>
    </dgm:pt>
    <dgm:pt modelId="{9A150B8D-988E-4EBB-9FBC-586A0126B413}" type="parTrans" cxnId="{48D46667-1D44-4D2F-9543-F2B0BE9D7523}">
      <dgm:prSet/>
      <dgm:spPr/>
      <dgm:t>
        <a:bodyPr/>
        <a:lstStyle/>
        <a:p>
          <a:endParaRPr lang="en-US"/>
        </a:p>
      </dgm:t>
    </dgm:pt>
    <dgm:pt modelId="{09E3EA2C-5D5B-40FB-979F-E23671CDD948}" type="pres">
      <dgm:prSet presAssocID="{7F64A3F7-F243-4D3A-81F4-89B0A3A630BC}" presName="cycle" presStyleCnt="0">
        <dgm:presLayoutVars>
          <dgm:dir/>
          <dgm:resizeHandles val="exact"/>
        </dgm:presLayoutVars>
      </dgm:prSet>
      <dgm:spPr/>
    </dgm:pt>
    <dgm:pt modelId="{9ACC867D-ED37-4F9C-BB8E-70E2916E27CA}" type="pres">
      <dgm:prSet presAssocID="{99D7A8BF-6CE2-4C40-81D7-504E285E3750}" presName="node" presStyleLbl="node1" presStyleIdx="0" presStyleCnt="4">
        <dgm:presLayoutVars>
          <dgm:bulletEnabled val="1"/>
        </dgm:presLayoutVars>
      </dgm:prSet>
      <dgm:spPr/>
    </dgm:pt>
    <dgm:pt modelId="{17D84C3D-9C61-4A8B-A038-A94A1176C183}" type="pres">
      <dgm:prSet presAssocID="{318BAB6B-2D75-46B8-945A-68B892126B72}" presName="sibTrans" presStyleLbl="sibTrans2D1" presStyleIdx="0" presStyleCnt="4"/>
      <dgm:spPr/>
    </dgm:pt>
    <dgm:pt modelId="{E6C0CA9E-F0B5-4C7B-8B46-337532E51D07}" type="pres">
      <dgm:prSet presAssocID="{318BAB6B-2D75-46B8-945A-68B892126B72}" presName="connectorText" presStyleLbl="sibTrans2D1" presStyleIdx="0" presStyleCnt="4"/>
      <dgm:spPr/>
    </dgm:pt>
    <dgm:pt modelId="{1103316B-288C-45C4-B52B-9580D58F07F1}" type="pres">
      <dgm:prSet presAssocID="{81CD37C2-9A7F-4F44-AB80-113FE9BD3D63}" presName="node" presStyleLbl="node1" presStyleIdx="1" presStyleCnt="4">
        <dgm:presLayoutVars>
          <dgm:bulletEnabled val="1"/>
        </dgm:presLayoutVars>
      </dgm:prSet>
      <dgm:spPr/>
    </dgm:pt>
    <dgm:pt modelId="{F7C378A5-21A9-4B36-A5E4-5F5E885434CD}" type="pres">
      <dgm:prSet presAssocID="{89C6878A-A36D-43A6-B1C6-113E01402B45}" presName="sibTrans" presStyleLbl="sibTrans2D1" presStyleIdx="1" presStyleCnt="4"/>
      <dgm:spPr/>
    </dgm:pt>
    <dgm:pt modelId="{74AA59EA-73D2-42B7-8824-8D3D441065B5}" type="pres">
      <dgm:prSet presAssocID="{89C6878A-A36D-43A6-B1C6-113E01402B45}" presName="connectorText" presStyleLbl="sibTrans2D1" presStyleIdx="1" presStyleCnt="4"/>
      <dgm:spPr/>
    </dgm:pt>
    <dgm:pt modelId="{0AE5CE0A-6455-444D-A870-0C2DF2F47569}" type="pres">
      <dgm:prSet presAssocID="{A1627B99-EC1B-481C-8F06-6DDD38B5DE3D}" presName="node" presStyleLbl="node1" presStyleIdx="2" presStyleCnt="4">
        <dgm:presLayoutVars>
          <dgm:bulletEnabled val="1"/>
        </dgm:presLayoutVars>
      </dgm:prSet>
      <dgm:spPr/>
    </dgm:pt>
    <dgm:pt modelId="{F19B8F8B-A26C-4F17-A39D-5B46509CE9F9}" type="pres">
      <dgm:prSet presAssocID="{462BAA66-87C5-457E-87F5-C08DB4134A15}" presName="sibTrans" presStyleLbl="sibTrans2D1" presStyleIdx="2" presStyleCnt="4"/>
      <dgm:spPr/>
    </dgm:pt>
    <dgm:pt modelId="{C2E15C70-A12A-4D07-A816-0759BD0E7D58}" type="pres">
      <dgm:prSet presAssocID="{462BAA66-87C5-457E-87F5-C08DB4134A15}" presName="connectorText" presStyleLbl="sibTrans2D1" presStyleIdx="2" presStyleCnt="4"/>
      <dgm:spPr/>
    </dgm:pt>
    <dgm:pt modelId="{6AD9AAD0-E060-4283-9AC2-44E8A65D8098}" type="pres">
      <dgm:prSet presAssocID="{A9ABCF60-45B2-4E62-BA52-AB2CF11206B6}" presName="node" presStyleLbl="node1" presStyleIdx="3" presStyleCnt="4">
        <dgm:presLayoutVars>
          <dgm:bulletEnabled val="1"/>
        </dgm:presLayoutVars>
      </dgm:prSet>
      <dgm:spPr/>
    </dgm:pt>
    <dgm:pt modelId="{D22E7ED8-0FFD-4027-9536-C61DFF547005}" type="pres">
      <dgm:prSet presAssocID="{FB1BBDCB-DFC2-4634-9C62-61D1F11EC8A6}" presName="sibTrans" presStyleLbl="sibTrans2D1" presStyleIdx="3" presStyleCnt="4"/>
      <dgm:spPr/>
    </dgm:pt>
    <dgm:pt modelId="{05102DDB-E1A0-40DB-9058-12B084FD80B7}" type="pres">
      <dgm:prSet presAssocID="{FB1BBDCB-DFC2-4634-9C62-61D1F11EC8A6}" presName="connectorText" presStyleLbl="sibTrans2D1" presStyleIdx="3" presStyleCnt="4"/>
      <dgm:spPr/>
    </dgm:pt>
  </dgm:ptLst>
  <dgm:cxnLst>
    <dgm:cxn modelId="{CC949B00-4B7F-42F5-8C4F-CF0E723E5FFD}" type="presOf" srcId="{FB1BBDCB-DFC2-4634-9C62-61D1F11EC8A6}" destId="{D22E7ED8-0FFD-4027-9536-C61DFF547005}" srcOrd="0" destOrd="0" presId="urn:microsoft.com/office/officeart/2005/8/layout/cycle2"/>
    <dgm:cxn modelId="{44515315-5A05-42D7-9540-2FC46E68D8A8}" type="presOf" srcId="{89C6878A-A36D-43A6-B1C6-113E01402B45}" destId="{F7C378A5-21A9-4B36-A5E4-5F5E885434CD}" srcOrd="0" destOrd="0" presId="urn:microsoft.com/office/officeart/2005/8/layout/cycle2"/>
    <dgm:cxn modelId="{BEA50823-C596-45FA-87DC-041BF5C1D69B}" srcId="{7F64A3F7-F243-4D3A-81F4-89B0A3A630BC}" destId="{99D7A8BF-6CE2-4C40-81D7-504E285E3750}" srcOrd="0" destOrd="0" parTransId="{CBEE8F71-A519-4009-94FC-BBD2DC8EB7B7}" sibTransId="{318BAB6B-2D75-46B8-945A-68B892126B72}"/>
    <dgm:cxn modelId="{48638932-BB7C-472F-BDB9-C05951055BF3}" type="presOf" srcId="{7F64A3F7-F243-4D3A-81F4-89B0A3A630BC}" destId="{09E3EA2C-5D5B-40FB-979F-E23671CDD948}" srcOrd="0" destOrd="0" presId="urn:microsoft.com/office/officeart/2005/8/layout/cycle2"/>
    <dgm:cxn modelId="{38744646-B6A1-4F7E-B3EC-5DEF2B5281C8}" type="presOf" srcId="{89C6878A-A36D-43A6-B1C6-113E01402B45}" destId="{74AA59EA-73D2-42B7-8824-8D3D441065B5}" srcOrd="1" destOrd="0" presId="urn:microsoft.com/office/officeart/2005/8/layout/cycle2"/>
    <dgm:cxn modelId="{16D4505E-3523-449C-81B1-56339A6D7A2A}" type="presOf" srcId="{A1627B99-EC1B-481C-8F06-6DDD38B5DE3D}" destId="{0AE5CE0A-6455-444D-A870-0C2DF2F47569}" srcOrd="0" destOrd="0" presId="urn:microsoft.com/office/officeart/2005/8/layout/cycle2"/>
    <dgm:cxn modelId="{AEABD55E-5D2E-44F5-B784-605AAA8967C5}" type="presOf" srcId="{A9ABCF60-45B2-4E62-BA52-AB2CF11206B6}" destId="{6AD9AAD0-E060-4283-9AC2-44E8A65D8098}" srcOrd="0" destOrd="0" presId="urn:microsoft.com/office/officeart/2005/8/layout/cycle2"/>
    <dgm:cxn modelId="{48D46667-1D44-4D2F-9543-F2B0BE9D7523}" srcId="{7F64A3F7-F243-4D3A-81F4-89B0A3A630BC}" destId="{A9ABCF60-45B2-4E62-BA52-AB2CF11206B6}" srcOrd="3" destOrd="0" parTransId="{9A150B8D-988E-4EBB-9FBC-586A0126B413}" sibTransId="{FB1BBDCB-DFC2-4634-9C62-61D1F11EC8A6}"/>
    <dgm:cxn modelId="{459C246E-5992-4F5D-AAE6-A12C422014F4}" type="presOf" srcId="{99D7A8BF-6CE2-4C40-81D7-504E285E3750}" destId="{9ACC867D-ED37-4F9C-BB8E-70E2916E27CA}" srcOrd="0" destOrd="0" presId="urn:microsoft.com/office/officeart/2005/8/layout/cycle2"/>
    <dgm:cxn modelId="{D8F2B370-9647-45A8-93E7-4023696BFCDD}" srcId="{7F64A3F7-F243-4D3A-81F4-89B0A3A630BC}" destId="{A1627B99-EC1B-481C-8F06-6DDD38B5DE3D}" srcOrd="2" destOrd="0" parTransId="{AFF8EC57-066B-4756-B851-D5ABB6A42363}" sibTransId="{462BAA66-87C5-457E-87F5-C08DB4134A15}"/>
    <dgm:cxn modelId="{13927A82-24A8-41D1-9D7C-0A3B0B4444FE}" type="presOf" srcId="{FB1BBDCB-DFC2-4634-9C62-61D1F11EC8A6}" destId="{05102DDB-E1A0-40DB-9058-12B084FD80B7}" srcOrd="1" destOrd="0" presId="urn:microsoft.com/office/officeart/2005/8/layout/cycle2"/>
    <dgm:cxn modelId="{001A419C-D4E1-4E0A-8107-5E1B74D1C190}" srcId="{7F64A3F7-F243-4D3A-81F4-89B0A3A630BC}" destId="{81CD37C2-9A7F-4F44-AB80-113FE9BD3D63}" srcOrd="1" destOrd="0" parTransId="{094D8BF3-F01A-43B8-A302-0442284EFF8F}" sibTransId="{89C6878A-A36D-43A6-B1C6-113E01402B45}"/>
    <dgm:cxn modelId="{81DB7BC0-C2E6-407E-886C-A8494E79EFF8}" type="presOf" srcId="{462BAA66-87C5-457E-87F5-C08DB4134A15}" destId="{C2E15C70-A12A-4D07-A816-0759BD0E7D58}" srcOrd="1" destOrd="0" presId="urn:microsoft.com/office/officeart/2005/8/layout/cycle2"/>
    <dgm:cxn modelId="{7BA314D3-4C27-4120-93BB-91C80D8926C3}" type="presOf" srcId="{318BAB6B-2D75-46B8-945A-68B892126B72}" destId="{17D84C3D-9C61-4A8B-A038-A94A1176C183}" srcOrd="0" destOrd="0" presId="urn:microsoft.com/office/officeart/2005/8/layout/cycle2"/>
    <dgm:cxn modelId="{0B0B56D7-6265-4DAF-8F1F-43E3AA71CD4D}" type="presOf" srcId="{462BAA66-87C5-457E-87F5-C08DB4134A15}" destId="{F19B8F8B-A26C-4F17-A39D-5B46509CE9F9}" srcOrd="0" destOrd="0" presId="urn:microsoft.com/office/officeart/2005/8/layout/cycle2"/>
    <dgm:cxn modelId="{0EDCD1DE-6952-487A-B4F4-9C7646EFA6C6}" type="presOf" srcId="{81CD37C2-9A7F-4F44-AB80-113FE9BD3D63}" destId="{1103316B-288C-45C4-B52B-9580D58F07F1}" srcOrd="0" destOrd="0" presId="urn:microsoft.com/office/officeart/2005/8/layout/cycle2"/>
    <dgm:cxn modelId="{0DA376E6-37FD-4A2C-AA6D-3AC705D15096}" type="presOf" srcId="{318BAB6B-2D75-46B8-945A-68B892126B72}" destId="{E6C0CA9E-F0B5-4C7B-8B46-337532E51D07}" srcOrd="1" destOrd="0" presId="urn:microsoft.com/office/officeart/2005/8/layout/cycle2"/>
    <dgm:cxn modelId="{69842BD5-6927-4A21-BF0B-403C08860659}" type="presParOf" srcId="{09E3EA2C-5D5B-40FB-979F-E23671CDD948}" destId="{9ACC867D-ED37-4F9C-BB8E-70E2916E27CA}" srcOrd="0" destOrd="0" presId="urn:microsoft.com/office/officeart/2005/8/layout/cycle2"/>
    <dgm:cxn modelId="{0E26DC73-11BA-4FE3-B943-A1676A1E4D1E}" type="presParOf" srcId="{09E3EA2C-5D5B-40FB-979F-E23671CDD948}" destId="{17D84C3D-9C61-4A8B-A038-A94A1176C183}" srcOrd="1" destOrd="0" presId="urn:microsoft.com/office/officeart/2005/8/layout/cycle2"/>
    <dgm:cxn modelId="{AFA668FD-45A2-4588-A2F9-1D1E82919BF7}" type="presParOf" srcId="{17D84C3D-9C61-4A8B-A038-A94A1176C183}" destId="{E6C0CA9E-F0B5-4C7B-8B46-337532E51D07}" srcOrd="0" destOrd="0" presId="urn:microsoft.com/office/officeart/2005/8/layout/cycle2"/>
    <dgm:cxn modelId="{74B6D1A0-6C32-4B94-AFEA-031E0437C474}" type="presParOf" srcId="{09E3EA2C-5D5B-40FB-979F-E23671CDD948}" destId="{1103316B-288C-45C4-B52B-9580D58F07F1}" srcOrd="2" destOrd="0" presId="urn:microsoft.com/office/officeart/2005/8/layout/cycle2"/>
    <dgm:cxn modelId="{9F744DB1-6C0B-4F80-994B-EB3AE058B88B}" type="presParOf" srcId="{09E3EA2C-5D5B-40FB-979F-E23671CDD948}" destId="{F7C378A5-21A9-4B36-A5E4-5F5E885434CD}" srcOrd="3" destOrd="0" presId="urn:microsoft.com/office/officeart/2005/8/layout/cycle2"/>
    <dgm:cxn modelId="{0F25F8B1-1D39-4C0E-BFEF-21DF179D07A1}" type="presParOf" srcId="{F7C378A5-21A9-4B36-A5E4-5F5E885434CD}" destId="{74AA59EA-73D2-42B7-8824-8D3D441065B5}" srcOrd="0" destOrd="0" presId="urn:microsoft.com/office/officeart/2005/8/layout/cycle2"/>
    <dgm:cxn modelId="{F8C5F7BD-FD93-4BDF-8673-64D4FC388890}" type="presParOf" srcId="{09E3EA2C-5D5B-40FB-979F-E23671CDD948}" destId="{0AE5CE0A-6455-444D-A870-0C2DF2F47569}" srcOrd="4" destOrd="0" presId="urn:microsoft.com/office/officeart/2005/8/layout/cycle2"/>
    <dgm:cxn modelId="{7CD2669D-180D-433C-ABA3-8674847D4B2E}" type="presParOf" srcId="{09E3EA2C-5D5B-40FB-979F-E23671CDD948}" destId="{F19B8F8B-A26C-4F17-A39D-5B46509CE9F9}" srcOrd="5" destOrd="0" presId="urn:microsoft.com/office/officeart/2005/8/layout/cycle2"/>
    <dgm:cxn modelId="{60B3A50E-46E1-408B-ADBA-C3F57E7FA7B5}" type="presParOf" srcId="{F19B8F8B-A26C-4F17-A39D-5B46509CE9F9}" destId="{C2E15C70-A12A-4D07-A816-0759BD0E7D58}" srcOrd="0" destOrd="0" presId="urn:microsoft.com/office/officeart/2005/8/layout/cycle2"/>
    <dgm:cxn modelId="{83541CE2-562A-4ED1-9AF3-331E6412D71E}" type="presParOf" srcId="{09E3EA2C-5D5B-40FB-979F-E23671CDD948}" destId="{6AD9AAD0-E060-4283-9AC2-44E8A65D8098}" srcOrd="6" destOrd="0" presId="urn:microsoft.com/office/officeart/2005/8/layout/cycle2"/>
    <dgm:cxn modelId="{4A9C4CCB-A700-4132-9862-0838D85B56B4}" type="presParOf" srcId="{09E3EA2C-5D5B-40FB-979F-E23671CDD948}" destId="{D22E7ED8-0FFD-4027-9536-C61DFF547005}" srcOrd="7" destOrd="0" presId="urn:microsoft.com/office/officeart/2005/8/layout/cycle2"/>
    <dgm:cxn modelId="{5BF2BBB6-849F-4D84-A8F6-B1682E563B5D}" type="presParOf" srcId="{D22E7ED8-0FFD-4027-9536-C61DFF547005}" destId="{05102DDB-E1A0-40DB-9058-12B084FD80B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CC867D-ED37-4F9C-BB8E-70E2916E27CA}">
      <dsp:nvSpPr>
        <dsp:cNvPr id="0" name=""/>
        <dsp:cNvSpPr/>
      </dsp:nvSpPr>
      <dsp:spPr>
        <a:xfrm>
          <a:off x="1577911" y="763"/>
          <a:ext cx="1335577" cy="13355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Prototype</a:t>
          </a:r>
        </a:p>
      </dsp:txBody>
      <dsp:txXfrm>
        <a:off x="1773502" y="196354"/>
        <a:ext cx="944395" cy="944395"/>
      </dsp:txXfrm>
    </dsp:sp>
    <dsp:sp modelId="{17D84C3D-9C61-4A8B-A038-A94A1176C183}">
      <dsp:nvSpPr>
        <dsp:cNvPr id="0" name=""/>
        <dsp:cNvSpPr/>
      </dsp:nvSpPr>
      <dsp:spPr>
        <a:xfrm rot="2700000">
          <a:off x="2770358" y="1146182"/>
          <a:ext cx="356702" cy="45075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786029" y="1198499"/>
        <a:ext cx="249691" cy="270455"/>
      </dsp:txXfrm>
    </dsp:sp>
    <dsp:sp modelId="{1103316B-288C-45C4-B52B-9580D58F07F1}">
      <dsp:nvSpPr>
        <dsp:cNvPr id="0" name=""/>
        <dsp:cNvSpPr/>
      </dsp:nvSpPr>
      <dsp:spPr>
        <a:xfrm>
          <a:off x="2998207" y="1421059"/>
          <a:ext cx="1335577" cy="13355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Feedback</a:t>
          </a:r>
        </a:p>
      </dsp:txBody>
      <dsp:txXfrm>
        <a:off x="3193798" y="1616650"/>
        <a:ext cx="944395" cy="944395"/>
      </dsp:txXfrm>
    </dsp:sp>
    <dsp:sp modelId="{F7C378A5-21A9-4B36-A5E4-5F5E885434CD}">
      <dsp:nvSpPr>
        <dsp:cNvPr id="0" name=""/>
        <dsp:cNvSpPr/>
      </dsp:nvSpPr>
      <dsp:spPr>
        <a:xfrm rot="8100000">
          <a:off x="2784635" y="2566478"/>
          <a:ext cx="356702" cy="45075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875975" y="2618795"/>
        <a:ext cx="249691" cy="270455"/>
      </dsp:txXfrm>
    </dsp:sp>
    <dsp:sp modelId="{0AE5CE0A-6455-444D-A870-0C2DF2F47569}">
      <dsp:nvSpPr>
        <dsp:cNvPr id="0" name=""/>
        <dsp:cNvSpPr/>
      </dsp:nvSpPr>
      <dsp:spPr>
        <a:xfrm>
          <a:off x="1577911" y="2841355"/>
          <a:ext cx="1335577" cy="13355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Reflect</a:t>
          </a:r>
        </a:p>
      </dsp:txBody>
      <dsp:txXfrm>
        <a:off x="1773502" y="3036946"/>
        <a:ext cx="944395" cy="944395"/>
      </dsp:txXfrm>
    </dsp:sp>
    <dsp:sp modelId="{F19B8F8B-A26C-4F17-A39D-5B46509CE9F9}">
      <dsp:nvSpPr>
        <dsp:cNvPr id="0" name=""/>
        <dsp:cNvSpPr/>
      </dsp:nvSpPr>
      <dsp:spPr>
        <a:xfrm rot="13500000">
          <a:off x="1364339" y="2580755"/>
          <a:ext cx="356702" cy="45075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455679" y="2708740"/>
        <a:ext cx="249691" cy="270455"/>
      </dsp:txXfrm>
    </dsp:sp>
    <dsp:sp modelId="{6AD9AAD0-E060-4283-9AC2-44E8A65D8098}">
      <dsp:nvSpPr>
        <dsp:cNvPr id="0" name=""/>
        <dsp:cNvSpPr/>
      </dsp:nvSpPr>
      <dsp:spPr>
        <a:xfrm>
          <a:off x="157615" y="1421059"/>
          <a:ext cx="1335577" cy="133557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Revise</a:t>
          </a:r>
        </a:p>
      </dsp:txBody>
      <dsp:txXfrm>
        <a:off x="353206" y="1616650"/>
        <a:ext cx="944395" cy="944395"/>
      </dsp:txXfrm>
    </dsp:sp>
    <dsp:sp modelId="{D22E7ED8-0FFD-4027-9536-C61DFF547005}">
      <dsp:nvSpPr>
        <dsp:cNvPr id="0" name=""/>
        <dsp:cNvSpPr/>
      </dsp:nvSpPr>
      <dsp:spPr>
        <a:xfrm rot="18900000">
          <a:off x="1350062" y="1160459"/>
          <a:ext cx="356702" cy="450757"/>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365733" y="1288444"/>
        <a:ext cx="249691" cy="27045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548DD-AF31-45BA-A26D-7AC4939564ED}" type="datetimeFigureOut">
              <a:rPr lang="en-US" smtClean="0"/>
              <a:t>3/6/26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58C05-38F5-46EB-BECD-5394A7777BCD}" type="slidenum">
              <a:rPr lang="en-US" smtClean="0"/>
              <a:t>‹#›</a:t>
            </a:fld>
            <a:endParaRPr lang="en-US"/>
          </a:p>
        </p:txBody>
      </p:sp>
    </p:spTree>
    <p:extLst>
      <p:ext uri="{BB962C8B-B14F-4D97-AF65-F5344CB8AC3E}">
        <p14:creationId xmlns:p14="http://schemas.microsoft.com/office/powerpoint/2010/main" val="38308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Erin- 10 min</a:t>
            </a:r>
          </a:p>
          <a:p>
            <a:r>
              <a:rPr lang="en-US">
                <a:ea typeface="Calibri"/>
                <a:cs typeface="Calibri"/>
              </a:rPr>
              <a:t>11:00 – 11:10</a:t>
            </a:r>
          </a:p>
        </p:txBody>
      </p:sp>
      <p:sp>
        <p:nvSpPr>
          <p:cNvPr id="4" name="Slide Number Placeholder 3"/>
          <p:cNvSpPr>
            <a:spLocks noGrp="1"/>
          </p:cNvSpPr>
          <p:nvPr>
            <p:ph type="sldNum" sz="quarter" idx="5"/>
          </p:nvPr>
        </p:nvSpPr>
        <p:spPr/>
        <p:txBody>
          <a:bodyPr/>
          <a:lstStyle/>
          <a:p>
            <a:fld id="{22B58C05-38F5-46EB-BECD-5394A7777BCD}" type="slidenum">
              <a:rPr lang="en-US" smtClean="0"/>
              <a:t>1</a:t>
            </a:fld>
            <a:endParaRPr lang="en-US"/>
          </a:p>
        </p:txBody>
      </p:sp>
    </p:spTree>
    <p:extLst>
      <p:ext uri="{BB962C8B-B14F-4D97-AF65-F5344CB8AC3E}">
        <p14:creationId xmlns:p14="http://schemas.microsoft.com/office/powerpoint/2010/main" val="122932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August- 20 min</a:t>
            </a:r>
          </a:p>
          <a:p>
            <a:r>
              <a:rPr lang="en-US"/>
              <a:t>11:40 – 12:00</a:t>
            </a:r>
          </a:p>
        </p:txBody>
      </p:sp>
      <p:sp>
        <p:nvSpPr>
          <p:cNvPr id="4" name="Slide Number Placeholder 3"/>
          <p:cNvSpPr>
            <a:spLocks noGrp="1"/>
          </p:cNvSpPr>
          <p:nvPr>
            <p:ph type="sldNum" sz="quarter" idx="5"/>
          </p:nvPr>
        </p:nvSpPr>
        <p:spPr/>
        <p:txBody>
          <a:bodyPr/>
          <a:lstStyle/>
          <a:p>
            <a:fld id="{22B58C05-38F5-46EB-BECD-5394A7777BCD}" type="slidenum">
              <a:rPr lang="en-US" smtClean="0"/>
              <a:t>15</a:t>
            </a:fld>
            <a:endParaRPr lang="en-US"/>
          </a:p>
        </p:txBody>
      </p:sp>
    </p:spTree>
    <p:extLst>
      <p:ext uri="{BB962C8B-B14F-4D97-AF65-F5344CB8AC3E}">
        <p14:creationId xmlns:p14="http://schemas.microsoft.com/office/powerpoint/2010/main" val="1537612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August- 20 min</a:t>
            </a:r>
          </a:p>
          <a:p>
            <a:r>
              <a:rPr lang="en-US"/>
              <a:t>11:40 – 12:00</a:t>
            </a:r>
          </a:p>
        </p:txBody>
      </p:sp>
      <p:sp>
        <p:nvSpPr>
          <p:cNvPr id="4" name="Slide Number Placeholder 3"/>
          <p:cNvSpPr>
            <a:spLocks noGrp="1"/>
          </p:cNvSpPr>
          <p:nvPr>
            <p:ph type="sldNum" sz="quarter" idx="5"/>
          </p:nvPr>
        </p:nvSpPr>
        <p:spPr/>
        <p:txBody>
          <a:bodyPr/>
          <a:lstStyle/>
          <a:p>
            <a:fld id="{22B58C05-38F5-46EB-BECD-5394A7777BCD}" type="slidenum">
              <a:rPr lang="en-US" smtClean="0"/>
              <a:t>16</a:t>
            </a:fld>
            <a:endParaRPr lang="en-US"/>
          </a:p>
        </p:txBody>
      </p:sp>
    </p:spTree>
    <p:extLst>
      <p:ext uri="{BB962C8B-B14F-4D97-AF65-F5344CB8AC3E}">
        <p14:creationId xmlns:p14="http://schemas.microsoft.com/office/powerpoint/2010/main" val="3629951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Carmi- 20 min</a:t>
            </a:r>
          </a:p>
          <a:p>
            <a:r>
              <a:rPr lang="en-US"/>
              <a:t>12:00 – 12:20</a:t>
            </a:r>
          </a:p>
        </p:txBody>
      </p:sp>
      <p:sp>
        <p:nvSpPr>
          <p:cNvPr id="4" name="Slide Number Placeholder 3"/>
          <p:cNvSpPr>
            <a:spLocks noGrp="1"/>
          </p:cNvSpPr>
          <p:nvPr>
            <p:ph type="sldNum" sz="quarter" idx="5"/>
          </p:nvPr>
        </p:nvSpPr>
        <p:spPr/>
        <p:txBody>
          <a:bodyPr/>
          <a:lstStyle/>
          <a:p>
            <a:fld id="{22B58C05-38F5-46EB-BECD-5394A7777BCD}" type="slidenum">
              <a:rPr lang="en-US" smtClean="0"/>
              <a:t>17</a:t>
            </a:fld>
            <a:endParaRPr lang="en-US"/>
          </a:p>
        </p:txBody>
      </p:sp>
    </p:spTree>
    <p:extLst>
      <p:ext uri="{BB962C8B-B14F-4D97-AF65-F5344CB8AC3E}">
        <p14:creationId xmlns:p14="http://schemas.microsoft.com/office/powerpoint/2010/main" val="3637965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0A0A0A"/>
              </a:solidFill>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18</a:t>
            </a:fld>
            <a:endParaRPr lang="en-US"/>
          </a:p>
        </p:txBody>
      </p:sp>
    </p:spTree>
    <p:extLst>
      <p:ext uri="{BB962C8B-B14F-4D97-AF65-F5344CB8AC3E}">
        <p14:creationId xmlns:p14="http://schemas.microsoft.com/office/powerpoint/2010/main" val="648162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E8152-CC9F-1593-91C2-0081BFBDB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C818E3-A04F-AD31-3929-9452C4C2E0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A15148-50CA-AB08-8EDE-586C31933D4C}"/>
              </a:ext>
            </a:extLst>
          </p:cNvPr>
          <p:cNvSpPr>
            <a:spLocks noGrp="1"/>
          </p:cNvSpPr>
          <p:nvPr>
            <p:ph type="body" idx="1"/>
          </p:nvPr>
        </p:nvSpPr>
        <p:spPr/>
        <p:txBody>
          <a:bodyPr/>
          <a:lstStyle/>
          <a:p>
            <a:r>
              <a:rPr lang="en-US"/>
              <a:t>Carmi- 20 min</a:t>
            </a:r>
          </a:p>
          <a:p>
            <a:r>
              <a:rPr lang="en-US"/>
              <a:t>12:00 – 12:20</a:t>
            </a:r>
          </a:p>
        </p:txBody>
      </p:sp>
      <p:sp>
        <p:nvSpPr>
          <p:cNvPr id="4" name="Slide Number Placeholder 3">
            <a:extLst>
              <a:ext uri="{FF2B5EF4-FFF2-40B4-BE49-F238E27FC236}">
                <a16:creationId xmlns:a16="http://schemas.microsoft.com/office/drawing/2014/main" id="{5A9D3128-6069-1110-0A5D-55A5EE4348AE}"/>
              </a:ext>
            </a:extLst>
          </p:cNvPr>
          <p:cNvSpPr>
            <a:spLocks noGrp="1"/>
          </p:cNvSpPr>
          <p:nvPr>
            <p:ph type="sldNum" sz="quarter" idx="5"/>
          </p:nvPr>
        </p:nvSpPr>
        <p:spPr/>
        <p:txBody>
          <a:bodyPr/>
          <a:lstStyle/>
          <a:p>
            <a:fld id="{22B58C05-38F5-46EB-BECD-5394A7777BCD}" type="slidenum">
              <a:rPr lang="en-US" smtClean="0"/>
              <a:t>19</a:t>
            </a:fld>
            <a:endParaRPr lang="en-US"/>
          </a:p>
        </p:txBody>
      </p:sp>
    </p:spTree>
    <p:extLst>
      <p:ext uri="{BB962C8B-B14F-4D97-AF65-F5344CB8AC3E}">
        <p14:creationId xmlns:p14="http://schemas.microsoft.com/office/powerpoint/2010/main" val="3499187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20</a:t>
            </a:fld>
            <a:endParaRPr lang="en-US"/>
          </a:p>
        </p:txBody>
      </p:sp>
    </p:spTree>
    <p:extLst>
      <p:ext uri="{BB962C8B-B14F-4D97-AF65-F5344CB8AC3E}">
        <p14:creationId xmlns:p14="http://schemas.microsoft.com/office/powerpoint/2010/main" val="107949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21</a:t>
            </a:fld>
            <a:endParaRPr lang="en-US"/>
          </a:p>
        </p:txBody>
      </p:sp>
    </p:spTree>
    <p:extLst>
      <p:ext uri="{BB962C8B-B14F-4D97-AF65-F5344CB8AC3E}">
        <p14:creationId xmlns:p14="http://schemas.microsoft.com/office/powerpoint/2010/main" val="3254313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22</a:t>
            </a:fld>
            <a:endParaRPr lang="en-US"/>
          </a:p>
        </p:txBody>
      </p:sp>
    </p:spTree>
    <p:extLst>
      <p:ext uri="{BB962C8B-B14F-4D97-AF65-F5344CB8AC3E}">
        <p14:creationId xmlns:p14="http://schemas.microsoft.com/office/powerpoint/2010/main" val="590826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23</a:t>
            </a:fld>
            <a:endParaRPr lang="en-US"/>
          </a:p>
        </p:txBody>
      </p:sp>
    </p:spTree>
    <p:extLst>
      <p:ext uri="{BB962C8B-B14F-4D97-AF65-F5344CB8AC3E}">
        <p14:creationId xmlns:p14="http://schemas.microsoft.com/office/powerpoint/2010/main" val="2509483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24</a:t>
            </a:fld>
            <a:endParaRPr lang="en-US"/>
          </a:p>
        </p:txBody>
      </p:sp>
    </p:spTree>
    <p:extLst>
      <p:ext uri="{BB962C8B-B14F-4D97-AF65-F5344CB8AC3E}">
        <p14:creationId xmlns:p14="http://schemas.microsoft.com/office/powerpoint/2010/main" val="1658453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Erin- 10 min</a:t>
            </a:r>
          </a:p>
          <a:p>
            <a:r>
              <a:rPr lang="en-US">
                <a:ea typeface="Calibri"/>
                <a:cs typeface="Calibri"/>
              </a:rPr>
              <a:t>11:00 – 11:10</a:t>
            </a:r>
          </a:p>
        </p:txBody>
      </p:sp>
      <p:sp>
        <p:nvSpPr>
          <p:cNvPr id="4" name="Slide Number Placeholder 3"/>
          <p:cNvSpPr>
            <a:spLocks noGrp="1"/>
          </p:cNvSpPr>
          <p:nvPr>
            <p:ph type="sldNum" sz="quarter" idx="5"/>
          </p:nvPr>
        </p:nvSpPr>
        <p:spPr/>
        <p:txBody>
          <a:bodyPr/>
          <a:lstStyle/>
          <a:p>
            <a:fld id="{22B58C05-38F5-46EB-BECD-5394A7777BCD}" type="slidenum">
              <a:rPr lang="en-US" smtClean="0"/>
              <a:t>3</a:t>
            </a:fld>
            <a:endParaRPr lang="en-US"/>
          </a:p>
        </p:txBody>
      </p:sp>
    </p:spTree>
    <p:extLst>
      <p:ext uri="{BB962C8B-B14F-4D97-AF65-F5344CB8AC3E}">
        <p14:creationId xmlns:p14="http://schemas.microsoft.com/office/powerpoint/2010/main" val="194180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2B58C05-38F5-46EB-BECD-5394A7777BCD}" type="slidenum">
              <a:rPr lang="en-US" smtClean="0"/>
              <a:t>25</a:t>
            </a:fld>
            <a:endParaRPr lang="en-US"/>
          </a:p>
        </p:txBody>
      </p:sp>
    </p:spTree>
    <p:extLst>
      <p:ext uri="{BB962C8B-B14F-4D97-AF65-F5344CB8AC3E}">
        <p14:creationId xmlns:p14="http://schemas.microsoft.com/office/powerpoint/2010/main" val="1562125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Carmi- 20 min</a:t>
            </a:r>
          </a:p>
          <a:p>
            <a:r>
              <a:rPr lang="en-US"/>
              <a:t>12:00 – 12:20</a:t>
            </a:r>
          </a:p>
        </p:txBody>
      </p:sp>
      <p:sp>
        <p:nvSpPr>
          <p:cNvPr id="4" name="Slide Number Placeholder 3"/>
          <p:cNvSpPr>
            <a:spLocks noGrp="1"/>
          </p:cNvSpPr>
          <p:nvPr>
            <p:ph type="sldNum" sz="quarter" idx="5"/>
          </p:nvPr>
        </p:nvSpPr>
        <p:spPr/>
        <p:txBody>
          <a:bodyPr/>
          <a:lstStyle/>
          <a:p>
            <a:fld id="{22B58C05-38F5-46EB-BECD-5394A7777BCD}" type="slidenum">
              <a:rPr lang="en-US" smtClean="0"/>
              <a:t>26</a:t>
            </a:fld>
            <a:endParaRPr lang="en-US"/>
          </a:p>
        </p:txBody>
      </p:sp>
    </p:spTree>
    <p:extLst>
      <p:ext uri="{BB962C8B-B14F-4D97-AF65-F5344CB8AC3E}">
        <p14:creationId xmlns:p14="http://schemas.microsoft.com/office/powerpoint/2010/main" val="679015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Carmi- 20 min</a:t>
            </a:r>
          </a:p>
          <a:p>
            <a:r>
              <a:rPr lang="en-US"/>
              <a:t>12:00 – 12:20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6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1793E-5C9C-E22B-28B7-5AAB4B05A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1AA09-8BD9-37D5-95AC-125650F6B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2CC0BD-1F06-47BC-E55B-95BE1DCF1832}"/>
              </a:ext>
            </a:extLst>
          </p:cNvPr>
          <p:cNvSpPr>
            <a:spLocks noGrp="1"/>
          </p:cNvSpPr>
          <p:nvPr>
            <p:ph type="body" idx="1"/>
          </p:nvPr>
        </p:nvSpPr>
        <p:spPr/>
        <p:txBody>
          <a:bodyPr/>
          <a:lstStyle/>
          <a:p>
            <a:r>
              <a:rPr lang="en-US"/>
              <a:t>Shana- 30 min</a:t>
            </a:r>
          </a:p>
          <a:p>
            <a:r>
              <a:rPr lang="en-US"/>
              <a:t>11:10 – 11:40</a:t>
            </a:r>
          </a:p>
        </p:txBody>
      </p:sp>
      <p:sp>
        <p:nvSpPr>
          <p:cNvPr id="4" name="Slide Number Placeholder 3">
            <a:extLst>
              <a:ext uri="{FF2B5EF4-FFF2-40B4-BE49-F238E27FC236}">
                <a16:creationId xmlns:a16="http://schemas.microsoft.com/office/drawing/2014/main" id="{4AD392EB-468A-7436-EF0A-1DACFDDE9049}"/>
              </a:ext>
            </a:extLst>
          </p:cNvPr>
          <p:cNvSpPr>
            <a:spLocks noGrp="1"/>
          </p:cNvSpPr>
          <p:nvPr>
            <p:ph type="sldNum" sz="quarter" idx="5"/>
          </p:nvPr>
        </p:nvSpPr>
        <p:spPr/>
        <p:txBody>
          <a:bodyPr/>
          <a:lstStyle/>
          <a:p>
            <a:fld id="{22B58C05-38F5-46EB-BECD-5394A7777BCD}" type="slidenum">
              <a:rPr lang="en-US" smtClean="0"/>
              <a:t>7</a:t>
            </a:fld>
            <a:endParaRPr lang="en-US"/>
          </a:p>
        </p:txBody>
      </p:sp>
    </p:spTree>
    <p:extLst>
      <p:ext uri="{BB962C8B-B14F-4D97-AF65-F5344CB8AC3E}">
        <p14:creationId xmlns:p14="http://schemas.microsoft.com/office/powerpoint/2010/main" val="3361445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Shana- 30 min</a:t>
            </a:r>
          </a:p>
          <a:p>
            <a:r>
              <a:rPr lang="en-US"/>
              <a:t>11:10 – 11:40</a:t>
            </a:r>
          </a:p>
        </p:txBody>
      </p:sp>
      <p:sp>
        <p:nvSpPr>
          <p:cNvPr id="4" name="Slide Number Placeholder 3"/>
          <p:cNvSpPr>
            <a:spLocks noGrp="1"/>
          </p:cNvSpPr>
          <p:nvPr>
            <p:ph type="sldNum" sz="quarter" idx="5"/>
          </p:nvPr>
        </p:nvSpPr>
        <p:spPr/>
        <p:txBody>
          <a:bodyPr/>
          <a:lstStyle/>
          <a:p>
            <a:fld id="{22B58C05-38F5-46EB-BECD-5394A7777BCD}" type="slidenum">
              <a:rPr lang="en-US" smtClean="0"/>
              <a:t>8</a:t>
            </a:fld>
            <a:endParaRPr lang="en-US"/>
          </a:p>
        </p:txBody>
      </p:sp>
    </p:spTree>
    <p:extLst>
      <p:ext uri="{BB962C8B-B14F-4D97-AF65-F5344CB8AC3E}">
        <p14:creationId xmlns:p14="http://schemas.microsoft.com/office/powerpoint/2010/main" val="52829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Shana- 30 min</a:t>
            </a:r>
          </a:p>
          <a:p>
            <a:r>
              <a:rPr lang="en-US"/>
              <a:t>11:10 – 11:40</a:t>
            </a:r>
          </a:p>
        </p:txBody>
      </p:sp>
      <p:sp>
        <p:nvSpPr>
          <p:cNvPr id="4" name="Slide Number Placeholder 3"/>
          <p:cNvSpPr>
            <a:spLocks noGrp="1"/>
          </p:cNvSpPr>
          <p:nvPr>
            <p:ph type="sldNum" sz="quarter" idx="5"/>
          </p:nvPr>
        </p:nvSpPr>
        <p:spPr/>
        <p:txBody>
          <a:bodyPr/>
          <a:lstStyle/>
          <a:p>
            <a:fld id="{22B58C05-38F5-46EB-BECD-5394A7777BCD}" type="slidenum">
              <a:rPr lang="en-US" smtClean="0"/>
              <a:t>9</a:t>
            </a:fld>
            <a:endParaRPr lang="en-US"/>
          </a:p>
        </p:txBody>
      </p:sp>
    </p:spTree>
    <p:extLst>
      <p:ext uri="{BB962C8B-B14F-4D97-AF65-F5344CB8AC3E}">
        <p14:creationId xmlns:p14="http://schemas.microsoft.com/office/powerpoint/2010/main" val="349265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Shana- 30 min</a:t>
            </a:r>
          </a:p>
          <a:p>
            <a:r>
              <a:rPr lang="en-US"/>
              <a:t>11:10 – 11:40</a:t>
            </a:r>
          </a:p>
        </p:txBody>
      </p:sp>
      <p:sp>
        <p:nvSpPr>
          <p:cNvPr id="4" name="Slide Number Placeholder 3"/>
          <p:cNvSpPr>
            <a:spLocks noGrp="1"/>
          </p:cNvSpPr>
          <p:nvPr>
            <p:ph type="sldNum" sz="quarter" idx="5"/>
          </p:nvPr>
        </p:nvSpPr>
        <p:spPr/>
        <p:txBody>
          <a:bodyPr/>
          <a:lstStyle/>
          <a:p>
            <a:fld id="{22B58C05-38F5-46EB-BECD-5394A7777BCD}" type="slidenum">
              <a:rPr lang="en-US" smtClean="0"/>
              <a:t>10</a:t>
            </a:fld>
            <a:endParaRPr lang="en-US"/>
          </a:p>
        </p:txBody>
      </p:sp>
    </p:spTree>
    <p:extLst>
      <p:ext uri="{BB962C8B-B14F-4D97-AF65-F5344CB8AC3E}">
        <p14:creationId xmlns:p14="http://schemas.microsoft.com/office/powerpoint/2010/main" val="200292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Shana- 30 min</a:t>
            </a:r>
          </a:p>
          <a:p>
            <a:r>
              <a:rPr lang="en-US"/>
              <a:t>11:10 – 11:40</a:t>
            </a:r>
          </a:p>
        </p:txBody>
      </p:sp>
      <p:sp>
        <p:nvSpPr>
          <p:cNvPr id="4" name="Slide Number Placeholder 3"/>
          <p:cNvSpPr>
            <a:spLocks noGrp="1"/>
          </p:cNvSpPr>
          <p:nvPr>
            <p:ph type="sldNum" sz="quarter" idx="5"/>
          </p:nvPr>
        </p:nvSpPr>
        <p:spPr/>
        <p:txBody>
          <a:bodyPr/>
          <a:lstStyle/>
          <a:p>
            <a:fld id="{22B58C05-38F5-46EB-BECD-5394A7777BCD}" type="slidenum">
              <a:rPr lang="en-US" smtClean="0"/>
              <a:t>11</a:t>
            </a:fld>
            <a:endParaRPr lang="en-US"/>
          </a:p>
        </p:txBody>
      </p:sp>
    </p:spTree>
    <p:extLst>
      <p:ext uri="{BB962C8B-B14F-4D97-AF65-F5344CB8AC3E}">
        <p14:creationId xmlns:p14="http://schemas.microsoft.com/office/powerpoint/2010/main" val="3641428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August- 20 min</a:t>
            </a:r>
          </a:p>
          <a:p>
            <a:r>
              <a:rPr lang="en-US"/>
              <a:t>11:40 – 12:00</a:t>
            </a:r>
          </a:p>
        </p:txBody>
      </p:sp>
      <p:sp>
        <p:nvSpPr>
          <p:cNvPr id="4" name="Slide Number Placeholder 3"/>
          <p:cNvSpPr>
            <a:spLocks noGrp="1"/>
          </p:cNvSpPr>
          <p:nvPr>
            <p:ph type="sldNum" sz="quarter" idx="5"/>
          </p:nvPr>
        </p:nvSpPr>
        <p:spPr/>
        <p:txBody>
          <a:bodyPr/>
          <a:lstStyle/>
          <a:p>
            <a:fld id="{22B58C05-38F5-46EB-BECD-5394A7777BCD}" type="slidenum">
              <a:rPr lang="en-US" smtClean="0"/>
              <a:t>13</a:t>
            </a:fld>
            <a:endParaRPr lang="en-US"/>
          </a:p>
        </p:txBody>
      </p:sp>
    </p:spTree>
    <p:extLst>
      <p:ext uri="{BB962C8B-B14F-4D97-AF65-F5344CB8AC3E}">
        <p14:creationId xmlns:p14="http://schemas.microsoft.com/office/powerpoint/2010/main" val="1786385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August- 20 min</a:t>
            </a:r>
          </a:p>
          <a:p>
            <a:r>
              <a:rPr lang="en-US"/>
              <a:t>11:40 – 12:00</a:t>
            </a:r>
          </a:p>
        </p:txBody>
      </p:sp>
      <p:sp>
        <p:nvSpPr>
          <p:cNvPr id="4" name="Slide Number Placeholder 3"/>
          <p:cNvSpPr>
            <a:spLocks noGrp="1"/>
          </p:cNvSpPr>
          <p:nvPr>
            <p:ph type="sldNum" sz="quarter" idx="5"/>
          </p:nvPr>
        </p:nvSpPr>
        <p:spPr/>
        <p:txBody>
          <a:bodyPr/>
          <a:lstStyle/>
          <a:p>
            <a:fld id="{22B58C05-38F5-46EB-BECD-5394A7777BCD}" type="slidenum">
              <a:rPr lang="en-US" smtClean="0"/>
              <a:t>14</a:t>
            </a:fld>
            <a:endParaRPr lang="en-US"/>
          </a:p>
        </p:txBody>
      </p:sp>
    </p:spTree>
    <p:extLst>
      <p:ext uri="{BB962C8B-B14F-4D97-AF65-F5344CB8AC3E}">
        <p14:creationId xmlns:p14="http://schemas.microsoft.com/office/powerpoint/2010/main" val="816042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4" name="Picture Placeholder 5" descr="Jen Bennett, Director-Student Services in the College of Optometry, teaches an optional leadership class called OptomEyes to first year optometry students, including Elise Frazee and Mason Clutter, in Starling-Loving Hall (Room M100). Optometry students take leadership classes throughout their four years of study. &#10;&#10;During her class, Jen empasizes that employers will automatically assume an Ohio State University optometry degree prepares them clinically. Rather, job interviews will largely center around the doctors’ interpersonal skills to set them apart.">
            <a:extLst>
              <a:ext uri="{FF2B5EF4-FFF2-40B4-BE49-F238E27FC236}">
                <a16:creationId xmlns:a16="http://schemas.microsoft.com/office/drawing/2014/main" id="{40CF5C99-DEAB-90E8-4634-5CC6BF4100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641" t="34123" r="8290" b="53"/>
          <a:stretch/>
        </p:blipFill>
        <p:spPr>
          <a:xfrm>
            <a:off x="400279" y="374573"/>
            <a:ext cx="11391441" cy="5772839"/>
          </a:xfrm>
          <a:prstGeom prst="rect">
            <a:avLst/>
          </a:prstGeom>
        </p:spPr>
      </p:pic>
      <p:sp>
        <p:nvSpPr>
          <p:cNvPr id="9" name="Picture Placeholder 8">
            <a:extLst>
              <a:ext uri="{FF2B5EF4-FFF2-40B4-BE49-F238E27FC236}">
                <a16:creationId xmlns:a16="http://schemas.microsoft.com/office/drawing/2014/main" id="{10BBC893-68EA-C8C9-CE7A-4D41C05743BE}"/>
              </a:ext>
            </a:extLst>
          </p:cNvPr>
          <p:cNvSpPr>
            <a:spLocks noGrp="1"/>
          </p:cNvSpPr>
          <p:nvPr>
            <p:ph type="pic" sz="quarter" idx="12"/>
          </p:nvPr>
        </p:nvSpPr>
        <p:spPr>
          <a:xfrm>
            <a:off x="400279" y="374573"/>
            <a:ext cx="11390313" cy="5772150"/>
          </a:xfrm>
        </p:spPr>
        <p:txBody>
          <a:bodyPr/>
          <a:lstStyle/>
          <a:p>
            <a:endParaRPr lang="en-US"/>
          </a:p>
        </p:txBody>
      </p:sp>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Unlocking the Hidden Curriculum: TILT It! And Beyond...</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10515600" cy="496976"/>
          </a:xfrm>
        </p:spPr>
        <p:txBody>
          <a:bodyPr/>
          <a:lstStyle/>
          <a:p>
            <a:r>
              <a:rPr lang="en-US"/>
              <a:t>Subhead</a:t>
            </a:r>
          </a:p>
        </p:txBody>
      </p:sp>
    </p:spTree>
    <p:extLst>
      <p:ext uri="{BB962C8B-B14F-4D97-AF65-F5344CB8AC3E}">
        <p14:creationId xmlns:p14="http://schemas.microsoft.com/office/powerpoint/2010/main" val="2614813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8938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wo large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Content Placeholder 2">
            <a:extLst>
              <a:ext uri="{FF2B5EF4-FFF2-40B4-BE49-F238E27FC236}">
                <a16:creationId xmlns:a16="http://schemas.microsoft.com/office/drawing/2014/main" id="{34554711-9033-A9DF-10E0-3F4D4AD8D09A}"/>
              </a:ext>
            </a:extLst>
          </p:cNvPr>
          <p:cNvSpPr>
            <a:spLocks noGrp="1"/>
          </p:cNvSpPr>
          <p:nvPr>
            <p:ph idx="26" hasCustomPrompt="1"/>
          </p:nvPr>
        </p:nvSpPr>
        <p:spPr>
          <a:xfrm>
            <a:off x="697578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1667"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98843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wo large red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885714"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9" name="Picture Placeholder 4">
            <a:extLst>
              <a:ext uri="{FF2B5EF4-FFF2-40B4-BE49-F238E27FC236}">
                <a16:creationId xmlns:a16="http://schemas.microsoft.com/office/drawing/2014/main" id="{C934BA6C-7951-8DBA-C95C-D0AF9E1893D7}"/>
              </a:ext>
            </a:extLst>
          </p:cNvPr>
          <p:cNvSpPr>
            <a:spLocks noGrp="1"/>
          </p:cNvSpPr>
          <p:nvPr>
            <p:ph type="pic" sz="quarter" idx="20"/>
          </p:nvPr>
        </p:nvSpPr>
        <p:spPr>
          <a:xfrm>
            <a:off x="5638800" y="3624948"/>
            <a:ext cx="914400" cy="914400"/>
          </a:xfrm>
        </p:spPr>
        <p:txBody>
          <a:bodyPr>
            <a:normAutofit/>
          </a:bodyPr>
          <a:lstStyle>
            <a:lvl1pPr marL="0" indent="0" algn="ctr">
              <a:buNone/>
              <a:defRPr sz="1400">
                <a:solidFill>
                  <a:schemeClr val="bg1">
                    <a:lumMod val="50000"/>
                  </a:schemeClr>
                </a:solidFill>
              </a:defRPr>
            </a:lvl1pPr>
          </a:lstStyle>
          <a:p>
            <a:endParaRPr lang="en-US"/>
          </a:p>
        </p:txBody>
      </p:sp>
      <p:sp>
        <p:nvSpPr>
          <p:cNvPr id="11" name="Content Placeholder 2">
            <a:extLst>
              <a:ext uri="{FF2B5EF4-FFF2-40B4-BE49-F238E27FC236}">
                <a16:creationId xmlns:a16="http://schemas.microsoft.com/office/drawing/2014/main" id="{5D28E395-7CCB-6D0C-805C-D00A4D4CF1D1}"/>
              </a:ext>
            </a:extLst>
          </p:cNvPr>
          <p:cNvSpPr>
            <a:spLocks noGrp="1"/>
          </p:cNvSpPr>
          <p:nvPr>
            <p:ph idx="27" hasCustomPrompt="1"/>
          </p:nvPr>
        </p:nvSpPr>
        <p:spPr>
          <a:xfrm>
            <a:off x="653143"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1CC45295-9A3E-67A6-B236-0E33C5848C31}"/>
              </a:ext>
            </a:extLst>
          </p:cNvPr>
          <p:cNvSpPr>
            <a:spLocks noGrp="1"/>
          </p:cNvSpPr>
          <p:nvPr>
            <p:ph idx="28" hasCustomPrompt="1"/>
          </p:nvPr>
        </p:nvSpPr>
        <p:spPr>
          <a:xfrm>
            <a:off x="6990048" y="2074421"/>
            <a:ext cx="4548809" cy="4015454"/>
          </a:xfrm>
          <a:solidFill>
            <a:srgbClr val="BA0C2F"/>
          </a:solidFill>
        </p:spPr>
        <p:txBody>
          <a:bodyPr lIns="274320" tIns="274320" rIns="274320" bIns="274320"/>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13804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or list of items">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E1A38616-6CAD-CF5B-DEA4-08391F5621EA}"/>
              </a:ext>
              <a:ext uri="{C183D7F6-B498-43B3-948B-1728B52AA6E4}">
                <adec:decorative xmlns:adec="http://schemas.microsoft.com/office/drawing/2017/decorative" val="1"/>
              </a:ext>
            </a:extLst>
          </p:cNvPr>
          <p:cNvCxnSpPr>
            <a:cxnSpLocks/>
            <a:endCxn id="34" idx="4"/>
          </p:cNvCxnSpPr>
          <p:nvPr userDrawn="1"/>
        </p:nvCxnSpPr>
        <p:spPr>
          <a:xfrm>
            <a:off x="1933793" y="4092892"/>
            <a:ext cx="8322945" cy="0"/>
          </a:xfrm>
          <a:prstGeom prst="line">
            <a:avLst/>
          </a:prstGeom>
          <a:ln w="2222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8" name="Picture Placeholder 4">
            <a:extLst>
              <a:ext uri="{FF2B5EF4-FFF2-40B4-BE49-F238E27FC236}">
                <a16:creationId xmlns:a16="http://schemas.microsoft.com/office/drawing/2014/main" id="{7AF21410-9BB6-5F4B-8F7C-483C3F825906}"/>
              </a:ext>
            </a:extLst>
          </p:cNvPr>
          <p:cNvSpPr>
            <a:spLocks noGrp="1"/>
          </p:cNvSpPr>
          <p:nvPr>
            <p:ph type="pic" sz="quarter" idx="13"/>
          </p:nvPr>
        </p:nvSpPr>
        <p:spPr>
          <a:xfrm>
            <a:off x="1478061"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3" name="Oval 12">
            <a:extLst>
              <a:ext uri="{FF2B5EF4-FFF2-40B4-BE49-F238E27FC236}">
                <a16:creationId xmlns:a16="http://schemas.microsoft.com/office/drawing/2014/main" id="{F22763FB-E75F-399C-4A9F-53E7A2B2E1C5}"/>
              </a:ext>
              <a:ext uri="{C183D7F6-B498-43B3-948B-1728B52AA6E4}">
                <adec:decorative xmlns:adec="http://schemas.microsoft.com/office/drawing/2017/decorative" val="1"/>
              </a:ext>
            </a:extLst>
          </p:cNvPr>
          <p:cNvSpPr/>
          <p:nvPr userDrawn="1"/>
        </p:nvSpPr>
        <p:spPr>
          <a:xfrm>
            <a:off x="186414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1020862"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3558431" y="4272724"/>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9" name="Oval 18">
            <a:extLst>
              <a:ext uri="{FF2B5EF4-FFF2-40B4-BE49-F238E27FC236}">
                <a16:creationId xmlns:a16="http://schemas.microsoft.com/office/drawing/2014/main" id="{9BDF4F68-9302-F159-8BF9-E54BBED25ECD}"/>
              </a:ext>
              <a:ext uri="{C183D7F6-B498-43B3-948B-1728B52AA6E4}">
                <adec:decorative xmlns:adec="http://schemas.microsoft.com/office/drawing/2017/decorative" val="1"/>
              </a:ext>
            </a:extLst>
          </p:cNvPr>
          <p:cNvSpPr/>
          <p:nvPr userDrawn="1"/>
        </p:nvSpPr>
        <p:spPr>
          <a:xfrm>
            <a:off x="3944511"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3101231"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5638800"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Oval 21">
            <a:extLst>
              <a:ext uri="{FF2B5EF4-FFF2-40B4-BE49-F238E27FC236}">
                <a16:creationId xmlns:a16="http://schemas.microsoft.com/office/drawing/2014/main" id="{007C9264-AB96-BC80-B902-2E12171857AA}"/>
              </a:ext>
              <a:ext uri="{C183D7F6-B498-43B3-948B-1728B52AA6E4}">
                <adec:decorative xmlns:adec="http://schemas.microsoft.com/office/drawing/2017/decorative" val="1"/>
              </a:ext>
            </a:extLst>
          </p:cNvPr>
          <p:cNvSpPr/>
          <p:nvPr userDrawn="1"/>
        </p:nvSpPr>
        <p:spPr>
          <a:xfrm>
            <a:off x="6024880"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3" name="Content Placeholder 2">
            <a:extLst>
              <a:ext uri="{FF2B5EF4-FFF2-40B4-BE49-F238E27FC236}">
                <a16:creationId xmlns:a16="http://schemas.microsoft.com/office/drawing/2014/main" id="{647F7C45-3008-9D25-2961-6D5486B1D12F}"/>
              </a:ext>
            </a:extLst>
          </p:cNvPr>
          <p:cNvSpPr>
            <a:spLocks noGrp="1"/>
          </p:cNvSpPr>
          <p:nvPr>
            <p:ph idx="27" hasCustomPrompt="1"/>
          </p:nvPr>
        </p:nvSpPr>
        <p:spPr>
          <a:xfrm>
            <a:off x="5181600"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4" name="Picture Placeholder 4">
            <a:extLst>
              <a:ext uri="{FF2B5EF4-FFF2-40B4-BE49-F238E27FC236}">
                <a16:creationId xmlns:a16="http://schemas.microsoft.com/office/drawing/2014/main" id="{34470FFC-E97A-A372-B067-4C5B940BED53}"/>
              </a:ext>
            </a:extLst>
          </p:cNvPr>
          <p:cNvSpPr>
            <a:spLocks noGrp="1"/>
          </p:cNvSpPr>
          <p:nvPr>
            <p:ph type="pic" sz="quarter" idx="28"/>
          </p:nvPr>
        </p:nvSpPr>
        <p:spPr>
          <a:xfrm>
            <a:off x="7719169" y="4272724"/>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5" name="Oval 24">
            <a:extLst>
              <a:ext uri="{FF2B5EF4-FFF2-40B4-BE49-F238E27FC236}">
                <a16:creationId xmlns:a16="http://schemas.microsoft.com/office/drawing/2014/main" id="{E1660366-BDEA-A45B-A850-BD594DB779E3}"/>
              </a:ext>
              <a:ext uri="{C183D7F6-B498-43B3-948B-1728B52AA6E4}">
                <adec:decorative xmlns:adec="http://schemas.microsoft.com/office/drawing/2017/decorative" val="1"/>
              </a:ext>
            </a:extLst>
          </p:cNvPr>
          <p:cNvSpPr/>
          <p:nvPr userDrawn="1"/>
        </p:nvSpPr>
        <p:spPr>
          <a:xfrm>
            <a:off x="8105249"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26" name="Content Placeholder 2">
            <a:extLst>
              <a:ext uri="{FF2B5EF4-FFF2-40B4-BE49-F238E27FC236}">
                <a16:creationId xmlns:a16="http://schemas.microsoft.com/office/drawing/2014/main" id="{F4962BC1-8C07-1CE5-074B-A374BB4888A0}"/>
              </a:ext>
            </a:extLst>
          </p:cNvPr>
          <p:cNvSpPr>
            <a:spLocks noGrp="1"/>
          </p:cNvSpPr>
          <p:nvPr>
            <p:ph idx="29" hasCustomPrompt="1"/>
          </p:nvPr>
        </p:nvSpPr>
        <p:spPr>
          <a:xfrm>
            <a:off x="7261969" y="2074218"/>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33" name="Picture Placeholder 4">
            <a:extLst>
              <a:ext uri="{FF2B5EF4-FFF2-40B4-BE49-F238E27FC236}">
                <a16:creationId xmlns:a16="http://schemas.microsoft.com/office/drawing/2014/main" id="{0D5DF17A-A8D8-A3DC-CE2E-C5DBE562B9E7}"/>
              </a:ext>
            </a:extLst>
          </p:cNvPr>
          <p:cNvSpPr>
            <a:spLocks noGrp="1"/>
          </p:cNvSpPr>
          <p:nvPr>
            <p:ph type="pic" sz="quarter" idx="32"/>
          </p:nvPr>
        </p:nvSpPr>
        <p:spPr>
          <a:xfrm>
            <a:off x="9799538" y="29886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4" name="Oval 33">
            <a:extLst>
              <a:ext uri="{FF2B5EF4-FFF2-40B4-BE49-F238E27FC236}">
                <a16:creationId xmlns:a16="http://schemas.microsoft.com/office/drawing/2014/main" id="{CC20E779-26AD-547C-9905-81A332537481}"/>
              </a:ext>
              <a:ext uri="{C183D7F6-B498-43B3-948B-1728B52AA6E4}">
                <adec:decorative xmlns:adec="http://schemas.microsoft.com/office/drawing/2017/decorative" val="1"/>
              </a:ext>
            </a:extLst>
          </p:cNvPr>
          <p:cNvSpPr/>
          <p:nvPr userDrawn="1"/>
        </p:nvSpPr>
        <p:spPr>
          <a:xfrm>
            <a:off x="10185618" y="4016751"/>
            <a:ext cx="142240" cy="142240"/>
          </a:xfrm>
          <a:prstGeom prst="ellipse">
            <a:avLst/>
          </a:prstGeom>
          <a:solidFill>
            <a:srgbClr val="BA0C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B6C6C"/>
              </a:solidFill>
            </a:endParaRPr>
          </a:p>
        </p:txBody>
      </p:sp>
      <p:sp>
        <p:nvSpPr>
          <p:cNvPr id="35" name="Content Placeholder 2">
            <a:extLst>
              <a:ext uri="{FF2B5EF4-FFF2-40B4-BE49-F238E27FC236}">
                <a16:creationId xmlns:a16="http://schemas.microsoft.com/office/drawing/2014/main" id="{8916D30B-F98C-FFE0-26B6-9839BE985F00}"/>
              </a:ext>
            </a:extLst>
          </p:cNvPr>
          <p:cNvSpPr>
            <a:spLocks noGrp="1"/>
          </p:cNvSpPr>
          <p:nvPr>
            <p:ph idx="33" hasCustomPrompt="1"/>
          </p:nvPr>
        </p:nvSpPr>
        <p:spPr>
          <a:xfrm>
            <a:off x="9342339" y="4272725"/>
            <a:ext cx="1828800"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Tree>
    <p:extLst>
      <p:ext uri="{BB962C8B-B14F-4D97-AF65-F5344CB8AC3E}">
        <p14:creationId xmlns:p14="http://schemas.microsoft.com/office/powerpoint/2010/main" val="2781852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Title Goes Here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able Placeholder 9">
            <a:extLst>
              <a:ext uri="{FF2B5EF4-FFF2-40B4-BE49-F238E27FC236}">
                <a16:creationId xmlns:a16="http://schemas.microsoft.com/office/drawing/2014/main" id="{DFE2B180-8E88-EAD8-B290-B737A247E2F6}"/>
              </a:ext>
            </a:extLst>
          </p:cNvPr>
          <p:cNvSpPr>
            <a:spLocks noGrp="1"/>
          </p:cNvSpPr>
          <p:nvPr>
            <p:ph type="tbl" sz="quarter" idx="13"/>
          </p:nvPr>
        </p:nvSpPr>
        <p:spPr>
          <a:xfrm>
            <a:off x="653141" y="2074217"/>
            <a:ext cx="10515599" cy="4015453"/>
          </a:xfrm>
        </p:spPr>
        <p:txBody>
          <a:bodyPr/>
          <a:lstStyle/>
          <a:p>
            <a:endParaRPr lang="en-US"/>
          </a:p>
        </p:txBody>
      </p:sp>
    </p:spTree>
    <p:extLst>
      <p:ext uri="{BB962C8B-B14F-4D97-AF65-F5344CB8AC3E}">
        <p14:creationId xmlns:p14="http://schemas.microsoft.com/office/powerpoint/2010/main" val="2073352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139094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138946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341450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1436713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and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lvl1pPr>
              <a:defRPr>
                <a:solidFill>
                  <a:srgbClr val="6B6C6C"/>
                </a:solidFill>
              </a:defRPr>
            </a:lvl1pPr>
          </a:lstStyle>
          <a:p>
            <a:r>
              <a:rPr lang="en-US"/>
              <a:t>Resources and References</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4" name="Content Placeholder 2">
            <a:extLst>
              <a:ext uri="{FF2B5EF4-FFF2-40B4-BE49-F238E27FC236}">
                <a16:creationId xmlns:a16="http://schemas.microsoft.com/office/drawing/2014/main" id="{9EB26BBD-A6B0-7DEB-ACA6-60825909FFA2}"/>
              </a:ext>
            </a:extLst>
          </p:cNvPr>
          <p:cNvSpPr>
            <a:spLocks noGrp="1"/>
          </p:cNvSpPr>
          <p:nvPr>
            <p:ph idx="1" hasCustomPrompt="1"/>
          </p:nvPr>
        </p:nvSpPr>
        <p:spPr>
          <a:xfrm>
            <a:off x="2360883"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8" name="Picture Placeholder 4">
            <a:extLst>
              <a:ext uri="{FF2B5EF4-FFF2-40B4-BE49-F238E27FC236}">
                <a16:creationId xmlns:a16="http://schemas.microsoft.com/office/drawing/2014/main" id="{79D8C98D-EEA2-9565-26C6-2CB3C6E6C782}"/>
              </a:ext>
            </a:extLst>
          </p:cNvPr>
          <p:cNvSpPr>
            <a:spLocks noGrp="1"/>
          </p:cNvSpPr>
          <p:nvPr>
            <p:ph type="pic" sz="quarter" idx="24"/>
          </p:nvPr>
        </p:nvSpPr>
        <p:spPr>
          <a:xfrm>
            <a:off x="1020862"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0" name="Content Placeholder 2">
            <a:extLst>
              <a:ext uri="{FF2B5EF4-FFF2-40B4-BE49-F238E27FC236}">
                <a16:creationId xmlns:a16="http://schemas.microsoft.com/office/drawing/2014/main" id="{2E7F0018-DA3C-2267-B7A6-E933A5DFB5BE}"/>
              </a:ext>
            </a:extLst>
          </p:cNvPr>
          <p:cNvSpPr>
            <a:spLocks noGrp="1"/>
          </p:cNvSpPr>
          <p:nvPr>
            <p:ph idx="25" hasCustomPrompt="1"/>
          </p:nvPr>
        </p:nvSpPr>
        <p:spPr>
          <a:xfrm>
            <a:off x="2360883"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21" name="Picture Placeholder 4">
            <a:extLst>
              <a:ext uri="{FF2B5EF4-FFF2-40B4-BE49-F238E27FC236}">
                <a16:creationId xmlns:a16="http://schemas.microsoft.com/office/drawing/2014/main" id="{8CA84FA1-666B-8245-4B51-CE22D8F0D5C1}"/>
              </a:ext>
            </a:extLst>
          </p:cNvPr>
          <p:cNvSpPr>
            <a:spLocks noGrp="1"/>
          </p:cNvSpPr>
          <p:nvPr>
            <p:ph type="pic" sz="quarter" idx="26"/>
          </p:nvPr>
        </p:nvSpPr>
        <p:spPr>
          <a:xfrm>
            <a:off x="1020862"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3" name="Content Placeholder 2">
            <a:extLst>
              <a:ext uri="{FF2B5EF4-FFF2-40B4-BE49-F238E27FC236}">
                <a16:creationId xmlns:a16="http://schemas.microsoft.com/office/drawing/2014/main" id="{F4598365-8F55-EF19-14A1-F47CDC836397}"/>
              </a:ext>
            </a:extLst>
          </p:cNvPr>
          <p:cNvSpPr>
            <a:spLocks noGrp="1"/>
          </p:cNvSpPr>
          <p:nvPr>
            <p:ph idx="34" hasCustomPrompt="1"/>
          </p:nvPr>
        </p:nvSpPr>
        <p:spPr>
          <a:xfrm>
            <a:off x="7719171" y="4272725"/>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7" name="Picture Placeholder 4">
            <a:extLst>
              <a:ext uri="{FF2B5EF4-FFF2-40B4-BE49-F238E27FC236}">
                <a16:creationId xmlns:a16="http://schemas.microsoft.com/office/drawing/2014/main" id="{278BC4CA-43EF-B960-802B-FDD06D6E6DC8}"/>
              </a:ext>
            </a:extLst>
          </p:cNvPr>
          <p:cNvSpPr>
            <a:spLocks noGrp="1"/>
          </p:cNvSpPr>
          <p:nvPr>
            <p:ph type="pic" sz="quarter" idx="35"/>
          </p:nvPr>
        </p:nvSpPr>
        <p:spPr>
          <a:xfrm>
            <a:off x="6238473" y="4272725"/>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9" name="Content Placeholder 2">
            <a:extLst>
              <a:ext uri="{FF2B5EF4-FFF2-40B4-BE49-F238E27FC236}">
                <a16:creationId xmlns:a16="http://schemas.microsoft.com/office/drawing/2014/main" id="{BC89536D-AE09-8401-3DCA-D7A7AB1D39B4}"/>
              </a:ext>
            </a:extLst>
          </p:cNvPr>
          <p:cNvSpPr>
            <a:spLocks noGrp="1"/>
          </p:cNvSpPr>
          <p:nvPr>
            <p:ph idx="36" hasCustomPrompt="1"/>
          </p:nvPr>
        </p:nvSpPr>
        <p:spPr>
          <a:xfrm>
            <a:off x="7719171" y="2074218"/>
            <a:ext cx="3451969" cy="1828800"/>
          </a:xfrm>
        </p:spPr>
        <p:txBody>
          <a:bodyPr>
            <a:normAutofit/>
          </a:bodyPr>
          <a:lstStyle>
            <a:lvl1pPr marL="0" indent="0">
              <a:buClr>
                <a:srgbClr val="C00000"/>
              </a:buClr>
              <a:buSzPct val="110000"/>
              <a:buNone/>
              <a:defRPr sz="1200">
                <a:solidFill>
                  <a:srgbClr val="6B6C6C"/>
                </a:solidFill>
              </a:defRPr>
            </a:lvl1pPr>
            <a:lvl2pPr marL="685800" indent="-228600">
              <a:buClr>
                <a:srgbClr val="C00000"/>
              </a:buClr>
              <a:buSzPct val="110000"/>
              <a:buFont typeface="Arial" panose="020B0604020202020204" pitchFamily="34" charset="0"/>
              <a:buChar char="•"/>
              <a:defRPr sz="1800">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copy</a:t>
            </a:r>
          </a:p>
        </p:txBody>
      </p:sp>
      <p:sp>
        <p:nvSpPr>
          <p:cNvPr id="10" name="Picture Placeholder 4">
            <a:extLst>
              <a:ext uri="{FF2B5EF4-FFF2-40B4-BE49-F238E27FC236}">
                <a16:creationId xmlns:a16="http://schemas.microsoft.com/office/drawing/2014/main" id="{6920A4EC-5D76-AC91-E51A-E40D45FB1682}"/>
              </a:ext>
            </a:extLst>
          </p:cNvPr>
          <p:cNvSpPr>
            <a:spLocks noGrp="1"/>
          </p:cNvSpPr>
          <p:nvPr>
            <p:ph type="pic" sz="quarter" idx="37"/>
          </p:nvPr>
        </p:nvSpPr>
        <p:spPr>
          <a:xfrm>
            <a:off x="6238473" y="2074218"/>
            <a:ext cx="914400" cy="914400"/>
          </a:xfrm>
        </p:spPr>
        <p:txBody>
          <a:bodyPr>
            <a:normAutofit/>
          </a:bodyPr>
          <a:lstStyle>
            <a:lvl1pPr marL="0" indent="0" algn="ctr">
              <a:buNone/>
              <a:defRPr sz="1200">
                <a:solidFill>
                  <a:schemeClr val="bg1">
                    <a:lumMod val="50000"/>
                  </a:schemeClr>
                </a:solidFill>
              </a:defRPr>
            </a:lvl1pPr>
          </a:lstStyle>
          <a:p>
            <a:endParaRPr lang="en-US"/>
          </a:p>
        </p:txBody>
      </p:sp>
    </p:spTree>
    <p:extLst>
      <p:ext uri="{BB962C8B-B14F-4D97-AF65-F5344CB8AC3E}">
        <p14:creationId xmlns:p14="http://schemas.microsoft.com/office/powerpoint/2010/main" val="334860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Background Picture">
    <p:spTree>
      <p:nvGrpSpPr>
        <p:cNvPr id="1" name=""/>
        <p:cNvGrpSpPr/>
        <p:nvPr/>
      </p:nvGrpSpPr>
      <p:grpSpPr>
        <a:xfrm>
          <a:off x="0" y="0"/>
          <a:ext cx="0" cy="0"/>
          <a:chOff x="0" y="0"/>
          <a:chExt cx="0" cy="0"/>
        </a:xfrm>
      </p:grpSpPr>
      <p:pic>
        <p:nvPicPr>
          <p:cNvPr id="6" name="Picture 5" descr="A statue in a park&#10;&#10;Description automatically generated">
            <a:extLst>
              <a:ext uri="{FF2B5EF4-FFF2-40B4-BE49-F238E27FC236}">
                <a16:creationId xmlns:a16="http://schemas.microsoft.com/office/drawing/2014/main" id="{03420C31-144F-EBA8-48FA-50E62541D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33" t="-145" r="34442" b="-275"/>
          <a:stretch/>
        </p:blipFill>
        <p:spPr>
          <a:xfrm>
            <a:off x="6835492" y="0"/>
            <a:ext cx="5356508" cy="6858000"/>
          </a:xfrm>
          <a:prstGeom prst="rect">
            <a:avLst/>
          </a:prstGeom>
        </p:spPr>
      </p:pic>
      <p:sp>
        <p:nvSpPr>
          <p:cNvPr id="2" name="Title 1">
            <a:extLst>
              <a:ext uri="{FF2B5EF4-FFF2-40B4-BE49-F238E27FC236}">
                <a16:creationId xmlns:a16="http://schemas.microsoft.com/office/drawing/2014/main" id="{7E9F839D-17A6-464E-BE22-E9B747DF33B1}"/>
              </a:ext>
              <a:ext uri="{C183D7F6-B498-43B3-948B-1728B52AA6E4}">
                <adec:decorative xmlns:adec="http://schemas.microsoft.com/office/drawing/2017/decorative" val="1"/>
              </a:ext>
            </a:extLst>
          </p:cNvPr>
          <p:cNvSpPr>
            <a:spLocks noGrp="1"/>
          </p:cNvSpPr>
          <p:nvPr>
            <p:ph type="ctrTitle"/>
          </p:nvPr>
        </p:nvSpPr>
        <p:spPr>
          <a:xfrm>
            <a:off x="310827" y="629924"/>
            <a:ext cx="6139669" cy="2387600"/>
          </a:xfrm>
          <a:solidFill>
            <a:srgbClr val="FFFFFF">
              <a:alpha val="69804"/>
            </a:srgbClr>
          </a:solidFill>
        </p:spPr>
        <p:txBody>
          <a:bodyPr lIns="365760" anchor="ctr">
            <a:normAutofit/>
          </a:bodyPr>
          <a:lstStyle>
            <a:lvl1pPr algn="l">
              <a:defRPr sz="5500"/>
            </a:lvl1pPr>
          </a:lstStyle>
          <a:p>
            <a:endParaRPr lang="en-US"/>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a:xfrm>
            <a:off x="7675524" y="6296411"/>
            <a:ext cx="4114800" cy="365125"/>
          </a:xfrm>
        </p:spPr>
        <p:txBody>
          <a:bodyPr/>
          <a:lstStyle/>
          <a:p>
            <a:r>
              <a:rPr lang="en-US"/>
              <a:t>Unlocking the Hidden Curriculum: TILT It! And Beyond...</a:t>
            </a:r>
          </a:p>
        </p:txBody>
      </p:sp>
      <p:sp>
        <p:nvSpPr>
          <p:cNvPr id="7" name="Text Placeholder 4">
            <a:extLst>
              <a:ext uri="{FF2B5EF4-FFF2-40B4-BE49-F238E27FC236}">
                <a16:creationId xmlns:a16="http://schemas.microsoft.com/office/drawing/2014/main" id="{3B001CE5-BB48-89BA-2C48-5092D06DD5ED}"/>
              </a:ext>
            </a:extLst>
          </p:cNvPr>
          <p:cNvSpPr>
            <a:spLocks noGrp="1"/>
          </p:cNvSpPr>
          <p:nvPr>
            <p:ph type="body" idx="1" hasCustomPrompt="1"/>
          </p:nvPr>
        </p:nvSpPr>
        <p:spPr>
          <a:xfrm>
            <a:off x="690332" y="3588749"/>
            <a:ext cx="5799920" cy="496976"/>
          </a:xfrm>
        </p:spPr>
        <p:txBody>
          <a:bodyPr/>
          <a:lstStyle/>
          <a:p>
            <a:r>
              <a:rPr lang="en-US"/>
              <a:t>Subhead</a:t>
            </a:r>
          </a:p>
        </p:txBody>
      </p:sp>
    </p:spTree>
    <p:extLst>
      <p:ext uri="{BB962C8B-B14F-4D97-AF65-F5344CB8AC3E}">
        <p14:creationId xmlns:p14="http://schemas.microsoft.com/office/powerpoint/2010/main" val="2512185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questio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2" name="Content Placeholder 3">
            <a:extLst>
              <a:ext uri="{FF2B5EF4-FFF2-40B4-BE49-F238E27FC236}">
                <a16:creationId xmlns:a16="http://schemas.microsoft.com/office/drawing/2014/main" id="{3B28812B-B18B-5712-457B-732BC8B6B60A}"/>
              </a:ext>
            </a:extLst>
          </p:cNvPr>
          <p:cNvSpPr>
            <a:spLocks noGrp="1"/>
          </p:cNvSpPr>
          <p:nvPr>
            <p:ph sz="half" idx="20" hasCustomPrompt="1"/>
          </p:nvPr>
        </p:nvSpPr>
        <p:spPr>
          <a:xfrm>
            <a:off x="3769360" y="3011038"/>
            <a:ext cx="8025767" cy="1358197"/>
          </a:xfrm>
        </p:spPr>
        <p:txBody>
          <a:bodyPr>
            <a:normAutofit/>
          </a:bodyPr>
          <a:lstStyle>
            <a:lvl1pPr marL="0" indent="0">
              <a:buNone/>
              <a:defRPr sz="1800" baseline="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First Last last.#@</a:t>
            </a:r>
            <a:r>
              <a:rPr lang="en-US" err="1"/>
              <a:t>osu.edu</a:t>
            </a:r>
            <a:endParaRPr lang="en-US"/>
          </a:p>
          <a:p>
            <a:pPr lvl="0"/>
            <a:endParaRPr lang="en-US"/>
          </a:p>
          <a:p>
            <a:pPr lvl="0"/>
            <a:endParaRPr lang="en-US"/>
          </a:p>
        </p:txBody>
      </p:sp>
      <p:cxnSp>
        <p:nvCxnSpPr>
          <p:cNvPr id="23" name="Straight Connector 22">
            <a:extLst>
              <a:ext uri="{FF2B5EF4-FFF2-40B4-BE49-F238E27FC236}">
                <a16:creationId xmlns:a16="http://schemas.microsoft.com/office/drawing/2014/main" id="{DF67D485-1CCB-FCE0-E946-A89719F883C1}"/>
              </a:ext>
              <a:ext uri="{C183D7F6-B498-43B3-948B-1728B52AA6E4}">
                <adec:decorative xmlns:adec="http://schemas.microsoft.com/office/drawing/2017/decorative" val="1"/>
              </a:ext>
            </a:extLst>
          </p:cNvPr>
          <p:cNvCxnSpPr>
            <a:cxnSpLocks/>
          </p:cNvCxnSpPr>
          <p:nvPr userDrawn="1"/>
        </p:nvCxnSpPr>
        <p:spPr>
          <a:xfrm>
            <a:off x="3769360" y="2080632"/>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pic>
        <p:nvPicPr>
          <p:cNvPr id="33" name="Picture Placeholder 10" descr="A professor working with one of her students during office hours.">
            <a:extLst>
              <a:ext uri="{FF2B5EF4-FFF2-40B4-BE49-F238E27FC236}">
                <a16:creationId xmlns:a16="http://schemas.microsoft.com/office/drawing/2014/main" id="{D1760D12-1A7A-573A-BDEC-C2C6302F06EC}"/>
              </a:ext>
            </a:extLst>
          </p:cNvPr>
          <p:cNvPicPr>
            <a:picLocks noChangeAspect="1"/>
          </p:cNvPicPr>
          <p:nvPr userDrawn="1"/>
        </p:nvPicPr>
        <p:blipFill>
          <a:blip r:embed="rId2">
            <a:extLst>
              <a:ext uri="{28A0092B-C50C-407E-A947-70E740481C1C}">
                <a14:useLocalDpi xmlns:a14="http://schemas.microsoft.com/office/drawing/2010/main" val="0"/>
              </a:ext>
            </a:extLst>
          </a:blip>
          <a:srcRect t="2014" b="2014"/>
          <a:stretch>
            <a:fillRect/>
          </a:stretch>
        </p:blipFill>
        <p:spPr>
          <a:xfrm>
            <a:off x="0" y="0"/>
            <a:ext cx="3429000" cy="2194560"/>
          </a:xfrm>
          <a:prstGeom prst="rect">
            <a:avLst/>
          </a:prstGeom>
        </p:spPr>
      </p:pic>
      <p:pic>
        <p:nvPicPr>
          <p:cNvPr id="34" name="Picture Placeholder 14" descr="Professor Beth Black works with Zaria Ragler. GE Bookend Launch Seminar in Enarson Hall with professor Beth Black, Undergraduate Engagement Librarian.">
            <a:extLst>
              <a:ext uri="{FF2B5EF4-FFF2-40B4-BE49-F238E27FC236}">
                <a16:creationId xmlns:a16="http://schemas.microsoft.com/office/drawing/2014/main" id="{35AA0B7A-952B-433C-438B-E6956EDA089E}"/>
              </a:ext>
            </a:extLst>
          </p:cNvPr>
          <p:cNvPicPr>
            <a:picLocks noChangeAspect="1"/>
          </p:cNvPicPr>
          <p:nvPr userDrawn="1"/>
        </p:nvPicPr>
        <p:blipFill>
          <a:blip r:embed="rId3">
            <a:extLst>
              <a:ext uri="{28A0092B-C50C-407E-A947-70E740481C1C}">
                <a14:useLocalDpi xmlns:a14="http://schemas.microsoft.com/office/drawing/2010/main" val="0"/>
              </a:ext>
            </a:extLst>
          </a:blip>
          <a:srcRect t="2043" b="2043"/>
          <a:stretch>
            <a:fillRect/>
          </a:stretch>
        </p:blipFill>
        <p:spPr>
          <a:xfrm>
            <a:off x="0" y="4663440"/>
            <a:ext cx="3429000" cy="2194560"/>
          </a:xfrm>
          <a:prstGeom prst="rect">
            <a:avLst/>
          </a:prstGeom>
        </p:spPr>
      </p:pic>
      <p:pic>
        <p:nvPicPr>
          <p:cNvPr id="35" name="Picture Placeholder 12" descr="A professor talks to a student during office hours.">
            <a:extLst>
              <a:ext uri="{FF2B5EF4-FFF2-40B4-BE49-F238E27FC236}">
                <a16:creationId xmlns:a16="http://schemas.microsoft.com/office/drawing/2014/main" id="{9D178B69-7D08-8E19-1D24-C9887F6749A4}"/>
              </a:ext>
            </a:extLst>
          </p:cNvPr>
          <p:cNvPicPr>
            <a:picLocks noChangeAspect="1"/>
          </p:cNvPicPr>
          <p:nvPr userDrawn="1"/>
        </p:nvPicPr>
        <p:blipFill>
          <a:blip r:embed="rId4">
            <a:extLst>
              <a:ext uri="{28A0092B-C50C-407E-A947-70E740481C1C}">
                <a14:useLocalDpi xmlns:a14="http://schemas.microsoft.com/office/drawing/2010/main" val="0"/>
              </a:ext>
            </a:extLst>
          </a:blip>
          <a:srcRect t="1982" b="1982"/>
          <a:stretch>
            <a:fillRect/>
          </a:stretch>
        </p:blipFill>
        <p:spPr>
          <a:xfrm>
            <a:off x="0" y="2331720"/>
            <a:ext cx="3429000" cy="2194560"/>
          </a:xfrm>
          <a:prstGeom prst="rect">
            <a:avLst/>
          </a:prstGeom>
        </p:spPr>
      </p:pic>
      <p:sp>
        <p:nvSpPr>
          <p:cNvPr id="38" name="Text Placeholder 37">
            <a:extLst>
              <a:ext uri="{FF2B5EF4-FFF2-40B4-BE49-F238E27FC236}">
                <a16:creationId xmlns:a16="http://schemas.microsoft.com/office/drawing/2014/main" id="{0B7A73A7-F0F3-9AC5-6AFC-6DB9BD74D760}"/>
              </a:ext>
            </a:extLst>
          </p:cNvPr>
          <p:cNvSpPr>
            <a:spLocks noGrp="1"/>
          </p:cNvSpPr>
          <p:nvPr>
            <p:ph type="body" sz="quarter" idx="21" hasCustomPrompt="1"/>
          </p:nvPr>
        </p:nvSpPr>
        <p:spPr>
          <a:xfrm>
            <a:off x="3769360" y="2338402"/>
            <a:ext cx="8025767" cy="414868"/>
          </a:xfrm>
        </p:spPr>
        <p:txBody>
          <a:bodyPr/>
          <a:lstStyle>
            <a:lvl1pPr>
              <a:defRPr>
                <a:solidFill>
                  <a:srgbClr val="BA0C2F"/>
                </a:solidFill>
              </a:defRPr>
            </a:lvl1pPr>
          </a:lstStyle>
          <a:p>
            <a:pPr lvl="0"/>
            <a:r>
              <a:rPr lang="en-US"/>
              <a:t>Title of Presentation</a:t>
            </a:r>
          </a:p>
        </p:txBody>
      </p:sp>
      <p:sp>
        <p:nvSpPr>
          <p:cNvPr id="40" name="Right Triangle 39">
            <a:extLst>
              <a:ext uri="{FF2B5EF4-FFF2-40B4-BE49-F238E27FC236}">
                <a16:creationId xmlns:a16="http://schemas.microsoft.com/office/drawing/2014/main" id="{4ED4B7E4-064F-A4EB-2870-0DAC4884FA26}"/>
              </a:ext>
            </a:extLst>
          </p:cNvPr>
          <p:cNvSpPr/>
          <p:nvPr userDrawn="1"/>
        </p:nvSpPr>
        <p:spPr>
          <a:xfrm rot="16200000">
            <a:off x="2052320" y="5481320"/>
            <a:ext cx="1376680" cy="137668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9" name="TextBox 8">
            <a:extLst>
              <a:ext uri="{FF2B5EF4-FFF2-40B4-BE49-F238E27FC236}">
                <a16:creationId xmlns:a16="http://schemas.microsoft.com/office/drawing/2014/main" id="{2410156A-8201-C872-24ED-4A4E8DD8975A}"/>
              </a:ext>
            </a:extLst>
          </p:cNvPr>
          <p:cNvSpPr txBox="1"/>
          <p:nvPr userDrawn="1"/>
        </p:nvSpPr>
        <p:spPr>
          <a:xfrm>
            <a:off x="3769359" y="5065305"/>
            <a:ext cx="8025767" cy="1231106"/>
          </a:xfrm>
          <a:prstGeom prst="rect">
            <a:avLst/>
          </a:prstGeom>
          <a:noFill/>
        </p:spPr>
        <p:txBody>
          <a:bodyPr wrap="square">
            <a:spAutoFit/>
          </a:bodyPr>
          <a:lstStyle/>
          <a:p>
            <a:pPr marL="0" marR="0" algn="l" latinLnBrk="0">
              <a:lnSpc>
                <a:spcPct val="107000"/>
              </a:lnSpc>
              <a:spcBef>
                <a:spcPts val="0"/>
              </a:spcBef>
              <a:spcAft>
                <a:spcPts val="0"/>
              </a:spcAft>
            </a:pPr>
            <a:r>
              <a:rPr lang="en-US" sz="1800" kern="100">
                <a:solidFill>
                  <a:srgbClr val="6B6C6C"/>
                </a:solidFill>
                <a:effectLst/>
                <a:latin typeface="Buckeye Sans 2"/>
                <a:ea typeface="Calibri" panose="020F0502020204030204" pitchFamily="34" charset="0"/>
              </a:rPr>
              <a:t>The Michael V. Drake Institute for Teaching and Learning</a:t>
            </a:r>
            <a:endParaRPr lang="en-US" sz="1800" kern="100">
              <a:solidFill>
                <a:srgbClr val="6B6C6C"/>
              </a:solidFill>
              <a:effectLst/>
              <a:latin typeface="Buckeye Sans 2"/>
              <a:ea typeface="Malgun Gothic" panose="020B0503020000020004" pitchFamily="34" charset="-127"/>
            </a:endParaRPr>
          </a:p>
          <a:p>
            <a:pPr lvl="0">
              <a:lnSpc>
                <a:spcPct val="100000"/>
              </a:lnSpc>
            </a:pPr>
            <a:r>
              <a:rPr lang="en-US" sz="1800" b="0" i="0" baseline="0">
                <a:solidFill>
                  <a:srgbClr val="6B6C6C"/>
                </a:solidFill>
                <a:latin typeface="Buckeye Sans 2"/>
              </a:rPr>
              <a:t>4138 Smith Laboratory </a:t>
            </a:r>
            <a:r>
              <a:rPr lang="en-US" sz="1800" b="0" i="0" baseline="0">
                <a:solidFill>
                  <a:srgbClr val="6B6C6C"/>
                </a:solidFill>
                <a:latin typeface="Buckeye Sans 2" pitchFamily="2" charset="77"/>
              </a:rPr>
              <a:t>• 174 W. 18th Ave. • Columbus, OH 43210</a:t>
            </a:r>
          </a:p>
          <a:p>
            <a:pPr lvl="0">
              <a:lnSpc>
                <a:spcPct val="100000"/>
              </a:lnSpc>
            </a:pPr>
            <a:r>
              <a:rPr lang="en-US" sz="1800" b="0" i="0">
                <a:solidFill>
                  <a:srgbClr val="6B6C6C"/>
                </a:solidFill>
                <a:latin typeface="Buckeye Sans 2" pitchFamily="2" charset="77"/>
              </a:rPr>
              <a:t>614-292-3644</a:t>
            </a:r>
          </a:p>
          <a:p>
            <a:pPr lvl="0">
              <a:lnSpc>
                <a:spcPct val="100000"/>
              </a:lnSpc>
            </a:pPr>
            <a:r>
              <a:rPr lang="en-US" sz="1800" b="0" i="0">
                <a:solidFill>
                  <a:srgbClr val="BA0C2F"/>
                </a:solidFill>
                <a:latin typeface="Buckeye Sans 2" pitchFamily="2" charset="77"/>
              </a:rPr>
              <a:t>drakeinstitute@osu.edu</a:t>
            </a:r>
          </a:p>
        </p:txBody>
      </p:sp>
      <p:sp>
        <p:nvSpPr>
          <p:cNvPr id="6" name="TextBox 5">
            <a:extLst>
              <a:ext uri="{FF2B5EF4-FFF2-40B4-BE49-F238E27FC236}">
                <a16:creationId xmlns:a16="http://schemas.microsoft.com/office/drawing/2014/main" id="{35E8FC87-2F50-BFB7-EA63-DF47DD502BA5}"/>
              </a:ext>
            </a:extLst>
          </p:cNvPr>
          <p:cNvSpPr txBox="1"/>
          <p:nvPr userDrawn="1"/>
        </p:nvSpPr>
        <p:spPr>
          <a:xfrm>
            <a:off x="3769360" y="693489"/>
            <a:ext cx="8025766" cy="1328056"/>
          </a:xfrm>
          <a:prstGeom prst="rect">
            <a:avLst/>
          </a:prstGeom>
          <a:noFill/>
        </p:spPr>
        <p:txBody>
          <a:bodyPr wrap="square">
            <a:spAutoFit/>
          </a:bodyPr>
          <a:lstStyle/>
          <a:p>
            <a:pPr lvl="0">
              <a:lnSpc>
                <a:spcPct val="90000"/>
              </a:lnSpc>
            </a:pPr>
            <a:r>
              <a:rPr lang="en-US" sz="4400" b="1" i="0">
                <a:solidFill>
                  <a:srgbClr val="6B6C6C"/>
                </a:solidFill>
                <a:latin typeface="Buckeye Serif 2 Black" pitchFamily="2" charset="77"/>
                <a:ea typeface="Buckeye Serif 2 Black" pitchFamily="2" charset="77"/>
              </a:rPr>
              <a:t>Thank You</a:t>
            </a:r>
            <a:br>
              <a:rPr lang="en-US" sz="4400" b="1" i="0">
                <a:solidFill>
                  <a:srgbClr val="6B6C6C"/>
                </a:solidFill>
                <a:latin typeface="Buckeye Serif 2 Black" pitchFamily="2" charset="77"/>
                <a:ea typeface="Buckeye Serif 2 Black" pitchFamily="2" charset="77"/>
              </a:rPr>
            </a:br>
            <a:r>
              <a:rPr lang="en-US" sz="4400" b="1" i="0">
                <a:solidFill>
                  <a:srgbClr val="6B6C6C"/>
                </a:solidFill>
                <a:latin typeface="Buckeye Serif 2 Black" pitchFamily="2" charset="77"/>
                <a:ea typeface="Buckeye Serif 2 Black" pitchFamily="2" charset="77"/>
              </a:rPr>
              <a:t>Questions?</a:t>
            </a:r>
            <a:endParaRPr lang="en-US" sz="1600" b="1" i="0">
              <a:solidFill>
                <a:srgbClr val="6B6C6C"/>
              </a:solidFill>
              <a:latin typeface="Buckeye Serif 2 Black" pitchFamily="2" charset="77"/>
              <a:ea typeface="Buckeye Serif 2 Black" pitchFamily="2" charset="77"/>
            </a:endParaRPr>
          </a:p>
        </p:txBody>
      </p:sp>
    </p:spTree>
    <p:extLst>
      <p:ext uri="{BB962C8B-B14F-4D97-AF65-F5344CB8AC3E}">
        <p14:creationId xmlns:p14="http://schemas.microsoft.com/office/powerpoint/2010/main" val="2297640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_Facilit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6BFB-432C-CED5-F83C-8C19FC738D9C}"/>
              </a:ext>
            </a:extLst>
          </p:cNvPr>
          <p:cNvSpPr>
            <a:spLocks noGrp="1"/>
          </p:cNvSpPr>
          <p:nvPr>
            <p:ph type="title" hasCustomPrompt="1"/>
          </p:nvPr>
        </p:nvSpPr>
        <p:spPr/>
        <p:txBody>
          <a:bodyPr/>
          <a:lstStyle/>
          <a:p>
            <a:r>
              <a:rPr lang="en-US"/>
              <a:t>[One] Facilitator</a:t>
            </a:r>
          </a:p>
        </p:txBody>
      </p:sp>
      <p:sp>
        <p:nvSpPr>
          <p:cNvPr id="4" name="Slide Number Placeholder 3">
            <a:extLst>
              <a:ext uri="{FF2B5EF4-FFF2-40B4-BE49-F238E27FC236}">
                <a16:creationId xmlns:a16="http://schemas.microsoft.com/office/drawing/2014/main" id="{CA5EBCF4-804C-6979-75DE-949DBD066482}"/>
              </a:ext>
            </a:extLst>
          </p:cNvPr>
          <p:cNvSpPr>
            <a:spLocks noGrp="1"/>
          </p:cNvSpPr>
          <p:nvPr>
            <p:ph type="sldNum" sz="quarter" idx="11"/>
          </p:nvPr>
        </p:nvSpPr>
        <p:spPr/>
        <p:txBody>
          <a:bodyPr/>
          <a:lstStyle/>
          <a:p>
            <a:fld id="{DFA4CD3D-26C8-47FF-8D13-9B32BAAB4735}" type="slidenum">
              <a:rPr lang="en-US" smtClean="0"/>
              <a:pPr/>
              <a:t>‹#›</a:t>
            </a:fld>
            <a:endParaRPr lang="en-US"/>
          </a:p>
        </p:txBody>
      </p:sp>
      <p:sp>
        <p:nvSpPr>
          <p:cNvPr id="6" name="Picture Placeholder 5">
            <a:extLst>
              <a:ext uri="{FF2B5EF4-FFF2-40B4-BE49-F238E27FC236}">
                <a16:creationId xmlns:a16="http://schemas.microsoft.com/office/drawing/2014/main" id="{800BA949-70B2-33B4-523D-DDE114D4AE0B}"/>
              </a:ext>
            </a:extLst>
          </p:cNvPr>
          <p:cNvSpPr>
            <a:spLocks noGrp="1"/>
          </p:cNvSpPr>
          <p:nvPr>
            <p:ph type="pic" sz="quarter" idx="12"/>
          </p:nvPr>
        </p:nvSpPr>
        <p:spPr>
          <a:xfrm>
            <a:off x="609600" y="1600200"/>
            <a:ext cx="3543300" cy="4572000"/>
          </a:xfrm>
        </p:spPr>
        <p:txBody>
          <a:bodyPr/>
          <a:lstStyle/>
          <a:p>
            <a:r>
              <a:rPr lang="en-US"/>
              <a:t>Click icon to add picture</a:t>
            </a:r>
          </a:p>
        </p:txBody>
      </p:sp>
      <p:sp>
        <p:nvSpPr>
          <p:cNvPr id="8" name="Text Placeholder 7">
            <a:extLst>
              <a:ext uri="{FF2B5EF4-FFF2-40B4-BE49-F238E27FC236}">
                <a16:creationId xmlns:a16="http://schemas.microsoft.com/office/drawing/2014/main" id="{FB124108-6EB6-D990-CD19-BF1F87CC1469}"/>
              </a:ext>
            </a:extLst>
          </p:cNvPr>
          <p:cNvSpPr>
            <a:spLocks noGrp="1"/>
          </p:cNvSpPr>
          <p:nvPr>
            <p:ph type="body" sz="quarter" idx="13" hasCustomPrompt="1"/>
          </p:nvPr>
        </p:nvSpPr>
        <p:spPr>
          <a:xfrm>
            <a:off x="4381500" y="1600200"/>
            <a:ext cx="7200900" cy="2230438"/>
          </a:xfrm>
        </p:spPr>
        <p:txBody>
          <a:bodyPr/>
          <a:lstStyle>
            <a:lvl1pPr>
              <a:defRPr sz="2800" b="0"/>
            </a:lvl1pPr>
          </a:lstStyle>
          <a:p>
            <a:pPr lvl="0"/>
            <a:r>
              <a:rPr lang="en-US"/>
              <a:t>First Last </a:t>
            </a:r>
          </a:p>
          <a:p>
            <a:pPr lvl="0"/>
            <a:r>
              <a:rPr lang="en-US"/>
              <a:t>Title</a:t>
            </a:r>
          </a:p>
          <a:p>
            <a:pPr lvl="0"/>
            <a:r>
              <a:rPr lang="en-US"/>
              <a:t>Department/Unit</a:t>
            </a:r>
          </a:p>
          <a:p>
            <a:pPr lvl="0"/>
            <a:r>
              <a:rPr lang="en-US"/>
              <a:t>Contact</a:t>
            </a:r>
          </a:p>
        </p:txBody>
      </p:sp>
    </p:spTree>
    <p:extLst>
      <p:ext uri="{BB962C8B-B14F-4D97-AF65-F5344CB8AC3E}">
        <p14:creationId xmlns:p14="http://schemas.microsoft.com/office/powerpoint/2010/main" val="3708544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7022D-9964-1B4C-A5EB-ED66E62B4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6D530-67B9-984B-8F38-680C1892D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DF1DB-A2BC-024E-8C73-9569D10BFA03}"/>
              </a:ext>
            </a:extLst>
          </p:cNvPr>
          <p:cNvSpPr>
            <a:spLocks noGrp="1"/>
          </p:cNvSpPr>
          <p:nvPr>
            <p:ph type="dt" sz="half" idx="10"/>
          </p:nvPr>
        </p:nvSpPr>
        <p:spPr/>
        <p:txBody>
          <a:bodyPr/>
          <a:lstStyle/>
          <a:p>
            <a:fld id="{1E024191-9725-5E42-973C-7A96EB7ACBFF}" type="datetimeFigureOut">
              <a:rPr lang="en-US" smtClean="0"/>
              <a:t>3/6/26</a:t>
            </a:fld>
            <a:endParaRPr lang="en-US"/>
          </a:p>
        </p:txBody>
      </p:sp>
      <p:sp>
        <p:nvSpPr>
          <p:cNvPr id="5" name="Footer Placeholder 4">
            <a:extLst>
              <a:ext uri="{FF2B5EF4-FFF2-40B4-BE49-F238E27FC236}">
                <a16:creationId xmlns:a16="http://schemas.microsoft.com/office/drawing/2014/main" id="{F73030FA-93F1-F241-9F1E-B7592E767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5369C-6C69-AD45-952C-D9342EA9B72A}"/>
              </a:ext>
            </a:extLst>
          </p:cNvPr>
          <p:cNvSpPr>
            <a:spLocks noGrp="1"/>
          </p:cNvSpPr>
          <p:nvPr>
            <p:ph type="sldNum" sz="quarter" idx="12"/>
          </p:nvPr>
        </p:nvSpPr>
        <p:spPr/>
        <p:txBody>
          <a:bodyPr/>
          <a:lstStyle/>
          <a:p>
            <a:fld id="{CC0538A7-B03B-074D-A0C2-C090DD7FE184}" type="slidenum">
              <a:rPr lang="en-US" smtClean="0"/>
              <a:t>‹#›</a:t>
            </a:fld>
            <a:endParaRPr lang="en-US"/>
          </a:p>
        </p:txBody>
      </p:sp>
    </p:spTree>
    <p:extLst>
      <p:ext uri="{BB962C8B-B14F-4D97-AF65-F5344CB8AC3E}">
        <p14:creationId xmlns:p14="http://schemas.microsoft.com/office/powerpoint/2010/main" val="4044954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017334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552416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478644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804102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3239043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1704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742061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wo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3851944" y="505823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2549958" y="5203524"/>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2549951" y="1985862"/>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7454554" y="505823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6096000" y="1985868"/>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2549958" y="5427267"/>
            <a:ext cx="3200400" cy="676643"/>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6096000" y="5203524"/>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6096000" y="5427267"/>
            <a:ext cx="3200400" cy="676643"/>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2" name="Title 1">
            <a:extLst>
              <a:ext uri="{FF2B5EF4-FFF2-40B4-BE49-F238E27FC236}">
                <a16:creationId xmlns:a16="http://schemas.microsoft.com/office/drawing/2014/main" id="{A2B346C1-15A5-F56F-BC35-B8CFB4673FEA}"/>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6" name="Text Placeholder 15">
            <a:extLst>
              <a:ext uri="{FF2B5EF4-FFF2-40B4-BE49-F238E27FC236}">
                <a16:creationId xmlns:a16="http://schemas.microsoft.com/office/drawing/2014/main" id="{98181BC1-C0D7-7B36-8897-0E59209D5427}"/>
              </a:ext>
            </a:extLst>
          </p:cNvPr>
          <p:cNvSpPr>
            <a:spLocks noGrp="1"/>
          </p:cNvSpPr>
          <p:nvPr>
            <p:ph type="body" sz="quarter" idx="32" hasCustomPrompt="1"/>
          </p:nvPr>
        </p:nvSpPr>
        <p:spPr>
          <a:xfrm>
            <a:off x="838200" y="1375041"/>
            <a:ext cx="6684616" cy="459980"/>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1972683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1409075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812329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679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767465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3151109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33084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Content 1 - Gener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3" y="920725"/>
            <a:ext cx="10515600" cy="838854"/>
          </a:xfrm>
        </p:spPr>
        <p:txBody>
          <a:bodyPr anchor="t"/>
          <a:lstStyle/>
          <a:p>
            <a:r>
              <a:rPr lang="en-US"/>
              <a:t>Click to edit master page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653143" y="2074421"/>
            <a:ext cx="10515600" cy="4015454"/>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2">
            <a:extLst>
              <a:ext uri="{FF2B5EF4-FFF2-40B4-BE49-F238E27FC236}">
                <a16:creationId xmlns:a16="http://schemas.microsoft.com/office/drawing/2014/main" id="{4E70CEAA-8573-9E1B-D8BA-928C93224FEF}"/>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Tree>
    <p:extLst>
      <p:ext uri="{BB962C8B-B14F-4D97-AF65-F5344CB8AC3E}">
        <p14:creationId xmlns:p14="http://schemas.microsoft.com/office/powerpoint/2010/main" val="37273757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3275479"/>
            <a:ext cx="5441197" cy="2428368"/>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3022394"/>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1653762"/>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3946113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cxnSp>
        <p:nvCxnSpPr>
          <p:cNvPr id="14" name="Straight Connector 13">
            <a:extLst>
              <a:ext uri="{FF2B5EF4-FFF2-40B4-BE49-F238E27FC236}">
                <a16:creationId xmlns:a16="http://schemas.microsoft.com/office/drawing/2014/main" id="{7BC3CEE6-576D-4A25-8B6C-C2373DA1C88A}"/>
              </a:ext>
              <a:ext uri="{C183D7F6-B498-43B3-948B-1728B52AA6E4}">
                <adec:decorative xmlns:adec="http://schemas.microsoft.com/office/drawing/2017/decorative" val="1"/>
              </a:ext>
            </a:extLst>
          </p:cNvPr>
          <p:cNvCxnSpPr>
            <a:cxnSpLocks/>
          </p:cNvCxnSpPr>
          <p:nvPr userDrawn="1"/>
        </p:nvCxnSpPr>
        <p:spPr>
          <a:xfrm>
            <a:off x="5421123" y="1772399"/>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6B6C6C"/>
                </a:solidFill>
              </a:defRPr>
            </a:lvl1pPr>
          </a:lstStyle>
          <a:p>
            <a:r>
              <a:rPr lang="en-US"/>
              <a:t>Click to edit </a:t>
            </a:r>
            <a:br>
              <a:rPr lang="en-US"/>
            </a:br>
            <a:r>
              <a:rPr lang="en-US"/>
              <a:t>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2537453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2-Content 7 - Picture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344922" y="2025483"/>
            <a:ext cx="5441197" cy="4121921"/>
          </a:xfrm>
        </p:spPr>
        <p:txBody>
          <a:bodyPr>
            <a:normAutofit/>
          </a:bodyPr>
          <a:lstStyle>
            <a:lvl1pPr marL="0" indent="0">
              <a:buNone/>
              <a:defRPr sz="2400">
                <a:solidFill>
                  <a:srgbClr val="6B6C6C"/>
                </a:solidFill>
              </a:defRPr>
            </a:lvl1pPr>
            <a:lvl2pPr marL="466725" indent="-228600">
              <a:buClr>
                <a:srgbClr val="C00000"/>
              </a:buClr>
              <a:buSzPct val="110000"/>
              <a:buFont typeface="Arial" panose="020B0604020202020204" pitchFamily="34" charset="0"/>
              <a:buChar char="•"/>
              <a:tabLst/>
              <a:defRPr sz="2000">
                <a:solidFill>
                  <a:srgbClr val="6B6C6C"/>
                </a:solidFill>
              </a:defRPr>
            </a:lvl2pPr>
            <a:lvl3pPr marL="922338" indent="-228600">
              <a:buClr>
                <a:srgbClr val="C00000"/>
              </a:buClr>
              <a:buSzPct val="90000"/>
              <a:buFont typeface="Courier New" panose="02070309020205020404" pitchFamily="49" charset="0"/>
              <a:buChar char="o"/>
              <a:tabLst/>
              <a:defRPr sz="1800">
                <a:solidFill>
                  <a:srgbClr val="6B6C6C"/>
                </a:solidFill>
              </a:defRPr>
            </a:lvl3pPr>
            <a:lvl4pPr marL="1485900" indent="-227013">
              <a:buFont typeface="Arial" panose="020B0604020202020204" pitchFamily="34" charset="0"/>
              <a:buChar char="•"/>
              <a:tabLst/>
              <a:defRPr sz="1600">
                <a:solidFill>
                  <a:srgbClr val="6B6C6C"/>
                </a:solidFill>
              </a:defRPr>
            </a:lvl4pPr>
            <a:lvl5pPr marL="1828800" indent="0">
              <a:buNone/>
              <a:defRPr sz="1600"/>
            </a:lvl5pPr>
          </a:lstStyle>
          <a:p>
            <a:pPr lvl="0"/>
            <a:r>
              <a:rPr lang="en-US"/>
              <a:t>Click to edit first level copy</a:t>
            </a:r>
          </a:p>
          <a:p>
            <a:pPr lvl="1"/>
            <a:r>
              <a:rPr lang="en-US"/>
              <a:t>Second level copy </a:t>
            </a:r>
          </a:p>
          <a:p>
            <a:pPr lvl="2"/>
            <a:r>
              <a:rPr lang="en-US"/>
              <a:t>Third level copy</a:t>
            </a:r>
          </a:p>
          <a:p>
            <a:pPr lvl="3"/>
            <a:r>
              <a:rPr lang="en-US"/>
              <a:t>Fourth level</a:t>
            </a:r>
          </a:p>
        </p:txBody>
      </p: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hasCustomPrompt="1"/>
          </p:nvPr>
        </p:nvSpPr>
        <p:spPr>
          <a:xfrm>
            <a:off x="385763" y="403767"/>
            <a:ext cx="4480151" cy="5743645"/>
          </a:xfrm>
        </p:spPr>
        <p:txBody>
          <a:bodyPr anchor="ctr">
            <a:normAutofit/>
          </a:bodyPr>
          <a:lstStyle>
            <a:lvl1pPr marL="0" indent="0" algn="ctr">
              <a:buNone/>
              <a:defRPr sz="1800">
                <a:solidFill>
                  <a:schemeClr val="bg1">
                    <a:lumMod val="50000"/>
                  </a:schemeClr>
                </a:solidFill>
              </a:defRPr>
            </a:lvl1pPr>
          </a:lstStyle>
          <a:p>
            <a:r>
              <a:rPr lang="en-US"/>
              <a:t>Click to add picture;</a:t>
            </a:r>
            <a:br>
              <a:rPr lang="en-US"/>
            </a:br>
            <a:r>
              <a:rPr lang="en-US"/>
              <a:t>send to back</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344922" y="403767"/>
            <a:ext cx="5441196" cy="1325563"/>
          </a:xfrm>
        </p:spPr>
        <p:txBody>
          <a:bodyPr anchor="t"/>
          <a:lstStyle>
            <a:lvl1pPr>
              <a:defRPr>
                <a:solidFill>
                  <a:srgbClr val="BA0C2F"/>
                </a:solidFill>
              </a:defRPr>
            </a:lvl1pPr>
          </a:lstStyle>
          <a:p>
            <a:r>
              <a:rPr lang="en-US"/>
              <a:t>Click to edit master page title</a:t>
            </a:r>
          </a:p>
        </p:txBody>
      </p:sp>
      <p:sp>
        <p:nvSpPr>
          <p:cNvPr id="2" name="Right Triangle 1">
            <a:extLst>
              <a:ext uri="{FF2B5EF4-FFF2-40B4-BE49-F238E27FC236}">
                <a16:creationId xmlns:a16="http://schemas.microsoft.com/office/drawing/2014/main" id="{7CD4C7FA-8777-C983-DA6D-D554C333D41F}"/>
              </a:ext>
            </a:extLst>
          </p:cNvPr>
          <p:cNvSpPr/>
          <p:nvPr userDrawn="1"/>
        </p:nvSpPr>
        <p:spPr>
          <a:xfrm rot="16200000">
            <a:off x="4054929" y="5197926"/>
            <a:ext cx="1023257" cy="105591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Buckeye Sans 2" pitchFamily="2" charset="77"/>
            </a:endParaRPr>
          </a:p>
        </p:txBody>
      </p:sp>
    </p:spTree>
    <p:extLst>
      <p:ext uri="{BB962C8B-B14F-4D97-AF65-F5344CB8AC3E}">
        <p14:creationId xmlns:p14="http://schemas.microsoft.com/office/powerpoint/2010/main" val="146081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facilitator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25661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954628"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954621" y="1978399"/>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859224"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500670"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414693" y="5050775"/>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8046712" y="1978405"/>
            <a:ext cx="3200400" cy="2921534"/>
          </a:xfrm>
        </p:spPr>
        <p:txBody>
          <a:bodyPr>
            <a:noAutofit/>
          </a:bodyPr>
          <a:lstStyle>
            <a:lvl1pPr marL="0" indent="0" algn="ctr">
              <a:buNone/>
              <a:defRPr sz="1800"/>
            </a:lvl1pPr>
            <a:lvl2pPr marL="457200" indent="0">
              <a:buNone/>
              <a:defRPr sz="1400"/>
            </a:lvl2pPr>
            <a:lvl3pPr marL="914400" indent="0">
              <a:buNone/>
              <a:defRPr sz="1200"/>
            </a:lvl3pPr>
            <a:lvl4pPr marL="1371600" indent="0">
              <a:buNone/>
              <a:defRPr sz="1100"/>
            </a:lvl4pPr>
            <a:lvl5pPr marL="1828800" indent="0" algn="ctr">
              <a:buNone/>
              <a:defRPr sz="1200"/>
            </a:lvl5pPr>
          </a:lstStyle>
          <a:p>
            <a:pPr lvl="0"/>
            <a:r>
              <a:rPr lang="en-US"/>
              <a:t>Click to edit Master text styles</a:t>
            </a:r>
          </a:p>
          <a:p>
            <a:pPr lvl="4"/>
            <a:endParaRPr lang="en-US"/>
          </a:p>
        </p:txBody>
      </p:sp>
      <p:sp>
        <p:nvSpPr>
          <p:cNvPr id="3" name="Text Placeholder 4">
            <a:extLst>
              <a:ext uri="{FF2B5EF4-FFF2-40B4-BE49-F238E27FC236}">
                <a16:creationId xmlns:a16="http://schemas.microsoft.com/office/drawing/2014/main" id="{40B557A1-0D21-B372-0A20-7316791A0AD7}"/>
              </a:ext>
            </a:extLst>
          </p:cNvPr>
          <p:cNvSpPr>
            <a:spLocks noGrp="1"/>
          </p:cNvSpPr>
          <p:nvPr>
            <p:ph type="body" sz="quarter" idx="29" hasCustomPrompt="1"/>
          </p:nvPr>
        </p:nvSpPr>
        <p:spPr>
          <a:xfrm>
            <a:off x="954628"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4" name="Text Placeholder 4">
            <a:extLst>
              <a:ext uri="{FF2B5EF4-FFF2-40B4-BE49-F238E27FC236}">
                <a16:creationId xmlns:a16="http://schemas.microsoft.com/office/drawing/2014/main" id="{111D34CF-EF8E-84CD-B1EC-B1189A495FC7}"/>
              </a:ext>
            </a:extLst>
          </p:cNvPr>
          <p:cNvSpPr>
            <a:spLocks noGrp="1"/>
          </p:cNvSpPr>
          <p:nvPr>
            <p:ph type="body" sz="quarter" idx="30" hasCustomPrompt="1"/>
          </p:nvPr>
        </p:nvSpPr>
        <p:spPr>
          <a:xfrm>
            <a:off x="4500670"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 name="Text Placeholder 4">
            <a:extLst>
              <a:ext uri="{FF2B5EF4-FFF2-40B4-BE49-F238E27FC236}">
                <a16:creationId xmlns:a16="http://schemas.microsoft.com/office/drawing/2014/main" id="{05F5C7B5-F899-C058-018B-524BCF75E83C}"/>
              </a:ext>
            </a:extLst>
          </p:cNvPr>
          <p:cNvSpPr>
            <a:spLocks noGrp="1"/>
          </p:cNvSpPr>
          <p:nvPr>
            <p:ph type="body" sz="quarter" idx="31" hasCustomPrompt="1"/>
          </p:nvPr>
        </p:nvSpPr>
        <p:spPr>
          <a:xfrm>
            <a:off x="4500670"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8046712" y="5196061"/>
            <a:ext cx="32004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8046712" y="5419805"/>
            <a:ext cx="32004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17" name="Text Placeholder 15">
            <a:extLst>
              <a:ext uri="{FF2B5EF4-FFF2-40B4-BE49-F238E27FC236}">
                <a16:creationId xmlns:a16="http://schemas.microsoft.com/office/drawing/2014/main" id="{7881FAEA-7C56-E1F3-9517-80E6C27F1772}"/>
              </a:ext>
            </a:extLst>
          </p:cNvPr>
          <p:cNvSpPr>
            <a:spLocks noGrp="1"/>
          </p:cNvSpPr>
          <p:nvPr>
            <p:ph type="body" sz="quarter" idx="34" hasCustomPrompt="1"/>
          </p:nvPr>
        </p:nvSpPr>
        <p:spPr>
          <a:xfrm>
            <a:off x="838200" y="1375040"/>
            <a:ext cx="6684616" cy="452517"/>
          </a:xfrm>
        </p:spPr>
        <p:txBody>
          <a:bodyPr/>
          <a:lstStyle>
            <a:lvl1pPr>
              <a:defRPr>
                <a:solidFill>
                  <a:srgbClr val="BA0C2F"/>
                </a:solidFill>
              </a:defRPr>
            </a:lvl1pPr>
          </a:lstStyle>
          <a:p>
            <a:pPr lvl="0"/>
            <a:r>
              <a:rPr lang="en-US" sz="2800" b="0">
                <a:solidFill>
                  <a:srgbClr val="BA0C2F"/>
                </a:solidFill>
                <a:latin typeface="Buckeye Sans 2" pitchFamily="2" charset="77"/>
              </a:rPr>
              <a:t>Facilitators</a:t>
            </a:r>
            <a:endParaRPr lang="en-US"/>
          </a:p>
        </p:txBody>
      </p:sp>
    </p:spTree>
    <p:extLst>
      <p:ext uri="{BB962C8B-B14F-4D97-AF65-F5344CB8AC3E}">
        <p14:creationId xmlns:p14="http://schemas.microsoft.com/office/powerpoint/2010/main" val="3104410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 uri="{C183D7F6-B498-43B3-948B-1728B52AA6E4}">
                <adec:decorative xmlns:adec="http://schemas.microsoft.com/office/drawing/2017/decorative" val="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 uri="{C183D7F6-B498-43B3-948B-1728B52AA6E4}">
                <adec:decorative xmlns:adec="http://schemas.microsoft.com/office/drawing/2017/decorative" val="1"/>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solidFill>
                  <a:srgbClr val="6B6C6C"/>
                </a:solidFill>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200">
                <a:solidFill>
                  <a:srgbClr val="6B6C6C"/>
                </a:solidFill>
              </a:defRPr>
            </a:lvl1pPr>
            <a:lvl2pPr marL="457200" indent="0">
              <a:buNone/>
              <a:defRPr sz="1400"/>
            </a:lvl2pPr>
            <a:lvl3pPr marL="914400" indent="0">
              <a:buNone/>
              <a:defRPr sz="1200"/>
            </a:lvl3pPr>
            <a:lvl4pPr marL="1371600" indent="0">
              <a:buNone/>
              <a:defRPr sz="1100"/>
            </a:lvl4pPr>
            <a:lvl5pPr marL="1828800" indent="0" algn="ctr">
              <a:buNone/>
              <a:defRPr sz="1000">
                <a:solidFill>
                  <a:srgbClr val="6B6C6C"/>
                </a:solidFill>
              </a:defRPr>
            </a:lvl5pPr>
          </a:lstStyle>
          <a:p>
            <a:pPr lvl="0"/>
            <a:r>
              <a:rPr lang="en-US"/>
              <a:t>Click to edit Master text styles</a:t>
            </a:r>
          </a:p>
          <a:p>
            <a:pPr lvl="4"/>
            <a:endParaRPr lang="en-US"/>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spTree>
    <p:extLst>
      <p:ext uri="{BB962C8B-B14F-4D97-AF65-F5344CB8AC3E}">
        <p14:creationId xmlns:p14="http://schemas.microsoft.com/office/powerpoint/2010/main" val="269343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4218651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3451206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2-Content2 - Comparison - da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959424"/>
            <a:ext cx="3200400" cy="573350"/>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 Placeholder 2">
            <a:extLst>
              <a:ext uri="{FF2B5EF4-FFF2-40B4-BE49-F238E27FC236}">
                <a16:creationId xmlns:a16="http://schemas.microsoft.com/office/drawing/2014/main" id="{A891D34A-06A7-6398-2C15-8309625A99B2}"/>
              </a:ext>
            </a:extLst>
          </p:cNvPr>
          <p:cNvSpPr>
            <a:spLocks noGrp="1"/>
          </p:cNvSpPr>
          <p:nvPr>
            <p:ph type="body" idx="13" hasCustomPrompt="1"/>
          </p:nvPr>
        </p:nvSpPr>
        <p:spPr>
          <a:xfrm>
            <a:off x="4474028" y="1926766"/>
            <a:ext cx="3200400" cy="606007"/>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6" name="Text Placeholder 2">
            <a:extLst>
              <a:ext uri="{FF2B5EF4-FFF2-40B4-BE49-F238E27FC236}">
                <a16:creationId xmlns:a16="http://schemas.microsoft.com/office/drawing/2014/main" id="{A8E4D3FC-41C9-D578-F008-6630E7FFA4E6}"/>
              </a:ext>
            </a:extLst>
          </p:cNvPr>
          <p:cNvSpPr>
            <a:spLocks noGrp="1"/>
          </p:cNvSpPr>
          <p:nvPr>
            <p:ph type="body" idx="15" hasCustomPrompt="1"/>
          </p:nvPr>
        </p:nvSpPr>
        <p:spPr>
          <a:xfrm>
            <a:off x="8153400" y="1894110"/>
            <a:ext cx="3200400"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0" name="Content Placeholder 3">
            <a:extLst>
              <a:ext uri="{FF2B5EF4-FFF2-40B4-BE49-F238E27FC236}">
                <a16:creationId xmlns:a16="http://schemas.microsoft.com/office/drawing/2014/main" id="{14F904E5-9900-1D9E-FED4-2AA7BBADCA7F}"/>
              </a:ext>
            </a:extLst>
          </p:cNvPr>
          <p:cNvSpPr>
            <a:spLocks noGrp="1"/>
          </p:cNvSpPr>
          <p:nvPr>
            <p:ph sz="half" idx="18" hasCustomPrompt="1"/>
          </p:nvPr>
        </p:nvSpPr>
        <p:spPr>
          <a:xfrm>
            <a:off x="4452256"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1" name="Content Placeholder 3">
            <a:extLst>
              <a:ext uri="{FF2B5EF4-FFF2-40B4-BE49-F238E27FC236}">
                <a16:creationId xmlns:a16="http://schemas.microsoft.com/office/drawing/2014/main" id="{9C53F21D-CA93-9B93-4A6E-8255D9511D03}"/>
              </a:ext>
            </a:extLst>
          </p:cNvPr>
          <p:cNvSpPr>
            <a:spLocks noGrp="1"/>
          </p:cNvSpPr>
          <p:nvPr>
            <p:ph sz="half" idx="19" hasCustomPrompt="1"/>
          </p:nvPr>
        </p:nvSpPr>
        <p:spPr>
          <a:xfrm>
            <a:off x="8142514" y="2532774"/>
            <a:ext cx="3200400"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2621274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5" name="Text Placeholder 2">
            <a:extLst>
              <a:ext uri="{FF2B5EF4-FFF2-40B4-BE49-F238E27FC236}">
                <a16:creationId xmlns:a16="http://schemas.microsoft.com/office/drawing/2014/main" id="{07C87612-FD4A-BA3F-2D54-20BA3139D15C}"/>
              </a:ext>
            </a:extLst>
          </p:cNvPr>
          <p:cNvSpPr>
            <a:spLocks noGrp="1"/>
          </p:cNvSpPr>
          <p:nvPr>
            <p:ph type="body" idx="20" hasCustomPrompt="1"/>
          </p:nvPr>
        </p:nvSpPr>
        <p:spPr>
          <a:xfrm>
            <a:off x="653143"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7" name="Content Placeholder 3">
            <a:extLst>
              <a:ext uri="{FF2B5EF4-FFF2-40B4-BE49-F238E27FC236}">
                <a16:creationId xmlns:a16="http://schemas.microsoft.com/office/drawing/2014/main" id="{F21654AA-6C7C-1787-33FD-9F221005A38A}"/>
              </a:ext>
            </a:extLst>
          </p:cNvPr>
          <p:cNvSpPr>
            <a:spLocks noGrp="1"/>
          </p:cNvSpPr>
          <p:nvPr>
            <p:ph sz="half" idx="21" hasCustomPrompt="1"/>
          </p:nvPr>
        </p:nvSpPr>
        <p:spPr>
          <a:xfrm>
            <a:off x="642257"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1" name="Text Placeholder 2">
            <a:extLst>
              <a:ext uri="{FF2B5EF4-FFF2-40B4-BE49-F238E27FC236}">
                <a16:creationId xmlns:a16="http://schemas.microsoft.com/office/drawing/2014/main" id="{BAFEE856-4707-5066-8CCB-CD2190625459}"/>
              </a:ext>
            </a:extLst>
          </p:cNvPr>
          <p:cNvSpPr>
            <a:spLocks noGrp="1"/>
          </p:cNvSpPr>
          <p:nvPr>
            <p:ph type="body" idx="22" hasCustomPrompt="1"/>
          </p:nvPr>
        </p:nvSpPr>
        <p:spPr>
          <a:xfrm>
            <a:off x="6358707" y="1894110"/>
            <a:ext cx="5201923" cy="638664"/>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2" name="Content Placeholder 3">
            <a:extLst>
              <a:ext uri="{FF2B5EF4-FFF2-40B4-BE49-F238E27FC236}">
                <a16:creationId xmlns:a16="http://schemas.microsoft.com/office/drawing/2014/main" id="{9D1BB736-BCD8-972D-CB75-758557B22AF3}"/>
              </a:ext>
            </a:extLst>
          </p:cNvPr>
          <p:cNvSpPr>
            <a:spLocks noGrp="1"/>
          </p:cNvSpPr>
          <p:nvPr>
            <p:ph sz="half" idx="23" hasCustomPrompt="1"/>
          </p:nvPr>
        </p:nvSpPr>
        <p:spPr>
          <a:xfrm>
            <a:off x="6347821" y="2532774"/>
            <a:ext cx="5201923" cy="3060729"/>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Tree>
    <p:extLst>
      <p:ext uri="{BB962C8B-B14F-4D97-AF65-F5344CB8AC3E}">
        <p14:creationId xmlns:p14="http://schemas.microsoft.com/office/powerpoint/2010/main" val="7541278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2-Content2 - Comparison - dash">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Creating Teaching Statements and Teaching Portfolios</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6096000"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642257" y="909840"/>
            <a:ext cx="10515600" cy="838854"/>
          </a:xfrm>
        </p:spPr>
        <p:txBody>
          <a:bodyPr anchor="t"/>
          <a:lstStyle>
            <a:lvl1pPr>
              <a:defRPr>
                <a:solidFill>
                  <a:srgbClr val="6B6C6C"/>
                </a:solidFill>
              </a:defRPr>
            </a:lvl1pPr>
          </a:lstStyle>
          <a:p>
            <a:r>
              <a:rPr lang="en-US"/>
              <a:t>Click to edit master page title</a:t>
            </a:r>
          </a:p>
        </p:txBody>
      </p:sp>
      <p:cxnSp>
        <p:nvCxnSpPr>
          <p:cNvPr id="17" name="Straight Connector 16">
            <a:extLst>
              <a:ext uri="{FF2B5EF4-FFF2-40B4-BE49-F238E27FC236}">
                <a16:creationId xmlns:a16="http://schemas.microsoft.com/office/drawing/2014/main" id="{74D95B3B-5BE2-F245-A653-7ABF52BA55BB}"/>
              </a:ext>
              <a:ext uri="{C183D7F6-B498-43B3-948B-1728B52AA6E4}">
                <adec:decorative xmlns:adec="http://schemas.microsoft.com/office/drawing/2017/decorative" val="1"/>
              </a:ext>
            </a:extLst>
          </p:cNvPr>
          <p:cNvCxnSpPr>
            <a:cxnSpLocks/>
          </p:cNvCxnSpPr>
          <p:nvPr userDrawn="1"/>
        </p:nvCxnSpPr>
        <p:spPr>
          <a:xfrm>
            <a:off x="762000" y="1770665"/>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61869058-C86A-4C68-1840-8E2F243A4517}"/>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2" name="Text Placeholder 2">
            <a:extLst>
              <a:ext uri="{FF2B5EF4-FFF2-40B4-BE49-F238E27FC236}">
                <a16:creationId xmlns:a16="http://schemas.microsoft.com/office/drawing/2014/main" id="{B9789CDA-3690-18C4-A39E-40F3AAAD9670}"/>
              </a:ext>
            </a:extLst>
          </p:cNvPr>
          <p:cNvSpPr>
            <a:spLocks noGrp="1"/>
          </p:cNvSpPr>
          <p:nvPr>
            <p:ph type="body" idx="24" hasCustomPrompt="1"/>
          </p:nvPr>
        </p:nvSpPr>
        <p:spPr>
          <a:xfrm>
            <a:off x="920301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3" name="Content Placeholder 3">
            <a:extLst>
              <a:ext uri="{FF2B5EF4-FFF2-40B4-BE49-F238E27FC236}">
                <a16:creationId xmlns:a16="http://schemas.microsoft.com/office/drawing/2014/main" id="{B64C397B-EE1D-AE94-3627-898285C7EE6E}"/>
              </a:ext>
            </a:extLst>
          </p:cNvPr>
          <p:cNvSpPr>
            <a:spLocks noGrp="1"/>
          </p:cNvSpPr>
          <p:nvPr>
            <p:ph sz="half" idx="25" hasCustomPrompt="1"/>
          </p:nvPr>
        </p:nvSpPr>
        <p:spPr>
          <a:xfrm>
            <a:off x="920301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A186F9D5-5EC7-7C84-142E-BDF288E07471}"/>
              </a:ext>
            </a:extLst>
          </p:cNvPr>
          <p:cNvSpPr>
            <a:spLocks noGrp="1"/>
          </p:cNvSpPr>
          <p:nvPr>
            <p:ph type="body" idx="28" hasCustomPrompt="1"/>
          </p:nvPr>
        </p:nvSpPr>
        <p:spPr>
          <a:xfrm>
            <a:off x="6319348"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14" name="Content Placeholder 3">
            <a:extLst>
              <a:ext uri="{FF2B5EF4-FFF2-40B4-BE49-F238E27FC236}">
                <a16:creationId xmlns:a16="http://schemas.microsoft.com/office/drawing/2014/main" id="{B62C63AE-C911-D898-3FE4-CC4871419503}"/>
              </a:ext>
            </a:extLst>
          </p:cNvPr>
          <p:cNvSpPr>
            <a:spLocks noGrp="1"/>
          </p:cNvSpPr>
          <p:nvPr>
            <p:ph sz="half" idx="29" hasCustomPrompt="1"/>
          </p:nvPr>
        </p:nvSpPr>
        <p:spPr>
          <a:xfrm>
            <a:off x="6319348" y="2546185"/>
            <a:ext cx="2401113"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2" name="Straight Connector 21">
            <a:extLst>
              <a:ext uri="{FF2B5EF4-FFF2-40B4-BE49-F238E27FC236}">
                <a16:creationId xmlns:a16="http://schemas.microsoft.com/office/drawing/2014/main" id="{638AACA6-71A6-004F-FF70-650C0081EC10}"/>
              </a:ext>
            </a:extLst>
          </p:cNvPr>
          <p:cNvCxnSpPr>
            <a:cxnSpLocks/>
          </p:cNvCxnSpPr>
          <p:nvPr userDrawn="1"/>
        </p:nvCxnSpPr>
        <p:spPr>
          <a:xfrm flipV="1">
            <a:off x="8961864"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1F7EC2A9-6AC6-9BFB-9E30-85C4CE053F95}"/>
              </a:ext>
            </a:extLst>
          </p:cNvPr>
          <p:cNvSpPr>
            <a:spLocks noGrp="1"/>
          </p:cNvSpPr>
          <p:nvPr>
            <p:ph type="body" idx="30" hasCustomPrompt="1"/>
          </p:nvPr>
        </p:nvSpPr>
        <p:spPr>
          <a:xfrm>
            <a:off x="3527040" y="1894109"/>
            <a:ext cx="2345614"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5" name="Content Placeholder 3">
            <a:extLst>
              <a:ext uri="{FF2B5EF4-FFF2-40B4-BE49-F238E27FC236}">
                <a16:creationId xmlns:a16="http://schemas.microsoft.com/office/drawing/2014/main" id="{6B9D4329-C997-366B-6F10-EC4CD6ED2A40}"/>
              </a:ext>
            </a:extLst>
          </p:cNvPr>
          <p:cNvSpPr>
            <a:spLocks noGrp="1"/>
          </p:cNvSpPr>
          <p:nvPr>
            <p:ph sz="half" idx="31" hasCustomPrompt="1"/>
          </p:nvPr>
        </p:nvSpPr>
        <p:spPr>
          <a:xfrm>
            <a:off x="3527040" y="2546185"/>
            <a:ext cx="23456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sp>
        <p:nvSpPr>
          <p:cNvPr id="26" name="Text Placeholder 2">
            <a:extLst>
              <a:ext uri="{FF2B5EF4-FFF2-40B4-BE49-F238E27FC236}">
                <a16:creationId xmlns:a16="http://schemas.microsoft.com/office/drawing/2014/main" id="{17E6A04D-BDCC-5777-5896-BE1B8C3418F4}"/>
              </a:ext>
            </a:extLst>
          </p:cNvPr>
          <p:cNvSpPr>
            <a:spLocks noGrp="1"/>
          </p:cNvSpPr>
          <p:nvPr>
            <p:ph type="body" idx="32" hasCustomPrompt="1"/>
          </p:nvPr>
        </p:nvSpPr>
        <p:spPr>
          <a:xfrm>
            <a:off x="604569" y="1894109"/>
            <a:ext cx="2401112" cy="638665"/>
          </a:xfrm>
        </p:spPr>
        <p:txBody>
          <a:bodyPr anchor="b"/>
          <a:lstStyle>
            <a:lvl1pPr marL="0" indent="0">
              <a:buNone/>
              <a:defRPr sz="2400" b="1">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a:t>
            </a:r>
          </a:p>
        </p:txBody>
      </p:sp>
      <p:sp>
        <p:nvSpPr>
          <p:cNvPr id="27" name="Content Placeholder 3">
            <a:extLst>
              <a:ext uri="{FF2B5EF4-FFF2-40B4-BE49-F238E27FC236}">
                <a16:creationId xmlns:a16="http://schemas.microsoft.com/office/drawing/2014/main" id="{11A6FF50-7D2F-56AC-402A-F65FCB20EA18}"/>
              </a:ext>
            </a:extLst>
          </p:cNvPr>
          <p:cNvSpPr>
            <a:spLocks noGrp="1"/>
          </p:cNvSpPr>
          <p:nvPr>
            <p:ph sz="half" idx="33" hasCustomPrompt="1"/>
          </p:nvPr>
        </p:nvSpPr>
        <p:spPr>
          <a:xfrm>
            <a:off x="604568" y="2546185"/>
            <a:ext cx="2401114" cy="3058291"/>
          </a:xfrm>
        </p:spPr>
        <p:txBody>
          <a:bodyPr>
            <a:normAutofit/>
          </a:bodyPr>
          <a:lstStyle>
            <a:lvl1pPr marL="0" indent="0">
              <a:buClr>
                <a:srgbClr val="C00000"/>
              </a:buClr>
              <a:buSzPct val="110000"/>
              <a:buNone/>
              <a:defRPr sz="1800">
                <a:solidFill>
                  <a:srgbClr val="6B6C6C"/>
                </a:solidFill>
              </a:defRPr>
            </a:lvl1pPr>
            <a:lvl2pPr marL="466725" indent="-228600">
              <a:buClr>
                <a:srgbClr val="C00000"/>
              </a:buClr>
              <a:buSzPct val="110000"/>
              <a:buFont typeface="Arial" panose="020B0604020202020204" pitchFamily="34" charset="0"/>
              <a:buChar char="•"/>
              <a:tabLst/>
              <a:defRPr sz="1600">
                <a:solidFill>
                  <a:srgbClr val="6B6C6C"/>
                </a:solidFill>
              </a:defRPr>
            </a:lvl2pPr>
            <a:lvl3pPr marL="922338" indent="-174625">
              <a:buClr>
                <a:srgbClr val="C00000"/>
              </a:buClr>
              <a:buSzPct val="90000"/>
              <a:buFont typeface="Courier New" panose="02070309020205020404" pitchFamily="49" charset="0"/>
              <a:buChar char="o"/>
              <a:tabLst/>
              <a:defRPr sz="1400">
                <a:solidFill>
                  <a:srgbClr val="6B6C6C"/>
                </a:solidFill>
              </a:defRPr>
            </a:lvl3pPr>
            <a:lvl4pPr>
              <a:defRPr sz="1400"/>
            </a:lvl4pPr>
            <a:lvl5pPr>
              <a:defRPr sz="1400"/>
            </a:lvl5pPr>
          </a:lstStyle>
          <a:p>
            <a:pPr lvl="0"/>
            <a:r>
              <a:rPr lang="en-US"/>
              <a:t>Click to edit first level copy</a:t>
            </a:r>
          </a:p>
          <a:p>
            <a:pPr lvl="1"/>
            <a:r>
              <a:rPr lang="en-US"/>
              <a:t>Second level</a:t>
            </a:r>
          </a:p>
          <a:p>
            <a:pPr lvl="2"/>
            <a:r>
              <a:rPr lang="en-US"/>
              <a:t>Third level</a:t>
            </a:r>
          </a:p>
        </p:txBody>
      </p:sp>
      <p:cxnSp>
        <p:nvCxnSpPr>
          <p:cNvPr id="28" name="Straight Connector 27">
            <a:extLst>
              <a:ext uri="{FF2B5EF4-FFF2-40B4-BE49-F238E27FC236}">
                <a16:creationId xmlns:a16="http://schemas.microsoft.com/office/drawing/2014/main" id="{F3E831BC-7958-EC9A-FA1F-34D004109B79}"/>
              </a:ext>
            </a:extLst>
          </p:cNvPr>
          <p:cNvCxnSpPr>
            <a:cxnSpLocks/>
          </p:cNvCxnSpPr>
          <p:nvPr userDrawn="1"/>
        </p:nvCxnSpPr>
        <p:spPr>
          <a:xfrm flipV="1">
            <a:off x="3263591" y="2203482"/>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414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r>
              <a:rPr lang="en-US"/>
              <a:t>Creating Teaching Statements and Teaching Portfolios</a:t>
            </a:r>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2824364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CAFC-3B4A-4672-84EA-5FEF441D4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B4366-430D-4EAB-86FC-85E3DA977E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13C1B-8A88-4B41-9A1D-176DDFAA9B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EB754EA-9B22-42AD-9581-EC21C5330C16}"/>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7714CCB6-F8A7-4A68-855B-6C51CDE481A5}"/>
              </a:ext>
            </a:extLst>
          </p:cNvPr>
          <p:cNvSpPr>
            <a:spLocks noGrp="1"/>
          </p:cNvSpPr>
          <p:nvPr>
            <p:ph type="sldNum" sz="quarter" idx="12"/>
          </p:nvPr>
        </p:nvSpPr>
        <p:spPr/>
        <p:txBody>
          <a:bodyPr/>
          <a:lstStyle/>
          <a:p>
            <a:fld id="{6A437EE8-8900-40F5-8C81-C8A18CC53EFD}" type="slidenum">
              <a:rPr lang="en-US" smtClean="0"/>
              <a:t>‹#›</a:t>
            </a:fld>
            <a:endParaRPr lang="en-US"/>
          </a:p>
        </p:txBody>
      </p:sp>
    </p:spTree>
    <p:extLst>
      <p:ext uri="{BB962C8B-B14F-4D97-AF65-F5344CB8AC3E}">
        <p14:creationId xmlns:p14="http://schemas.microsoft.com/office/powerpoint/2010/main" val="3862304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13883872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Creating Teaching Statements and Teaching Portfolios</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565687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orkshop norm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9" name="Text Placeholder 4">
            <a:extLst>
              <a:ext uri="{FF2B5EF4-FFF2-40B4-BE49-F238E27FC236}">
                <a16:creationId xmlns:a16="http://schemas.microsoft.com/office/drawing/2014/main" id="{3EFB21D2-002F-928F-377F-B1B821D9F43C}"/>
              </a:ext>
            </a:extLst>
          </p:cNvPr>
          <p:cNvSpPr>
            <a:spLocks noGrp="1"/>
          </p:cNvSpPr>
          <p:nvPr>
            <p:ph type="body" sz="quarter" idx="32" hasCustomPrompt="1"/>
          </p:nvPr>
        </p:nvSpPr>
        <p:spPr>
          <a:xfrm>
            <a:off x="1934767"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10" name="Text Placeholder 4">
            <a:extLst>
              <a:ext uri="{FF2B5EF4-FFF2-40B4-BE49-F238E27FC236}">
                <a16:creationId xmlns:a16="http://schemas.microsoft.com/office/drawing/2014/main" id="{5BE6B7B5-7371-DC93-29F8-25FD42D119C8}"/>
              </a:ext>
            </a:extLst>
          </p:cNvPr>
          <p:cNvSpPr>
            <a:spLocks noGrp="1"/>
          </p:cNvSpPr>
          <p:nvPr>
            <p:ph type="body" sz="quarter" idx="33" hasCustomPrompt="1"/>
          </p:nvPr>
        </p:nvSpPr>
        <p:spPr>
          <a:xfrm>
            <a:off x="1934768"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16" name="Title 1">
            <a:extLst>
              <a:ext uri="{FF2B5EF4-FFF2-40B4-BE49-F238E27FC236}">
                <a16:creationId xmlns:a16="http://schemas.microsoft.com/office/drawing/2014/main" id="{57B5472C-7148-FB34-6E16-B658B7E2B819}"/>
              </a:ext>
            </a:extLst>
          </p:cNvPr>
          <p:cNvSpPr>
            <a:spLocks noGrp="1"/>
          </p:cNvSpPr>
          <p:nvPr>
            <p:ph type="title" hasCustomPrompt="1"/>
          </p:nvPr>
        </p:nvSpPr>
        <p:spPr>
          <a:xfrm>
            <a:off x="838200" y="708338"/>
            <a:ext cx="10515600" cy="741161"/>
          </a:xfrm>
        </p:spPr>
        <p:txBody>
          <a:bodyPr anchor="t"/>
          <a:lstStyle>
            <a:lvl1pPr>
              <a:defRPr sz="4800">
                <a:solidFill>
                  <a:srgbClr val="6B6C6C"/>
                </a:solidFill>
              </a:defRPr>
            </a:lvl1pPr>
          </a:lstStyle>
          <a:p>
            <a:r>
              <a:rPr lang="en-US"/>
              <a:t>Title of Presentation</a:t>
            </a:r>
          </a:p>
        </p:txBody>
      </p:sp>
      <p:sp>
        <p:nvSpPr>
          <p:cNvPr id="2" name="Picture Placeholder 4">
            <a:extLst>
              <a:ext uri="{FF2B5EF4-FFF2-40B4-BE49-F238E27FC236}">
                <a16:creationId xmlns:a16="http://schemas.microsoft.com/office/drawing/2014/main" id="{D5CF734E-8442-C9D6-5B0F-CE06F740CEB4}"/>
              </a:ext>
            </a:extLst>
          </p:cNvPr>
          <p:cNvSpPr>
            <a:spLocks noGrp="1"/>
          </p:cNvSpPr>
          <p:nvPr>
            <p:ph type="pic" sz="quarter" idx="13"/>
          </p:nvPr>
        </p:nvSpPr>
        <p:spPr>
          <a:xfrm>
            <a:off x="837014"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54" name="Text Placeholder 4">
            <a:extLst>
              <a:ext uri="{FF2B5EF4-FFF2-40B4-BE49-F238E27FC236}">
                <a16:creationId xmlns:a16="http://schemas.microsoft.com/office/drawing/2014/main" id="{88F35A60-F22D-DED3-E851-15F8F47BEA46}"/>
              </a:ext>
            </a:extLst>
          </p:cNvPr>
          <p:cNvSpPr>
            <a:spLocks noGrp="1"/>
          </p:cNvSpPr>
          <p:nvPr>
            <p:ph type="body" sz="quarter" idx="49" hasCustomPrompt="1"/>
          </p:nvPr>
        </p:nvSpPr>
        <p:spPr>
          <a:xfrm>
            <a:off x="1159966"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1</a:t>
            </a:r>
          </a:p>
        </p:txBody>
      </p:sp>
      <p:sp>
        <p:nvSpPr>
          <p:cNvPr id="61" name="Text Placeholder 4">
            <a:extLst>
              <a:ext uri="{FF2B5EF4-FFF2-40B4-BE49-F238E27FC236}">
                <a16:creationId xmlns:a16="http://schemas.microsoft.com/office/drawing/2014/main" id="{2B576F74-B88D-B5A9-7283-211CDFD648F5}"/>
              </a:ext>
            </a:extLst>
          </p:cNvPr>
          <p:cNvSpPr>
            <a:spLocks noGrp="1"/>
          </p:cNvSpPr>
          <p:nvPr>
            <p:ph type="body" sz="quarter" idx="54" hasCustomPrompt="1"/>
          </p:nvPr>
        </p:nvSpPr>
        <p:spPr>
          <a:xfrm>
            <a:off x="5500540"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2" name="Text Placeholder 4">
            <a:extLst>
              <a:ext uri="{FF2B5EF4-FFF2-40B4-BE49-F238E27FC236}">
                <a16:creationId xmlns:a16="http://schemas.microsoft.com/office/drawing/2014/main" id="{A8103B46-156B-E644-AAEF-6C956E55D286}"/>
              </a:ext>
            </a:extLst>
          </p:cNvPr>
          <p:cNvSpPr>
            <a:spLocks noGrp="1"/>
          </p:cNvSpPr>
          <p:nvPr>
            <p:ph type="body" sz="quarter" idx="55" hasCustomPrompt="1"/>
          </p:nvPr>
        </p:nvSpPr>
        <p:spPr>
          <a:xfrm>
            <a:off x="5500541"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3" name="Picture Placeholder 4">
            <a:extLst>
              <a:ext uri="{FF2B5EF4-FFF2-40B4-BE49-F238E27FC236}">
                <a16:creationId xmlns:a16="http://schemas.microsoft.com/office/drawing/2014/main" id="{8F14739F-D86A-EC5B-C158-1259ACEA254B}"/>
              </a:ext>
            </a:extLst>
          </p:cNvPr>
          <p:cNvSpPr>
            <a:spLocks noGrp="1"/>
          </p:cNvSpPr>
          <p:nvPr>
            <p:ph type="pic" sz="quarter" idx="56"/>
          </p:nvPr>
        </p:nvSpPr>
        <p:spPr>
          <a:xfrm>
            <a:off x="4402787"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4" name="Text Placeholder 4">
            <a:extLst>
              <a:ext uri="{FF2B5EF4-FFF2-40B4-BE49-F238E27FC236}">
                <a16:creationId xmlns:a16="http://schemas.microsoft.com/office/drawing/2014/main" id="{9B51092C-F5EE-16B7-941B-425BF8C2D258}"/>
              </a:ext>
            </a:extLst>
          </p:cNvPr>
          <p:cNvSpPr>
            <a:spLocks noGrp="1"/>
          </p:cNvSpPr>
          <p:nvPr>
            <p:ph type="body" sz="quarter" idx="57" hasCustomPrompt="1"/>
          </p:nvPr>
        </p:nvSpPr>
        <p:spPr>
          <a:xfrm>
            <a:off x="4725739"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a:t>
            </a:r>
          </a:p>
        </p:txBody>
      </p:sp>
      <p:sp>
        <p:nvSpPr>
          <p:cNvPr id="66" name="Text Placeholder 4">
            <a:extLst>
              <a:ext uri="{FF2B5EF4-FFF2-40B4-BE49-F238E27FC236}">
                <a16:creationId xmlns:a16="http://schemas.microsoft.com/office/drawing/2014/main" id="{B47C896E-EDE6-04F2-E8ED-FEA4DF487F2A}"/>
              </a:ext>
            </a:extLst>
          </p:cNvPr>
          <p:cNvSpPr>
            <a:spLocks noGrp="1"/>
          </p:cNvSpPr>
          <p:nvPr>
            <p:ph type="body" sz="quarter" idx="58" hasCustomPrompt="1"/>
          </p:nvPr>
        </p:nvSpPr>
        <p:spPr>
          <a:xfrm>
            <a:off x="9067799" y="28632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67" name="Text Placeholder 4">
            <a:extLst>
              <a:ext uri="{FF2B5EF4-FFF2-40B4-BE49-F238E27FC236}">
                <a16:creationId xmlns:a16="http://schemas.microsoft.com/office/drawing/2014/main" id="{8C727780-96CE-6990-5D03-9CC8FB628800}"/>
              </a:ext>
            </a:extLst>
          </p:cNvPr>
          <p:cNvSpPr>
            <a:spLocks noGrp="1"/>
          </p:cNvSpPr>
          <p:nvPr>
            <p:ph type="body" sz="quarter" idx="59" hasCustomPrompt="1"/>
          </p:nvPr>
        </p:nvSpPr>
        <p:spPr>
          <a:xfrm>
            <a:off x="9067800" y="30869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68" name="Picture Placeholder 4">
            <a:extLst>
              <a:ext uri="{FF2B5EF4-FFF2-40B4-BE49-F238E27FC236}">
                <a16:creationId xmlns:a16="http://schemas.microsoft.com/office/drawing/2014/main" id="{6967E369-3324-06F0-EC7A-56D2951DA7A5}"/>
              </a:ext>
            </a:extLst>
          </p:cNvPr>
          <p:cNvSpPr>
            <a:spLocks noGrp="1"/>
          </p:cNvSpPr>
          <p:nvPr>
            <p:ph type="pic" sz="quarter" idx="60"/>
          </p:nvPr>
        </p:nvSpPr>
        <p:spPr>
          <a:xfrm>
            <a:off x="7970046" y="28632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69" name="Text Placeholder 4">
            <a:extLst>
              <a:ext uri="{FF2B5EF4-FFF2-40B4-BE49-F238E27FC236}">
                <a16:creationId xmlns:a16="http://schemas.microsoft.com/office/drawing/2014/main" id="{BE02FD73-D93F-A0D7-D74B-48FB27A7E65A}"/>
              </a:ext>
            </a:extLst>
          </p:cNvPr>
          <p:cNvSpPr>
            <a:spLocks noGrp="1"/>
          </p:cNvSpPr>
          <p:nvPr>
            <p:ph type="body" sz="quarter" idx="61" hasCustomPrompt="1"/>
          </p:nvPr>
        </p:nvSpPr>
        <p:spPr>
          <a:xfrm>
            <a:off x="8292998" y="18037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3</a:t>
            </a:r>
          </a:p>
        </p:txBody>
      </p:sp>
      <p:sp>
        <p:nvSpPr>
          <p:cNvPr id="71" name="Text Placeholder 4">
            <a:extLst>
              <a:ext uri="{FF2B5EF4-FFF2-40B4-BE49-F238E27FC236}">
                <a16:creationId xmlns:a16="http://schemas.microsoft.com/office/drawing/2014/main" id="{8849487F-CE55-FF70-3093-104CD560F77F}"/>
              </a:ext>
            </a:extLst>
          </p:cNvPr>
          <p:cNvSpPr>
            <a:spLocks noGrp="1"/>
          </p:cNvSpPr>
          <p:nvPr>
            <p:ph type="body" sz="quarter" idx="62" hasCustomPrompt="1"/>
          </p:nvPr>
        </p:nvSpPr>
        <p:spPr>
          <a:xfrm>
            <a:off x="1934767"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2" name="Text Placeholder 4">
            <a:extLst>
              <a:ext uri="{FF2B5EF4-FFF2-40B4-BE49-F238E27FC236}">
                <a16:creationId xmlns:a16="http://schemas.microsoft.com/office/drawing/2014/main" id="{AB0B5750-699F-634E-5DB8-93F3E0A56E2F}"/>
              </a:ext>
            </a:extLst>
          </p:cNvPr>
          <p:cNvSpPr>
            <a:spLocks noGrp="1"/>
          </p:cNvSpPr>
          <p:nvPr>
            <p:ph type="body" sz="quarter" idx="63" hasCustomPrompt="1"/>
          </p:nvPr>
        </p:nvSpPr>
        <p:spPr>
          <a:xfrm>
            <a:off x="1934768"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3" name="Picture Placeholder 4">
            <a:extLst>
              <a:ext uri="{FF2B5EF4-FFF2-40B4-BE49-F238E27FC236}">
                <a16:creationId xmlns:a16="http://schemas.microsoft.com/office/drawing/2014/main" id="{872EB520-B2ED-E496-0D44-54AA4E064705}"/>
              </a:ext>
            </a:extLst>
          </p:cNvPr>
          <p:cNvSpPr>
            <a:spLocks noGrp="1"/>
          </p:cNvSpPr>
          <p:nvPr>
            <p:ph type="pic" sz="quarter" idx="64"/>
          </p:nvPr>
        </p:nvSpPr>
        <p:spPr>
          <a:xfrm>
            <a:off x="837014"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4" name="Text Placeholder 4">
            <a:extLst>
              <a:ext uri="{FF2B5EF4-FFF2-40B4-BE49-F238E27FC236}">
                <a16:creationId xmlns:a16="http://schemas.microsoft.com/office/drawing/2014/main" id="{90A3F043-193A-8787-D039-71B1BB7F455D}"/>
              </a:ext>
            </a:extLst>
          </p:cNvPr>
          <p:cNvSpPr>
            <a:spLocks noGrp="1"/>
          </p:cNvSpPr>
          <p:nvPr>
            <p:ph type="body" sz="quarter" idx="65" hasCustomPrompt="1"/>
          </p:nvPr>
        </p:nvSpPr>
        <p:spPr>
          <a:xfrm>
            <a:off x="1159966"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4</a:t>
            </a:r>
          </a:p>
        </p:txBody>
      </p:sp>
      <p:sp>
        <p:nvSpPr>
          <p:cNvPr id="76" name="Text Placeholder 4">
            <a:extLst>
              <a:ext uri="{FF2B5EF4-FFF2-40B4-BE49-F238E27FC236}">
                <a16:creationId xmlns:a16="http://schemas.microsoft.com/office/drawing/2014/main" id="{9C0D87C4-5BEC-04D6-C722-804EEE570DC6}"/>
              </a:ext>
            </a:extLst>
          </p:cNvPr>
          <p:cNvSpPr>
            <a:spLocks noGrp="1"/>
          </p:cNvSpPr>
          <p:nvPr>
            <p:ph type="body" sz="quarter" idx="66" hasCustomPrompt="1"/>
          </p:nvPr>
        </p:nvSpPr>
        <p:spPr>
          <a:xfrm>
            <a:off x="5500540"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77" name="Text Placeholder 4">
            <a:extLst>
              <a:ext uri="{FF2B5EF4-FFF2-40B4-BE49-F238E27FC236}">
                <a16:creationId xmlns:a16="http://schemas.microsoft.com/office/drawing/2014/main" id="{7D362B7C-C628-22F6-D40D-D4D8C59564BC}"/>
              </a:ext>
            </a:extLst>
          </p:cNvPr>
          <p:cNvSpPr>
            <a:spLocks noGrp="1"/>
          </p:cNvSpPr>
          <p:nvPr>
            <p:ph type="body" sz="quarter" idx="67" hasCustomPrompt="1"/>
          </p:nvPr>
        </p:nvSpPr>
        <p:spPr>
          <a:xfrm>
            <a:off x="5500541"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78" name="Picture Placeholder 4">
            <a:extLst>
              <a:ext uri="{FF2B5EF4-FFF2-40B4-BE49-F238E27FC236}">
                <a16:creationId xmlns:a16="http://schemas.microsoft.com/office/drawing/2014/main" id="{31D3542A-C5B4-7C90-D8A0-A2B6BC262A92}"/>
              </a:ext>
            </a:extLst>
          </p:cNvPr>
          <p:cNvSpPr>
            <a:spLocks noGrp="1"/>
          </p:cNvSpPr>
          <p:nvPr>
            <p:ph type="pic" sz="quarter" idx="68"/>
          </p:nvPr>
        </p:nvSpPr>
        <p:spPr>
          <a:xfrm>
            <a:off x="4402787"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79" name="Text Placeholder 4">
            <a:extLst>
              <a:ext uri="{FF2B5EF4-FFF2-40B4-BE49-F238E27FC236}">
                <a16:creationId xmlns:a16="http://schemas.microsoft.com/office/drawing/2014/main" id="{36BDB2DF-6C94-4DF7-F56D-033FC36723D9}"/>
              </a:ext>
            </a:extLst>
          </p:cNvPr>
          <p:cNvSpPr>
            <a:spLocks noGrp="1"/>
          </p:cNvSpPr>
          <p:nvPr>
            <p:ph type="body" sz="quarter" idx="69" hasCustomPrompt="1"/>
          </p:nvPr>
        </p:nvSpPr>
        <p:spPr>
          <a:xfrm>
            <a:off x="4725739"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5</a:t>
            </a:r>
          </a:p>
        </p:txBody>
      </p:sp>
      <p:sp>
        <p:nvSpPr>
          <p:cNvPr id="81" name="Text Placeholder 4">
            <a:extLst>
              <a:ext uri="{FF2B5EF4-FFF2-40B4-BE49-F238E27FC236}">
                <a16:creationId xmlns:a16="http://schemas.microsoft.com/office/drawing/2014/main" id="{51D148B7-2E57-AF95-0264-1E19772D629B}"/>
              </a:ext>
            </a:extLst>
          </p:cNvPr>
          <p:cNvSpPr>
            <a:spLocks noGrp="1"/>
          </p:cNvSpPr>
          <p:nvPr>
            <p:ph type="body" sz="quarter" idx="70" hasCustomPrompt="1"/>
          </p:nvPr>
        </p:nvSpPr>
        <p:spPr>
          <a:xfrm>
            <a:off x="9067799" y="5194503"/>
            <a:ext cx="2286000" cy="296986"/>
          </a:xfrm>
        </p:spPr>
        <p:txBody>
          <a:bodyPr anchor="b">
            <a:normAutofit/>
          </a:bodyPr>
          <a:lstStyle>
            <a:lvl1pPr marL="0" indent="0" algn="l">
              <a:buNone/>
              <a:defRPr sz="1800" b="1">
                <a:solidFill>
                  <a:srgbClr val="6B6C6C"/>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First and Last Name</a:t>
            </a:r>
          </a:p>
        </p:txBody>
      </p:sp>
      <p:sp>
        <p:nvSpPr>
          <p:cNvPr id="82" name="Text Placeholder 4">
            <a:extLst>
              <a:ext uri="{FF2B5EF4-FFF2-40B4-BE49-F238E27FC236}">
                <a16:creationId xmlns:a16="http://schemas.microsoft.com/office/drawing/2014/main" id="{FD1F6AB2-C0A9-0D73-8BED-D94F97263202}"/>
              </a:ext>
            </a:extLst>
          </p:cNvPr>
          <p:cNvSpPr>
            <a:spLocks noGrp="1"/>
          </p:cNvSpPr>
          <p:nvPr>
            <p:ph type="body" sz="quarter" idx="71" hasCustomPrompt="1"/>
          </p:nvPr>
        </p:nvSpPr>
        <p:spPr>
          <a:xfrm>
            <a:off x="9067800" y="5418247"/>
            <a:ext cx="2286000" cy="684106"/>
          </a:xfrm>
        </p:spPr>
        <p:txBody>
          <a:bodyPr anchor="t">
            <a:noAutofit/>
          </a:bodyPr>
          <a:lstStyle>
            <a:lvl1pPr marL="0" indent="0" algn="l">
              <a:lnSpc>
                <a:spcPct val="100000"/>
              </a:lnSpc>
              <a:spcBef>
                <a:spcPts val="0"/>
              </a:spcBef>
              <a:buNone/>
              <a:defRPr sz="12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a:t>
            </a:r>
            <a:br>
              <a:rPr lang="en-US"/>
            </a:br>
            <a:r>
              <a:rPr lang="en-US"/>
              <a:t>Department</a:t>
            </a:r>
          </a:p>
        </p:txBody>
      </p:sp>
      <p:sp>
        <p:nvSpPr>
          <p:cNvPr id="83" name="Picture Placeholder 4">
            <a:extLst>
              <a:ext uri="{FF2B5EF4-FFF2-40B4-BE49-F238E27FC236}">
                <a16:creationId xmlns:a16="http://schemas.microsoft.com/office/drawing/2014/main" id="{1E1A71D7-0DF7-A876-89F1-79D3FFC4EFFA}"/>
              </a:ext>
            </a:extLst>
          </p:cNvPr>
          <p:cNvSpPr>
            <a:spLocks noGrp="1"/>
          </p:cNvSpPr>
          <p:nvPr>
            <p:ph type="pic" sz="quarter" idx="72"/>
          </p:nvPr>
        </p:nvSpPr>
        <p:spPr>
          <a:xfrm>
            <a:off x="7970046" y="5194502"/>
            <a:ext cx="915733" cy="915733"/>
          </a:xfrm>
        </p:spPr>
        <p:txBody>
          <a:bodyPr>
            <a:normAutofit/>
          </a:bodyPr>
          <a:lstStyle>
            <a:lvl1pPr marL="0" indent="0" algn="ctr">
              <a:buNone/>
              <a:defRPr sz="1200">
                <a:solidFill>
                  <a:schemeClr val="bg1">
                    <a:lumMod val="50000"/>
                  </a:schemeClr>
                </a:solidFill>
              </a:defRPr>
            </a:lvl1pPr>
          </a:lstStyle>
          <a:p>
            <a:endParaRPr lang="en-US"/>
          </a:p>
        </p:txBody>
      </p:sp>
      <p:sp>
        <p:nvSpPr>
          <p:cNvPr id="84" name="Text Placeholder 4">
            <a:extLst>
              <a:ext uri="{FF2B5EF4-FFF2-40B4-BE49-F238E27FC236}">
                <a16:creationId xmlns:a16="http://schemas.microsoft.com/office/drawing/2014/main" id="{05B9269A-1BCB-DABE-5128-4ECF3A413AEB}"/>
              </a:ext>
            </a:extLst>
          </p:cNvPr>
          <p:cNvSpPr>
            <a:spLocks noGrp="1"/>
          </p:cNvSpPr>
          <p:nvPr>
            <p:ph type="body" sz="quarter" idx="73" hasCustomPrompt="1"/>
          </p:nvPr>
        </p:nvSpPr>
        <p:spPr>
          <a:xfrm>
            <a:off x="8292998" y="4135013"/>
            <a:ext cx="1185561" cy="1059489"/>
          </a:xfrm>
          <a:solidFill>
            <a:schemeClr val="bg1">
              <a:alpha val="0"/>
            </a:schemeClr>
          </a:solidFill>
        </p:spPr>
        <p:txBody>
          <a:bodyPr anchor="t">
            <a:normAutofit/>
          </a:bodyPr>
          <a:lstStyle>
            <a:lvl1pPr marL="0" indent="0" algn="l">
              <a:buNone/>
              <a:defRPr sz="7200" b="1">
                <a:solidFill>
                  <a:srgbClr val="E0E2E4"/>
                </a:solidFill>
                <a:latin typeface="Buckeye Serif 2" pitchFamily="2" charset="77"/>
                <a:ea typeface="Buckeye Serif 2"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6</a:t>
            </a:r>
          </a:p>
        </p:txBody>
      </p:sp>
      <p:cxnSp>
        <p:nvCxnSpPr>
          <p:cNvPr id="22" name="Straight Connector 21">
            <a:extLst>
              <a:ext uri="{FF2B5EF4-FFF2-40B4-BE49-F238E27FC236}">
                <a16:creationId xmlns:a16="http://schemas.microsoft.com/office/drawing/2014/main" id="{6F95B02B-287E-4902-9AF6-04C885FA6DD1}"/>
              </a:ext>
              <a:ext uri="{C183D7F6-B498-43B3-948B-1728B52AA6E4}">
                <adec:decorative xmlns:adec="http://schemas.microsoft.com/office/drawing/2017/decorative" val="1"/>
              </a:ext>
            </a:extLst>
          </p:cNvPr>
          <p:cNvCxnSpPr>
            <a:cxnSpLocks/>
          </p:cNvCxnSpPr>
          <p:nvPr userDrawn="1"/>
        </p:nvCxnSpPr>
        <p:spPr>
          <a:xfrm>
            <a:off x="1796887"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46C12A2-7C62-C91A-E98F-5A472ADDAD77}"/>
              </a:ext>
              <a:ext uri="{C183D7F6-B498-43B3-948B-1728B52AA6E4}">
                <adec:decorative xmlns:adec="http://schemas.microsoft.com/office/drawing/2017/decorative" val="1"/>
              </a:ext>
            </a:extLst>
          </p:cNvPr>
          <p:cNvCxnSpPr>
            <a:cxnSpLocks/>
          </p:cNvCxnSpPr>
          <p:nvPr userDrawn="1"/>
        </p:nvCxnSpPr>
        <p:spPr>
          <a:xfrm>
            <a:off x="5362660"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8F274-18D9-919B-D3E2-0CFC5191B902}"/>
              </a:ext>
              <a:ext uri="{C183D7F6-B498-43B3-948B-1728B52AA6E4}">
                <adec:decorative xmlns:adec="http://schemas.microsoft.com/office/drawing/2017/decorative" val="1"/>
              </a:ext>
            </a:extLst>
          </p:cNvPr>
          <p:cNvCxnSpPr>
            <a:cxnSpLocks/>
          </p:cNvCxnSpPr>
          <p:nvPr userDrawn="1"/>
        </p:nvCxnSpPr>
        <p:spPr>
          <a:xfrm>
            <a:off x="8929919" y="27179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F9B79F9-50F6-AFF3-AEE2-BEE5CC0359A5}"/>
              </a:ext>
              <a:ext uri="{C183D7F6-B498-43B3-948B-1728B52AA6E4}">
                <adec:decorative xmlns:adec="http://schemas.microsoft.com/office/drawing/2017/decorative" val="1"/>
              </a:ext>
            </a:extLst>
          </p:cNvPr>
          <p:cNvCxnSpPr>
            <a:cxnSpLocks/>
          </p:cNvCxnSpPr>
          <p:nvPr userDrawn="1"/>
        </p:nvCxnSpPr>
        <p:spPr>
          <a:xfrm>
            <a:off x="1796887"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0067B40-4879-FFFD-6844-FF1DD40D5E7B}"/>
              </a:ext>
              <a:ext uri="{C183D7F6-B498-43B3-948B-1728B52AA6E4}">
                <adec:decorative xmlns:adec="http://schemas.microsoft.com/office/drawing/2017/decorative" val="1"/>
              </a:ext>
            </a:extLst>
          </p:cNvPr>
          <p:cNvCxnSpPr>
            <a:cxnSpLocks/>
          </p:cNvCxnSpPr>
          <p:nvPr userDrawn="1"/>
        </p:nvCxnSpPr>
        <p:spPr>
          <a:xfrm>
            <a:off x="5362660"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AE72CFD-0036-BEB4-24AD-355DC429996C}"/>
              </a:ext>
              <a:ext uri="{C183D7F6-B498-43B3-948B-1728B52AA6E4}">
                <adec:decorative xmlns:adec="http://schemas.microsoft.com/office/drawing/2017/decorative" val="1"/>
              </a:ext>
            </a:extLst>
          </p:cNvPr>
          <p:cNvCxnSpPr>
            <a:cxnSpLocks/>
          </p:cNvCxnSpPr>
          <p:nvPr userDrawn="1"/>
        </p:nvCxnSpPr>
        <p:spPr>
          <a:xfrm>
            <a:off x="8929919" y="5049217"/>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202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 - large box with small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653142" y="920725"/>
            <a:ext cx="10876245" cy="838854"/>
          </a:xfrm>
        </p:spPr>
        <p:txBody>
          <a:bodyPr anchor="t"/>
          <a:lstStyle>
            <a:lvl1pPr>
              <a:defRPr>
                <a:solidFill>
                  <a:srgbClr val="6B6C6C"/>
                </a:solidFill>
              </a:defRPr>
            </a:lvl1pPr>
          </a:lstStyle>
          <a:p>
            <a:r>
              <a:rPr lang="en-US"/>
              <a:t>Click to edit master page title</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 uri="{C183D7F6-B498-43B3-948B-1728B52AA6E4}">
                <adec:decorative xmlns:adec="http://schemas.microsoft.com/office/drawing/2017/decorative" val="1"/>
              </a:ext>
            </a:extLst>
          </p:cNvPr>
          <p:cNvCxnSpPr>
            <a:cxnSpLocks/>
          </p:cNvCxnSpPr>
          <p:nvPr userDrawn="1"/>
        </p:nvCxnSpPr>
        <p:spPr>
          <a:xfrm>
            <a:off x="751114" y="1759781"/>
            <a:ext cx="548640" cy="0"/>
          </a:xfrm>
          <a:prstGeom prst="line">
            <a:avLst/>
          </a:prstGeom>
          <a:ln w="793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 Placeholder 2">
            <a:extLst>
              <a:ext uri="{FF2B5EF4-FFF2-40B4-BE49-F238E27FC236}">
                <a16:creationId xmlns:a16="http://schemas.microsoft.com/office/drawing/2014/main" id="{5C28CDFE-7B4B-FF48-692B-FD77F75FE8A8}"/>
              </a:ext>
            </a:extLst>
          </p:cNvPr>
          <p:cNvSpPr>
            <a:spLocks noGrp="1"/>
          </p:cNvSpPr>
          <p:nvPr>
            <p:ph type="body" idx="17" hasCustomPrompt="1"/>
          </p:nvPr>
        </p:nvSpPr>
        <p:spPr>
          <a:xfrm>
            <a:off x="654731" y="576941"/>
            <a:ext cx="7847012" cy="239486"/>
          </a:xfrm>
        </p:spPr>
        <p:txBody>
          <a:bodyPr anchor="t">
            <a:normAutofit/>
          </a:bodyPr>
          <a:lstStyle>
            <a:lvl1pPr marL="0" indent="0">
              <a:buNone/>
              <a:defRPr sz="1400" b="0">
                <a:solidFill>
                  <a:srgbClr val="6B6C6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SECTION HEADING (OPTIONAL) </a:t>
            </a:r>
          </a:p>
        </p:txBody>
      </p:sp>
      <p:sp>
        <p:nvSpPr>
          <p:cNvPr id="12" name="Content Placeholder 2">
            <a:extLst>
              <a:ext uri="{FF2B5EF4-FFF2-40B4-BE49-F238E27FC236}">
                <a16:creationId xmlns:a16="http://schemas.microsoft.com/office/drawing/2014/main" id="{2FB9B390-1262-8052-91F1-FED72074C8D3}"/>
              </a:ext>
            </a:extLst>
          </p:cNvPr>
          <p:cNvSpPr>
            <a:spLocks noGrp="1"/>
          </p:cNvSpPr>
          <p:nvPr>
            <p:ph idx="18" hasCustomPrompt="1"/>
          </p:nvPr>
        </p:nvSpPr>
        <p:spPr>
          <a:xfrm>
            <a:off x="653143" y="2074421"/>
            <a:ext cx="3346704" cy="4015454"/>
          </a:xfrm>
          <a:solidFill>
            <a:srgbClr val="BA0C2F"/>
          </a:solidFill>
        </p:spPr>
        <p:txBody>
          <a:bodyPr/>
          <a:lstStyle>
            <a:lvl1pPr marL="0" indent="0">
              <a:buClr>
                <a:srgbClr val="C00000"/>
              </a:buClr>
              <a:buSzPct val="110000"/>
              <a:buNone/>
              <a:defRPr>
                <a:solidFill>
                  <a:schemeClr val="bg1"/>
                </a:solidFill>
              </a:defRPr>
            </a:lvl1pPr>
            <a:lvl2pPr marL="685800" indent="-228600">
              <a:buClr>
                <a:srgbClr val="C00000"/>
              </a:buClr>
              <a:buSzPct val="110000"/>
              <a:buFont typeface="Arial" panose="020B0604020202020204" pitchFamily="34" charset="0"/>
              <a:buChar char="•"/>
              <a:defRPr>
                <a:solidFill>
                  <a:schemeClr val="bg1"/>
                </a:solidFill>
              </a:defRPr>
            </a:lvl2pPr>
            <a:lvl3pPr marL="1143000" indent="-228600">
              <a:buClr>
                <a:srgbClr val="C00000"/>
              </a:buClr>
              <a:buSzPct val="90000"/>
              <a:buFont typeface="Courier New" panose="02070309020205020404" pitchFamily="49" charset="0"/>
              <a:buChar char="o"/>
              <a:defRPr>
                <a:solidFill>
                  <a:schemeClr val="bg1"/>
                </a:solidFill>
              </a:defRPr>
            </a:lvl3pPr>
            <a:lvl4pPr>
              <a:defRPr>
                <a:solidFill>
                  <a:schemeClr val="bg1"/>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7" name="Content Placeholder 2">
            <a:extLst>
              <a:ext uri="{FF2B5EF4-FFF2-40B4-BE49-F238E27FC236}">
                <a16:creationId xmlns:a16="http://schemas.microsoft.com/office/drawing/2014/main" id="{CB680680-8D30-D030-4104-A9287D3C2C71}"/>
              </a:ext>
            </a:extLst>
          </p:cNvPr>
          <p:cNvSpPr>
            <a:spLocks noGrp="1"/>
          </p:cNvSpPr>
          <p:nvPr>
            <p:ph idx="21" hasCustomPrompt="1"/>
          </p:nvPr>
        </p:nvSpPr>
        <p:spPr>
          <a:xfrm>
            <a:off x="8182684"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8" name="Content Placeholder 2">
            <a:extLst>
              <a:ext uri="{FF2B5EF4-FFF2-40B4-BE49-F238E27FC236}">
                <a16:creationId xmlns:a16="http://schemas.microsoft.com/office/drawing/2014/main" id="{57BC84BB-D9D9-B9E3-E432-2441D70618E0}"/>
              </a:ext>
            </a:extLst>
          </p:cNvPr>
          <p:cNvSpPr>
            <a:spLocks noGrp="1"/>
          </p:cNvSpPr>
          <p:nvPr>
            <p:ph idx="22" hasCustomPrompt="1"/>
          </p:nvPr>
        </p:nvSpPr>
        <p:spPr>
          <a:xfrm>
            <a:off x="818268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19" name="Content Placeholder 2">
            <a:extLst>
              <a:ext uri="{FF2B5EF4-FFF2-40B4-BE49-F238E27FC236}">
                <a16:creationId xmlns:a16="http://schemas.microsoft.com/office/drawing/2014/main" id="{256894A3-7928-EAF3-9753-3BD651E698AA}"/>
              </a:ext>
            </a:extLst>
          </p:cNvPr>
          <p:cNvSpPr>
            <a:spLocks noGrp="1"/>
          </p:cNvSpPr>
          <p:nvPr>
            <p:ph idx="23" hasCustomPrompt="1"/>
          </p:nvPr>
        </p:nvSpPr>
        <p:spPr>
          <a:xfrm>
            <a:off x="4417914" y="4187923"/>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
        <p:nvSpPr>
          <p:cNvPr id="20" name="Content Placeholder 2">
            <a:extLst>
              <a:ext uri="{FF2B5EF4-FFF2-40B4-BE49-F238E27FC236}">
                <a16:creationId xmlns:a16="http://schemas.microsoft.com/office/drawing/2014/main" id="{A36EE963-577F-20ED-5CDB-72522B63FAD0}"/>
              </a:ext>
            </a:extLst>
          </p:cNvPr>
          <p:cNvSpPr>
            <a:spLocks noGrp="1"/>
          </p:cNvSpPr>
          <p:nvPr>
            <p:ph idx="24" hasCustomPrompt="1"/>
          </p:nvPr>
        </p:nvSpPr>
        <p:spPr>
          <a:xfrm>
            <a:off x="4427383" y="2074421"/>
            <a:ext cx="3346704" cy="1901952"/>
          </a:xfrm>
        </p:spPr>
        <p:txBody>
          <a:bodyPr/>
          <a:lstStyle>
            <a:lvl1pPr marL="0" indent="0">
              <a:buClr>
                <a:srgbClr val="C00000"/>
              </a:buClr>
              <a:buSzPct val="110000"/>
              <a:buNone/>
              <a:defRPr>
                <a:solidFill>
                  <a:srgbClr val="6B6C6C"/>
                </a:solidFill>
              </a:defRPr>
            </a:lvl1pPr>
            <a:lvl2pPr marL="685800" indent="-228600">
              <a:buClr>
                <a:srgbClr val="C00000"/>
              </a:buClr>
              <a:buSzPct val="110000"/>
              <a:buFont typeface="Arial" panose="020B0604020202020204" pitchFamily="34" charset="0"/>
              <a:buChar char="•"/>
              <a:defRPr>
                <a:solidFill>
                  <a:srgbClr val="6B6C6C"/>
                </a:solidFill>
              </a:defRPr>
            </a:lvl2pPr>
            <a:lvl3pPr marL="1143000" indent="-228600">
              <a:buClr>
                <a:srgbClr val="C00000"/>
              </a:buClr>
              <a:buSzPct val="90000"/>
              <a:buFont typeface="Courier New" panose="02070309020205020404" pitchFamily="49" charset="0"/>
              <a:buChar char="o"/>
              <a:defRPr>
                <a:solidFill>
                  <a:srgbClr val="6B6C6C"/>
                </a:solidFill>
              </a:defRPr>
            </a:lvl3pPr>
            <a:lvl4pPr>
              <a:defRPr>
                <a:solidFill>
                  <a:srgbClr val="6B6C6C"/>
                </a:solidFill>
              </a:defRPr>
            </a:lvl4pPr>
          </a:lstStyle>
          <a:p>
            <a:pPr lvl="0"/>
            <a:r>
              <a:rPr lang="en-US"/>
              <a:t>Click to edit first level copy</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73477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tcom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8" y="3139034"/>
            <a:ext cx="2991971" cy="1517705"/>
          </a:xfrm>
        </p:spPr>
        <p:txBody>
          <a:bodyPr>
            <a:no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CB0DFAE7-2BE2-4DA7-20BA-16F1DF4651E2}"/>
              </a:ext>
            </a:extLst>
          </p:cNvPr>
          <p:cNvSpPr>
            <a:spLocks noGrp="1"/>
          </p:cNvSpPr>
          <p:nvPr>
            <p:ph sz="half" idx="26" hasCustomPrompt="1"/>
          </p:nvPr>
        </p:nvSpPr>
        <p:spPr>
          <a:xfrm>
            <a:off x="4254117" y="1186652"/>
            <a:ext cx="6273167" cy="3860010"/>
          </a:xfrm>
        </p:spPr>
        <p:txBody>
          <a:bodyPr anchor="ctr">
            <a:normAutofit/>
          </a:bodyPr>
          <a:lstStyle>
            <a:lvl1pPr marL="342900" indent="-342900">
              <a:buFont typeface="Arial" panose="020B0604020202020204" pitchFamily="34" charset="0"/>
              <a:buChar char="•"/>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Outcome One</a:t>
            </a:r>
          </a:p>
          <a:p>
            <a:pPr lvl="0"/>
            <a:r>
              <a:rPr lang="en-US"/>
              <a:t>Outcome Two</a:t>
            </a:r>
          </a:p>
          <a:p>
            <a:pPr lvl="0"/>
            <a:r>
              <a:rPr lang="en-US"/>
              <a:t>Outcome Three</a:t>
            </a:r>
          </a:p>
          <a:p>
            <a:pPr lvl="0"/>
            <a:r>
              <a:rPr lang="en-US"/>
              <a:t>Outcome Four</a:t>
            </a:r>
          </a:p>
        </p:txBody>
      </p:sp>
    </p:spTree>
    <p:extLst>
      <p:ext uri="{BB962C8B-B14F-4D97-AF65-F5344CB8AC3E}">
        <p14:creationId xmlns:p14="http://schemas.microsoft.com/office/powerpoint/2010/main" val="4114991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tcomes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676505" y="2155284"/>
            <a:ext cx="2872810" cy="945608"/>
          </a:xfrm>
        </p:spPr>
        <p:txBody>
          <a:bodyPr anchor="b"/>
          <a:lstStyle/>
          <a:p>
            <a:r>
              <a:rPr lang="en-US"/>
              <a:t>Outcomes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665619" y="3139034"/>
            <a:ext cx="2872810" cy="1517705"/>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Following this workshop, participants should be able to:</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r>
              <a:rPr lang="en-US"/>
              <a:t>Unlocking the Hidden Curriculum: TILT It! And Beyond...</a:t>
            </a:r>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2" name="Straight Connector 11">
            <a:extLst>
              <a:ext uri="{FF2B5EF4-FFF2-40B4-BE49-F238E27FC236}">
                <a16:creationId xmlns:a16="http://schemas.microsoft.com/office/drawing/2014/main" id="{57233CD8-5E31-4581-814D-DA09D49C1F86}"/>
              </a:ext>
              <a:ext uri="{C183D7F6-B498-43B3-948B-1728B52AA6E4}">
                <adec:decorative xmlns:adec="http://schemas.microsoft.com/office/drawing/2017/decorative" val="1"/>
              </a:ext>
            </a:extLst>
          </p:cNvPr>
          <p:cNvCxnSpPr>
            <a:cxnSpLocks/>
          </p:cNvCxnSpPr>
          <p:nvPr userDrawn="1"/>
        </p:nvCxnSpPr>
        <p:spPr>
          <a:xfrm flipV="1">
            <a:off x="3914522" y="593325"/>
            <a:ext cx="0" cy="511815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4254125" y="1186651"/>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320113" y="1186651"/>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2000250" indent="-171450">
              <a:buFont typeface="Arial" panose="020B0604020202020204" pitchFamily="34" charset="0"/>
              <a:buChar char="•"/>
              <a:defRPr sz="1100" b="0" i="0">
                <a:latin typeface="Buckeye Sans 2" pitchFamily="2" charset="77"/>
              </a:defRPr>
            </a:lvl5pPr>
          </a:lstStyle>
          <a:p>
            <a:pPr lvl="0"/>
            <a:r>
              <a:rPr lang="en-US"/>
              <a:t>Learning outcome One</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4254118" y="2625206"/>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4254118" y="3984098"/>
            <a:ext cx="914400" cy="914400"/>
          </a:xfrm>
        </p:spPr>
        <p:txBody>
          <a:bodyPr>
            <a:normAutofit/>
          </a:bodyPr>
          <a:lstStyle>
            <a:lvl1pPr marL="0" indent="0" algn="ctr">
              <a:buNone/>
              <a:defRPr sz="1200">
                <a:solidFill>
                  <a:schemeClr val="bg1">
                    <a:lumMod val="50000"/>
                  </a:schemeClr>
                </a:solidFill>
              </a:defRPr>
            </a:lvl1pPr>
          </a:lstStyle>
          <a:p>
            <a:endParaRPr lang="en-US"/>
          </a:p>
        </p:txBody>
      </p:sp>
      <p:sp>
        <p:nvSpPr>
          <p:cNvPr id="29" name="Content Placeholder 3">
            <a:extLst>
              <a:ext uri="{FF2B5EF4-FFF2-40B4-BE49-F238E27FC236}">
                <a16:creationId xmlns:a16="http://schemas.microsoft.com/office/drawing/2014/main" id="{FAEC36C0-A769-30B9-16A9-65E06CFEFDA0}"/>
              </a:ext>
            </a:extLst>
          </p:cNvPr>
          <p:cNvSpPr>
            <a:spLocks noGrp="1"/>
          </p:cNvSpPr>
          <p:nvPr>
            <p:ph sz="half" idx="24" hasCustomPrompt="1"/>
          </p:nvPr>
        </p:nvSpPr>
        <p:spPr>
          <a:xfrm>
            <a:off x="5320106" y="2625206"/>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Two</a:t>
            </a:r>
          </a:p>
        </p:txBody>
      </p:sp>
      <p:sp>
        <p:nvSpPr>
          <p:cNvPr id="30" name="Content Placeholder 3">
            <a:extLst>
              <a:ext uri="{FF2B5EF4-FFF2-40B4-BE49-F238E27FC236}">
                <a16:creationId xmlns:a16="http://schemas.microsoft.com/office/drawing/2014/main" id="{41048AA0-2126-41C2-1E02-ED05FAE5A8F8}"/>
              </a:ext>
            </a:extLst>
          </p:cNvPr>
          <p:cNvSpPr>
            <a:spLocks noGrp="1"/>
          </p:cNvSpPr>
          <p:nvPr>
            <p:ph sz="half" idx="25" hasCustomPrompt="1"/>
          </p:nvPr>
        </p:nvSpPr>
        <p:spPr>
          <a:xfrm>
            <a:off x="5320106" y="3984098"/>
            <a:ext cx="5207189" cy="914400"/>
          </a:xfrm>
        </p:spPr>
        <p:txBody>
          <a:bodyPr anchor="ctr">
            <a:noAutofit/>
          </a:bodyPr>
          <a:lstStyle>
            <a:lvl1pPr marL="285750" indent="-285750">
              <a:buFont typeface="Arial" panose="020B0604020202020204" pitchFamily="34" charset="0"/>
              <a:buChar char="•"/>
              <a:defRPr sz="1800"/>
            </a:lvl1pPr>
            <a:lvl2pPr marL="457200" indent="0">
              <a:buNone/>
              <a:defRPr sz="1400"/>
            </a:lvl2pPr>
            <a:lvl3pPr marL="914400" indent="0">
              <a:buNone/>
              <a:defRPr sz="1200"/>
            </a:lvl3pPr>
            <a:lvl4pPr marL="1371600" indent="0">
              <a:buNone/>
              <a:defRPr sz="1100"/>
            </a:lvl4pPr>
            <a:lvl5pPr marL="1828800" indent="0">
              <a:buNone/>
              <a:defRPr sz="1100" b="0" i="0">
                <a:latin typeface="Buckeye Sans 2" pitchFamily="2" charset="77"/>
              </a:defRPr>
            </a:lvl5pPr>
          </a:lstStyle>
          <a:p>
            <a:pPr lvl="0"/>
            <a:r>
              <a:rPr lang="en-US"/>
              <a:t>Learning outcome Three</a:t>
            </a:r>
          </a:p>
        </p:txBody>
      </p:sp>
    </p:spTree>
    <p:extLst>
      <p:ext uri="{BB962C8B-B14F-4D97-AF65-F5344CB8AC3E}">
        <p14:creationId xmlns:p14="http://schemas.microsoft.com/office/powerpoint/2010/main" val="264507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theme titl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Section/Theme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690332" y="3457508"/>
            <a:ext cx="10515600" cy="496976"/>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here, large bold text above should be short</a:t>
            </a:r>
          </a:p>
        </p:txBody>
      </p:sp>
    </p:spTree>
    <p:extLst>
      <p:ext uri="{BB962C8B-B14F-4D97-AF65-F5344CB8AC3E}">
        <p14:creationId xmlns:p14="http://schemas.microsoft.com/office/powerpoint/2010/main" val="9846531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ussion break">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 uri="{C183D7F6-B498-43B3-948B-1728B52AA6E4}">
                <adec:decorative xmlns:adec="http://schemas.microsoft.com/office/drawing/2017/decorative" val="1"/>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6B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solidFill>
                <a:srgbClr val="6B6C6C"/>
              </a:solidFill>
              <a:latin typeface="Buckeye Sans 2" pitchFamily="2" charset="77"/>
            </a:endParaRP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2" name="Title 1">
            <a:extLst>
              <a:ext uri="{FF2B5EF4-FFF2-40B4-BE49-F238E27FC236}">
                <a16:creationId xmlns:a16="http://schemas.microsoft.com/office/drawing/2014/main" id="{D969C7D4-5441-65F6-1076-BF35F908B55E}"/>
              </a:ext>
            </a:extLst>
          </p:cNvPr>
          <p:cNvSpPr>
            <a:spLocks noGrp="1"/>
          </p:cNvSpPr>
          <p:nvPr>
            <p:ph type="title" hasCustomPrompt="1"/>
          </p:nvPr>
        </p:nvSpPr>
        <p:spPr>
          <a:xfrm>
            <a:off x="690332" y="1540043"/>
            <a:ext cx="10515600" cy="1937086"/>
          </a:xfrm>
        </p:spPr>
        <p:txBody>
          <a:bodyPr anchor="b">
            <a:normAutofit/>
          </a:bodyPr>
          <a:lstStyle>
            <a:lvl1pPr>
              <a:defRPr sz="5500">
                <a:solidFill>
                  <a:schemeClr val="bg1"/>
                </a:solidFill>
              </a:defRPr>
            </a:lvl1pPr>
          </a:lstStyle>
          <a:p>
            <a:r>
              <a:rPr lang="en-US"/>
              <a:t>Discussion Break</a:t>
            </a:r>
          </a:p>
        </p:txBody>
      </p:sp>
      <p:sp>
        <p:nvSpPr>
          <p:cNvPr id="3" name="Text Placeholder 2">
            <a:extLst>
              <a:ext uri="{FF2B5EF4-FFF2-40B4-BE49-F238E27FC236}">
                <a16:creationId xmlns:a16="http://schemas.microsoft.com/office/drawing/2014/main" id="{DC941D95-2A29-C72C-AB00-F4080217524D}"/>
              </a:ext>
            </a:extLst>
          </p:cNvPr>
          <p:cNvSpPr>
            <a:spLocks noGrp="1"/>
          </p:cNvSpPr>
          <p:nvPr>
            <p:ph type="body" idx="1" hasCustomPrompt="1"/>
          </p:nvPr>
        </p:nvSpPr>
        <p:spPr>
          <a:xfrm>
            <a:off x="690332" y="3457507"/>
            <a:ext cx="10515600" cy="1860449"/>
          </a:xfrm>
        </p:spPr>
        <p:txBody>
          <a:bodyP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Additional text or discussion topic here, large bold text above should be short</a:t>
            </a:r>
          </a:p>
        </p:txBody>
      </p:sp>
    </p:spTree>
    <p:extLst>
      <p:ext uri="{BB962C8B-B14F-4D97-AF65-F5344CB8AC3E}">
        <p14:creationId xmlns:p14="http://schemas.microsoft.com/office/powerpoint/2010/main" val="23881324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emf"/><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Unlocking the Hidden Curriculum: TILT It! And Beyond...</a:t>
            </a:r>
          </a:p>
        </p:txBody>
      </p:sp>
      <p:pic>
        <p:nvPicPr>
          <p:cNvPr id="8" name="Picture 7" descr="The Ohio State University Drake Institute for Teaching and Learning Logo">
            <a:extLst>
              <a:ext uri="{FF2B5EF4-FFF2-40B4-BE49-F238E27FC236}">
                <a16:creationId xmlns:a16="http://schemas.microsoft.com/office/drawing/2014/main" id="{61E32D37-B163-F96B-4E23-9B605F2CD91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401676" y="6331563"/>
            <a:ext cx="2382828" cy="428472"/>
          </a:xfrm>
          <a:prstGeom prst="rect">
            <a:avLst/>
          </a:prstGeom>
        </p:spPr>
      </p:pic>
    </p:spTree>
    <p:extLst>
      <p:ext uri="{BB962C8B-B14F-4D97-AF65-F5344CB8AC3E}">
        <p14:creationId xmlns:p14="http://schemas.microsoft.com/office/powerpoint/2010/main" val="3392148579"/>
      </p:ext>
    </p:extLst>
  </p:cSld>
  <p:clrMap bg1="lt1" tx1="dk1" bg2="lt2" tx2="dk2" accent1="accent1" accent2="accent2" accent3="accent3" accent4="accent4" accent5="accent5" accent6="accent6" hlink="hlink" folHlink="folHlink"/>
  <p:sldLayoutIdLst>
    <p:sldLayoutId id="2147483649" r:id="rId1"/>
    <p:sldLayoutId id="2147483777" r:id="rId2"/>
    <p:sldLayoutId id="2147483704" r:id="rId3"/>
    <p:sldLayoutId id="2147483706" r:id="rId4"/>
    <p:sldLayoutId id="2147483746" r:id="rId5"/>
    <p:sldLayoutId id="2147483708" r:id="rId6"/>
    <p:sldLayoutId id="2147483707" r:id="rId7"/>
    <p:sldLayoutId id="2147483658" r:id="rId8"/>
    <p:sldLayoutId id="2147483693" r:id="rId9"/>
    <p:sldLayoutId id="2147483715" r:id="rId10"/>
    <p:sldLayoutId id="2147483716" r:id="rId11"/>
    <p:sldLayoutId id="2147483745" r:id="rId12"/>
    <p:sldLayoutId id="2147483711" r:id="rId13"/>
    <p:sldLayoutId id="2147483685" r:id="rId14"/>
    <p:sldLayoutId id="2147483691" r:id="rId15"/>
    <p:sldLayoutId id="2147483695" r:id="rId16"/>
    <p:sldLayoutId id="2147483650" r:id="rId17"/>
    <p:sldLayoutId id="2147483709" r:id="rId18"/>
    <p:sldLayoutId id="2147483714" r:id="rId19"/>
    <p:sldLayoutId id="2147483655" r:id="rId20"/>
    <p:sldLayoutId id="2147483795" r:id="rId21"/>
    <p:sldLayoutId id="2147483796" r:id="rId22"/>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Unlocking the Hidden Curriculum: TILT It! And Beyond...</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7368100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94" r:id="rId13"/>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664028" y="365125"/>
            <a:ext cx="10515600" cy="1325563"/>
          </a:xfrm>
          <a:prstGeom prst="rect">
            <a:avLst/>
          </a:prstGeom>
        </p:spPr>
        <p:txBody>
          <a:bodyPr vert="horz" lIns="91440" tIns="45720" rIns="91440" bIns="45720" rtlCol="0" anchor="t">
            <a:normAutofit/>
          </a:bodyPr>
          <a:lstStyle/>
          <a:p>
            <a:r>
              <a:rPr lang="en-US"/>
              <a:t>Click to edit master page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653142" y="1825625"/>
            <a:ext cx="10515600" cy="4351338"/>
          </a:xfrm>
          <a:prstGeom prst="rect">
            <a:avLst/>
          </a:prstGeom>
        </p:spPr>
        <p:txBody>
          <a:bodyPr vert="horz" lIns="91440" tIns="45720" rIns="91440" bIns="45720" rtlCol="0">
            <a:normAutofit/>
          </a:bodyPr>
          <a:lstStyle/>
          <a:p>
            <a:pPr lvl="0"/>
            <a:r>
              <a:rPr lang="en-US"/>
              <a:t>Click to edit master first level copy</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6304801"/>
            <a:ext cx="497378"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055038" y="6296411"/>
            <a:ext cx="4114800" cy="365125"/>
          </a:xfrm>
          <a:prstGeom prst="rect">
            <a:avLst/>
          </a:prstGeom>
        </p:spPr>
        <p:txBody>
          <a:bodyPr vert="horz" lIns="91440" tIns="45720" rIns="91440" bIns="45720" rtlCol="0" anchor="ctr"/>
          <a:lstStyle>
            <a:lvl1pPr algn="r">
              <a:defRPr sz="1000" b="0" i="0">
                <a:solidFill>
                  <a:schemeClr val="tx1"/>
                </a:solidFill>
                <a:latin typeface="Buckeye Sans 2" pitchFamily="2" charset="77"/>
              </a:defRPr>
            </a:lvl1pPr>
          </a:lstStyle>
          <a:p>
            <a:r>
              <a:rPr lang="en-US"/>
              <a:t>Creating Teaching Statements and Teaching Portfolios</a:t>
            </a:r>
          </a:p>
        </p:txBody>
      </p:sp>
      <p:pic>
        <p:nvPicPr>
          <p:cNvPr id="4" name="Picture 3" descr="The Ohio State University Drake Institute for Teaching and Learning Logo">
            <a:extLst>
              <a:ext uri="{FF2B5EF4-FFF2-40B4-BE49-F238E27FC236}">
                <a16:creationId xmlns:a16="http://schemas.microsoft.com/office/drawing/2014/main" id="{34CA11EF-789F-1ECB-7573-3B1057F586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96873" y="6331563"/>
            <a:ext cx="2382828" cy="428472"/>
          </a:xfrm>
          <a:prstGeom prst="rect">
            <a:avLst/>
          </a:prstGeom>
        </p:spPr>
      </p:pic>
    </p:spTree>
    <p:extLst>
      <p:ext uri="{BB962C8B-B14F-4D97-AF65-F5344CB8AC3E}">
        <p14:creationId xmlns:p14="http://schemas.microsoft.com/office/powerpoint/2010/main" val="221443366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Lst>
  <p:hf hdr="0" dt="0"/>
  <p:txStyles>
    <p:title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Mercurio.40@osu.edu" TargetMode="External"/><Relationship Id="rId5" Type="http://schemas.openxmlformats.org/officeDocument/2006/relationships/hyperlink" Target="mailto:Yang.7500@osu.edu" TargetMode="External"/><Relationship Id="rId4" Type="http://schemas.openxmlformats.org/officeDocument/2006/relationships/hyperlink" Target="mailto:mitchell.1857@osu.edu"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3" Type="http://schemas.openxmlformats.org/officeDocument/2006/relationships/hyperlink" Target="https://drakeinstitute.osu.edu/toolkit" TargetMode="External"/><Relationship Id="rId7" Type="http://schemas.openxmlformats.org/officeDocument/2006/relationships/image" Target="../media/image17.svg"/><Relationship Id="rId12"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6.png"/><Relationship Id="rId11" Type="http://schemas.openxmlformats.org/officeDocument/2006/relationships/hyperlink" Target="mailto:drakeinstitute@osu.edu" TargetMode="External"/><Relationship Id="rId5" Type="http://schemas.openxmlformats.org/officeDocument/2006/relationships/image" Target="../media/image15.svg"/><Relationship Id="rId10" Type="http://schemas.openxmlformats.org/officeDocument/2006/relationships/hyperlink" Target="https://drakeinstitute.osu.edu/" TargetMode="External"/><Relationship Id="rId4" Type="http://schemas.openxmlformats.org/officeDocument/2006/relationships/image" Target="../media/image14.png"/><Relationship Id="rId9" Type="http://schemas.openxmlformats.org/officeDocument/2006/relationships/image" Target="../media/image19.svg"/></Relationships>
</file>

<file path=ppt/slides/_rels/slide27.xml.rels><?xml version="1.0" encoding="UTF-8" standalone="yes"?>
<Relationships xmlns="http://schemas.openxmlformats.org/package/2006/relationships"><Relationship Id="rId3" Type="http://schemas.openxmlformats.org/officeDocument/2006/relationships/hyperlink" Target="mailto:mercurio.40@osu.edu"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hyperlink" Target="mailto:yang.7500@osu.edu" TargetMode="External"/><Relationship Id="rId4" Type="http://schemas.openxmlformats.org/officeDocument/2006/relationships/hyperlink" Target="mailto:june.18@osu.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72271F-9B57-4195-10A0-23257257880E}"/>
              </a:ext>
            </a:extLst>
          </p:cNvPr>
          <p:cNvSpPr>
            <a:spLocks noGrp="1"/>
          </p:cNvSpPr>
          <p:nvPr>
            <p:ph type="ctrTitle"/>
          </p:nvPr>
        </p:nvSpPr>
        <p:spPr>
          <a:xfrm>
            <a:off x="-102390" y="121497"/>
            <a:ext cx="6768882" cy="3305747"/>
          </a:xfrm>
        </p:spPr>
        <p:txBody>
          <a:bodyPr>
            <a:normAutofit/>
          </a:bodyPr>
          <a:lstStyle/>
          <a:p>
            <a:r>
              <a:rPr lang="en-US" sz="4600">
                <a:latin typeface="Buckeye Serif 2 Black"/>
              </a:rPr>
              <a:t>Designing Transparent Learning Experiences</a:t>
            </a:r>
            <a:endParaRPr lang="en-US" sz="4600"/>
          </a:p>
        </p:txBody>
      </p:sp>
      <p:pic>
        <p:nvPicPr>
          <p:cNvPr id="2" name="Picture 1">
            <a:extLst>
              <a:ext uri="{FF2B5EF4-FFF2-40B4-BE49-F238E27FC236}">
                <a16:creationId xmlns:a16="http://schemas.microsoft.com/office/drawing/2014/main" id="{2ADBD0F0-645E-61AC-3F6A-F26E580A6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srcRect l="35901" t="5497" r="23962" b="18412"/>
          <a:stretch/>
        </p:blipFill>
        <p:spPr>
          <a:xfrm>
            <a:off x="6768548" y="0"/>
            <a:ext cx="5423451" cy="6858000"/>
          </a:xfrm>
          <a:prstGeom prst="rect">
            <a:avLst/>
          </a:prstGeom>
        </p:spPr>
      </p:pic>
      <p:sp>
        <p:nvSpPr>
          <p:cNvPr id="7" name="TextBox 4">
            <a:extLst>
              <a:ext uri="{FF2B5EF4-FFF2-40B4-BE49-F238E27FC236}">
                <a16:creationId xmlns:a16="http://schemas.microsoft.com/office/drawing/2014/main" id="{205FEE6E-0DCC-4F59-78C5-2DFE5E1BE6FA}"/>
              </a:ext>
            </a:extLst>
          </p:cNvPr>
          <p:cNvSpPr txBox="1"/>
          <p:nvPr/>
        </p:nvSpPr>
        <p:spPr>
          <a:xfrm>
            <a:off x="1054087" y="3011724"/>
            <a:ext cx="4462935" cy="310854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r>
              <a:rPr lang="en-US" sz="2800" b="1">
                <a:latin typeface="Aptos"/>
                <a:ea typeface="Buckeye Serif 2 Black" pitchFamily="2" charset="0"/>
              </a:rPr>
              <a:t>Taylor June​</a:t>
            </a:r>
            <a:r>
              <a:rPr lang="en-US" sz="2800">
                <a:latin typeface="Aptos"/>
                <a:ea typeface="Buckeye Serif 2 Black" pitchFamily="2" charset="0"/>
              </a:rPr>
              <a:t>​</a:t>
            </a:r>
          </a:p>
          <a:p>
            <a:pPr algn="ctr" fontAlgn="base"/>
            <a:r>
              <a:rPr lang="en-US" sz="2800">
                <a:latin typeface="Aptos"/>
                <a:ea typeface="Buckeye Serif 2 Black" pitchFamily="2" charset="0"/>
              </a:rPr>
              <a:t>(</a:t>
            </a:r>
            <a:r>
              <a:rPr lang="en-US" sz="2800" u="sng">
                <a:latin typeface="Aptos"/>
                <a:ea typeface="Buckeye Serif 2 Black" pitchFamily="2" charset="0"/>
                <a:hlinkClick r:id="rId4"/>
              </a:rPr>
              <a:t>June.18@osu.edu</a:t>
            </a:r>
            <a:r>
              <a:rPr lang="en-US" sz="2800">
                <a:latin typeface="Aptos"/>
                <a:ea typeface="Buckeye Serif 2 Black" pitchFamily="2" charset="0"/>
              </a:rPr>
              <a:t>)</a:t>
            </a:r>
          </a:p>
          <a:p>
            <a:pPr algn="ctr" fontAlgn="base"/>
            <a:r>
              <a:rPr lang="en-US" sz="2800" b="1" err="1">
                <a:latin typeface="Aptos"/>
                <a:ea typeface="Buckeye Serif 2 Black" pitchFamily="2" charset="0"/>
              </a:rPr>
              <a:t>Ruonan</a:t>
            </a:r>
            <a:r>
              <a:rPr lang="en-US" sz="2800" b="1">
                <a:latin typeface="Aptos"/>
                <a:ea typeface="Buckeye Serif 2 Black" pitchFamily="2" charset="0"/>
              </a:rPr>
              <a:t> Yang</a:t>
            </a:r>
            <a:endParaRPr lang="en-US" sz="2800">
              <a:latin typeface="Aptos"/>
              <a:ea typeface="Buckeye Serif 2 Black" pitchFamily="2" charset="0"/>
            </a:endParaRPr>
          </a:p>
          <a:p>
            <a:pPr algn="ctr" fontAlgn="base"/>
            <a:r>
              <a:rPr lang="en-US" sz="2800">
                <a:latin typeface="Aptos"/>
                <a:ea typeface="Buckeye Serif 2 Black" pitchFamily="2" charset="0"/>
              </a:rPr>
              <a:t>(</a:t>
            </a:r>
            <a:r>
              <a:rPr lang="en-US" sz="2800" u="sng">
                <a:latin typeface="Aptos"/>
                <a:ea typeface="Buckeye Serif 2 Black" pitchFamily="2" charset="0"/>
                <a:hlinkClick r:id="rId5"/>
              </a:rPr>
              <a:t>Yang.7500@osu.edu</a:t>
            </a:r>
            <a:r>
              <a:rPr lang="en-US" sz="2800">
                <a:latin typeface="Aptos"/>
                <a:ea typeface="Buckeye Serif 2 Black" pitchFamily="2" charset="0"/>
              </a:rPr>
              <a:t>)</a:t>
            </a:r>
          </a:p>
          <a:p>
            <a:pPr algn="ctr" fontAlgn="base"/>
            <a:r>
              <a:rPr lang="en-US" sz="2800" b="1">
                <a:latin typeface="Aptos"/>
                <a:ea typeface="Buckeye Serif 2 Black" pitchFamily="2" charset="0"/>
              </a:rPr>
              <a:t>Erin Mercurio</a:t>
            </a:r>
            <a:endParaRPr lang="en-US" sz="2800">
              <a:latin typeface="Aptos"/>
              <a:ea typeface="Buckeye Serif 2 Black" pitchFamily="2" charset="0"/>
            </a:endParaRPr>
          </a:p>
          <a:p>
            <a:pPr algn="ctr" fontAlgn="base"/>
            <a:r>
              <a:rPr lang="en-US" sz="2800">
                <a:latin typeface="Aptos"/>
                <a:ea typeface="Buckeye Serif 2 Black" pitchFamily="2" charset="0"/>
              </a:rPr>
              <a:t>(</a:t>
            </a:r>
            <a:r>
              <a:rPr lang="en-US" sz="2800" u="sng">
                <a:latin typeface="Aptos"/>
                <a:ea typeface="Buckeye Serif 2 Black" pitchFamily="2" charset="0"/>
                <a:hlinkClick r:id="rId6"/>
              </a:rPr>
              <a:t>Mercurio.40@osu.edu</a:t>
            </a:r>
            <a:r>
              <a:rPr lang="en-US" sz="2800">
                <a:latin typeface="Aptos"/>
                <a:ea typeface="Buckeye Serif 2 Black" pitchFamily="2" charset="0"/>
              </a:rPr>
              <a:t>)</a:t>
            </a:r>
          </a:p>
          <a:p>
            <a:pPr algn="ctr" fontAlgn="base"/>
            <a:r>
              <a:rPr lang="en-US" sz="2800">
                <a:latin typeface="Aptos"/>
                <a:ea typeface="Buckeye Serif 2 Black" pitchFamily="2" charset="0"/>
              </a:rPr>
              <a:t>​</a:t>
            </a:r>
          </a:p>
        </p:txBody>
      </p:sp>
    </p:spTree>
    <p:extLst>
      <p:ext uri="{BB962C8B-B14F-4D97-AF65-F5344CB8AC3E}">
        <p14:creationId xmlns:p14="http://schemas.microsoft.com/office/powerpoint/2010/main" val="1595487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lang="en-US">
                <a:solidFill>
                  <a:srgbClr val="C00000"/>
                </a:solidFill>
              </a:rPr>
              <a:t>Task Development Peer Feedback</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757917" y="1998221"/>
            <a:ext cx="11039325" cy="4206638"/>
          </a:xfrm>
          <a:prstGeom prst="rect">
            <a:avLst/>
          </a:prstGeom>
        </p:spPr>
        <p:txBody>
          <a:bodyPr lIns="91440" tIns="45720" rIns="91440" bIns="45720" numCol="1"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A50021"/>
              </a:buClr>
              <a:buFont typeface="Arial" panose="020B0604020202020204" pitchFamily="34" charset="0"/>
              <a:buChar char="•"/>
            </a:pPr>
            <a:r>
              <a:rPr lang="en-US" sz="3000" b="1">
                <a:solidFill>
                  <a:srgbClr val="000000"/>
                </a:solidFill>
                <a:latin typeface="Aptos"/>
              </a:rPr>
              <a:t>Swap</a:t>
            </a:r>
            <a:r>
              <a:rPr lang="en-US" sz="3000">
                <a:solidFill>
                  <a:srgbClr val="000000"/>
                </a:solidFill>
                <a:latin typeface="Aptos"/>
              </a:rPr>
              <a:t> your task with a nearby partner</a:t>
            </a:r>
          </a:p>
          <a:p>
            <a:pPr marL="457200" indent="-457200">
              <a:buClr>
                <a:srgbClr val="A50021"/>
              </a:buClr>
              <a:buFont typeface="Arial" panose="020B0604020202020204" pitchFamily="34" charset="0"/>
              <a:buChar char="•"/>
            </a:pPr>
            <a:r>
              <a:rPr lang="en-US" sz="3000" b="1">
                <a:solidFill>
                  <a:srgbClr val="000000"/>
                </a:solidFill>
                <a:latin typeface="Aptos"/>
              </a:rPr>
              <a:t>Read through </a:t>
            </a:r>
            <a:r>
              <a:rPr lang="en-US" sz="3000">
                <a:solidFill>
                  <a:srgbClr val="000000"/>
                </a:solidFill>
                <a:latin typeface="Aptos"/>
              </a:rPr>
              <a:t>each other’s task as if you were new to the field</a:t>
            </a:r>
          </a:p>
          <a:p>
            <a:pPr marL="457200" indent="-457200">
              <a:buClr>
                <a:srgbClr val="A50021"/>
              </a:buClr>
              <a:buFont typeface="Arial" panose="020B0604020202020204" pitchFamily="34" charset="0"/>
              <a:buChar char="•"/>
            </a:pPr>
            <a:r>
              <a:rPr lang="en-US" sz="3000" b="1">
                <a:solidFill>
                  <a:srgbClr val="000000"/>
                </a:solidFill>
                <a:latin typeface="Aptos"/>
              </a:rPr>
              <a:t>Reflect</a:t>
            </a:r>
            <a:r>
              <a:rPr lang="en-US" sz="3000">
                <a:solidFill>
                  <a:srgbClr val="000000"/>
                </a:solidFill>
                <a:latin typeface="Aptos"/>
              </a:rPr>
              <a:t> and share your thoughts on the following questions:</a:t>
            </a:r>
          </a:p>
          <a:p>
            <a:pPr marL="1143000" lvl="1" indent="-457200">
              <a:buClr>
                <a:srgbClr val="A50021"/>
              </a:buClr>
            </a:pPr>
            <a:r>
              <a:rPr lang="en-US" sz="2800">
                <a:solidFill>
                  <a:srgbClr val="000000"/>
                </a:solidFill>
                <a:latin typeface="Aptos"/>
              </a:rPr>
              <a:t>Do you know what the task is asking you to do and/or why it is important?</a:t>
            </a:r>
          </a:p>
          <a:p>
            <a:pPr marL="1143000" lvl="1" indent="-457200">
              <a:buClr>
                <a:srgbClr val="A50021"/>
              </a:buClr>
            </a:pPr>
            <a:r>
              <a:rPr lang="en-US" sz="2800">
                <a:solidFill>
                  <a:srgbClr val="000000"/>
                </a:solidFill>
                <a:latin typeface="Aptos"/>
              </a:rPr>
              <a:t>What questions do you have for the instructor?</a:t>
            </a:r>
          </a:p>
          <a:p>
            <a:pPr marL="1143000" lvl="1" indent="-457200">
              <a:buClr>
                <a:srgbClr val="A50021"/>
              </a:buClr>
            </a:pPr>
            <a:r>
              <a:rPr lang="en-US" sz="2800">
                <a:solidFill>
                  <a:srgbClr val="000000"/>
                </a:solidFill>
                <a:latin typeface="Aptos"/>
              </a:rPr>
              <a:t>What language in the task confuses you? What language helps you?</a:t>
            </a:r>
          </a:p>
          <a:p>
            <a:pPr marL="1143000" lvl="1" indent="-457200">
              <a:buClr>
                <a:srgbClr val="A50021"/>
              </a:buClr>
            </a:pPr>
            <a:r>
              <a:rPr lang="en-US" sz="2800">
                <a:solidFill>
                  <a:srgbClr val="000000"/>
                </a:solidFill>
                <a:latin typeface="Aptos"/>
              </a:rPr>
              <a:t>How do you know if you have completed a step successfully?</a:t>
            </a:r>
          </a:p>
          <a:p>
            <a:pPr marL="1143000" lvl="1" indent="-457200">
              <a:buClr>
                <a:srgbClr val="A50021"/>
              </a:buClr>
            </a:pPr>
            <a:endParaRPr lang="en-US" sz="2600">
              <a:solidFill>
                <a:srgbClr val="000000"/>
              </a:solidFill>
              <a:latin typeface="Aptos"/>
            </a:endParaRP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10</a:t>
            </a:fld>
            <a:endParaRPr lang="en-US"/>
          </a:p>
        </p:txBody>
      </p:sp>
    </p:spTree>
    <p:extLst>
      <p:ext uri="{BB962C8B-B14F-4D97-AF65-F5344CB8AC3E}">
        <p14:creationId xmlns:p14="http://schemas.microsoft.com/office/powerpoint/2010/main" val="146990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lang="en-US">
                <a:solidFill>
                  <a:srgbClr val="C00000"/>
                </a:solidFill>
              </a:rPr>
              <a:t>Task Development Debrief</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2074421"/>
            <a:ext cx="6492724" cy="4206638"/>
          </a:xfrm>
          <a:prstGeom prst="rect">
            <a:avLst/>
          </a:prstGeom>
        </p:spPr>
        <p:txBody>
          <a:bodyPr lIns="91440" tIns="45720" rIns="91440" bIns="45720" numCol="1"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ct val="100000"/>
              </a:lnSpc>
              <a:buClr>
                <a:srgbClr val="A50021"/>
              </a:buClr>
              <a:buFont typeface="Arial" panose="020B0604020202020204" pitchFamily="34" charset="0"/>
              <a:buChar char="•"/>
            </a:pPr>
            <a:r>
              <a:rPr lang="en-US" sz="3000">
                <a:solidFill>
                  <a:srgbClr val="212325"/>
                </a:solidFill>
                <a:latin typeface="Aptos"/>
              </a:rPr>
              <a:t>How did you or your partner go about making the assignment transparent?</a:t>
            </a:r>
          </a:p>
          <a:p>
            <a:pPr marL="457200" lvl="0" indent="-457200">
              <a:lnSpc>
                <a:spcPct val="100000"/>
              </a:lnSpc>
              <a:buClr>
                <a:srgbClr val="A50021"/>
              </a:buClr>
              <a:buFont typeface="Arial" panose="020B0604020202020204" pitchFamily="34" charset="0"/>
              <a:buChar char="•"/>
            </a:pPr>
            <a:r>
              <a:rPr lang="en-US" sz="3000">
                <a:solidFill>
                  <a:srgbClr val="212325"/>
                </a:solidFill>
                <a:latin typeface="Aptos"/>
              </a:rPr>
              <a:t>What was difficult about this process?</a:t>
            </a:r>
          </a:p>
          <a:p>
            <a:pPr marL="457200" lvl="0" indent="-457200">
              <a:lnSpc>
                <a:spcPct val="100000"/>
              </a:lnSpc>
              <a:buClr>
                <a:srgbClr val="A50021"/>
              </a:buClr>
              <a:buFont typeface="Arial" panose="020B0604020202020204" pitchFamily="34" charset="0"/>
              <a:buChar char="•"/>
            </a:pPr>
            <a:r>
              <a:rPr lang="en-US" sz="3000">
                <a:solidFill>
                  <a:srgbClr val="212325"/>
                </a:solidFill>
                <a:latin typeface="Aptos"/>
              </a:rPr>
              <a:t>What are the benefits of designing a task with TILT in mind?</a:t>
            </a:r>
          </a:p>
        </p:txBody>
      </p:sp>
      <p:graphicFrame>
        <p:nvGraphicFramePr>
          <p:cNvPr id="6" name="Diagram 5" descr="A chart about task development progress: an iterative process from prototype, feedback, reflect and revise. ">
            <a:extLst>
              <a:ext uri="{FF2B5EF4-FFF2-40B4-BE49-F238E27FC236}">
                <a16:creationId xmlns:a16="http://schemas.microsoft.com/office/drawing/2014/main" id="{4F1B54EF-FA15-15E7-FB33-C82D2D8B45CC}"/>
              </a:ext>
            </a:extLst>
          </p:cNvPr>
          <p:cNvGraphicFramePr/>
          <p:nvPr>
            <p:extLst>
              <p:ext uri="{D42A27DB-BD31-4B8C-83A1-F6EECF244321}">
                <p14:modId xmlns:p14="http://schemas.microsoft.com/office/powerpoint/2010/main" val="3540749311"/>
              </p:ext>
            </p:extLst>
          </p:nvPr>
        </p:nvGraphicFramePr>
        <p:xfrm>
          <a:off x="7055038" y="1759579"/>
          <a:ext cx="4491400" cy="41776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11</a:t>
            </a:fld>
            <a:endParaRPr lang="en-US"/>
          </a:p>
        </p:txBody>
      </p:sp>
    </p:spTree>
    <p:extLst>
      <p:ext uri="{BB962C8B-B14F-4D97-AF65-F5344CB8AC3E}">
        <p14:creationId xmlns:p14="http://schemas.microsoft.com/office/powerpoint/2010/main" val="404976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1BA82-5BCF-1EB9-ECA8-34646C457B56}"/>
              </a:ext>
            </a:extLst>
          </p:cNvPr>
          <p:cNvSpPr>
            <a:spLocks noGrp="1"/>
          </p:cNvSpPr>
          <p:nvPr>
            <p:ph type="title"/>
          </p:nvPr>
        </p:nvSpPr>
        <p:spPr>
          <a:xfrm>
            <a:off x="659827" y="693462"/>
            <a:ext cx="10515600" cy="838854"/>
          </a:xfrm>
        </p:spPr>
        <p:txBody>
          <a:bodyPr/>
          <a:lstStyle/>
          <a:p>
            <a:r>
              <a:rPr lang="en-US">
                <a:solidFill>
                  <a:srgbClr val="C00000"/>
                </a:solidFill>
                <a:latin typeface="Buckeye Serif 2 Black"/>
              </a:rPr>
              <a:t>Writing Transparent Criteria</a:t>
            </a:r>
            <a:endParaRPr lang="en-US">
              <a:solidFill>
                <a:srgbClr val="C00000"/>
              </a:solidFill>
            </a:endParaRPr>
          </a:p>
        </p:txBody>
      </p:sp>
      <p:sp>
        <p:nvSpPr>
          <p:cNvPr id="6" name="TextBox 5">
            <a:extLst>
              <a:ext uri="{FF2B5EF4-FFF2-40B4-BE49-F238E27FC236}">
                <a16:creationId xmlns:a16="http://schemas.microsoft.com/office/drawing/2014/main" id="{5C290696-A7DB-9C0D-E84A-CF9A93387F01}"/>
              </a:ext>
            </a:extLst>
          </p:cNvPr>
          <p:cNvSpPr txBox="1"/>
          <p:nvPr/>
        </p:nvSpPr>
        <p:spPr>
          <a:xfrm>
            <a:off x="661269" y="1712117"/>
            <a:ext cx="4762869"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a:solidFill>
                  <a:srgbClr val="C00000"/>
                </a:solidFill>
                <a:latin typeface="Aptos"/>
              </a:rPr>
              <a:t>Weak (Not transparent)</a:t>
            </a:r>
            <a:endParaRPr lang="zh-CN" altLang="en-US" sz="2500"/>
          </a:p>
          <a:p>
            <a:pPr marL="285750" indent="-285750">
              <a:buFont typeface="Arial"/>
              <a:buChar char="•"/>
            </a:pPr>
            <a:r>
              <a:rPr lang="en-US" sz="2500">
                <a:latin typeface="Aptos"/>
                <a:ea typeface="+mn-lt"/>
                <a:cs typeface="+mn-lt"/>
              </a:rPr>
              <a:t>Demonstrates critical thinking</a:t>
            </a:r>
            <a:endParaRPr lang="en-US" sz="2500">
              <a:latin typeface="Aptos"/>
            </a:endParaRPr>
          </a:p>
          <a:p>
            <a:pPr marL="285750" indent="-285750">
              <a:buFont typeface="Arial"/>
              <a:buChar char="•"/>
            </a:pPr>
            <a:endParaRPr lang="en-US" sz="2500">
              <a:latin typeface="Aptos"/>
              <a:ea typeface="+mn-lt"/>
              <a:cs typeface="+mn-lt"/>
            </a:endParaRPr>
          </a:p>
          <a:p>
            <a:pPr marL="285750" indent="-285750">
              <a:buFont typeface="Arial"/>
              <a:buChar char="•"/>
            </a:pPr>
            <a:r>
              <a:rPr lang="en-US" sz="2500">
                <a:latin typeface="Aptos"/>
                <a:ea typeface="+mn-lt"/>
                <a:cs typeface="+mn-lt"/>
              </a:rPr>
              <a:t>Uses clear writing</a:t>
            </a:r>
            <a:endParaRPr lang="en-US" sz="2500">
              <a:latin typeface="Aptos"/>
            </a:endParaRPr>
          </a:p>
          <a:p>
            <a:pPr marL="285750" indent="-285750">
              <a:buFont typeface="Arial"/>
              <a:buChar char="•"/>
            </a:pPr>
            <a:endParaRPr lang="en-US" sz="2500">
              <a:latin typeface="Aptos"/>
              <a:ea typeface="+mn-lt"/>
              <a:cs typeface="+mn-lt"/>
            </a:endParaRPr>
          </a:p>
          <a:p>
            <a:pPr marL="285750" indent="-285750">
              <a:buFont typeface="Arial"/>
              <a:buChar char="•"/>
            </a:pPr>
            <a:r>
              <a:rPr lang="en-US" sz="2500">
                <a:latin typeface="Aptos"/>
                <a:ea typeface="+mn-lt"/>
                <a:cs typeface="+mn-lt"/>
              </a:rPr>
              <a:t>Presents a strong argument</a:t>
            </a:r>
            <a:endParaRPr lang="en-US" sz="2500">
              <a:latin typeface="Aptos"/>
            </a:endParaRPr>
          </a:p>
          <a:p>
            <a:endParaRPr lang="en-US" sz="2500">
              <a:latin typeface="Aptos"/>
            </a:endParaRPr>
          </a:p>
          <a:p>
            <a:endParaRPr lang="en-US" sz="2500">
              <a:latin typeface="Aptos"/>
            </a:endParaRPr>
          </a:p>
        </p:txBody>
      </p:sp>
      <p:sp>
        <p:nvSpPr>
          <p:cNvPr id="9" name="Arrow: Right 8">
            <a:extLst>
              <a:ext uri="{FF2B5EF4-FFF2-40B4-BE49-F238E27FC236}">
                <a16:creationId xmlns:a16="http://schemas.microsoft.com/office/drawing/2014/main" id="{E89F8545-1CB6-2388-6DEC-889860875CD4}"/>
              </a:ext>
              <a:ext uri="{C183D7F6-B498-43B3-948B-1728B52AA6E4}">
                <adec:decorative xmlns:adec="http://schemas.microsoft.com/office/drawing/2017/decorative" val="1"/>
              </a:ext>
            </a:extLst>
          </p:cNvPr>
          <p:cNvSpPr/>
          <p:nvPr/>
        </p:nvSpPr>
        <p:spPr>
          <a:xfrm>
            <a:off x="5293701" y="2239839"/>
            <a:ext cx="733425" cy="23812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C04D7CC-2AF9-96D1-7A34-AD8EAF7D2BE9}"/>
              </a:ext>
              <a:ext uri="{C183D7F6-B498-43B3-948B-1728B52AA6E4}">
                <adec:decorative xmlns:adec="http://schemas.microsoft.com/office/drawing/2017/decorative" val="1"/>
              </a:ext>
            </a:extLst>
          </p:cNvPr>
          <p:cNvSpPr/>
          <p:nvPr/>
        </p:nvSpPr>
        <p:spPr>
          <a:xfrm>
            <a:off x="5293701" y="3060454"/>
            <a:ext cx="733425" cy="23812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BC036B3D-ED3C-84C3-E499-1F783D21A33B}"/>
              </a:ext>
              <a:ext uri="{C183D7F6-B498-43B3-948B-1728B52AA6E4}">
                <adec:decorative xmlns:adec="http://schemas.microsoft.com/office/drawing/2017/decorative" val="1"/>
              </a:ext>
            </a:extLst>
          </p:cNvPr>
          <p:cNvSpPr/>
          <p:nvPr/>
        </p:nvSpPr>
        <p:spPr>
          <a:xfrm>
            <a:off x="5293700" y="3775561"/>
            <a:ext cx="733425" cy="238125"/>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570F68-B271-E6BB-01A0-C885901E8D00}"/>
              </a:ext>
            </a:extLst>
          </p:cNvPr>
          <p:cNvSpPr txBox="1"/>
          <p:nvPr/>
        </p:nvSpPr>
        <p:spPr>
          <a:xfrm>
            <a:off x="6098321" y="1716265"/>
            <a:ext cx="6369637" cy="32035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b="1">
                <a:solidFill>
                  <a:srgbClr val="C00000"/>
                </a:solidFill>
                <a:latin typeface="Aptos"/>
              </a:rPr>
              <a:t>Transparent (Observable &amp; Measurable)</a:t>
            </a:r>
            <a:endParaRPr lang="zh-CN" altLang="en-US" sz="2500"/>
          </a:p>
          <a:p>
            <a:pPr marL="285750" indent="-285750">
              <a:buFont typeface="Arial"/>
              <a:buChar char="•"/>
            </a:pPr>
            <a:r>
              <a:rPr lang="en-US" sz="2500">
                <a:latin typeface="Aptos"/>
                <a:ea typeface="+mn-lt"/>
                <a:cs typeface="+mn-lt"/>
              </a:rPr>
              <a:t>Identifies at least two assumptions and evaluates them using course concepts</a:t>
            </a:r>
            <a:endParaRPr lang="en-US" sz="2500">
              <a:latin typeface="Aptos"/>
            </a:endParaRPr>
          </a:p>
          <a:p>
            <a:pPr marL="285750" indent="-285750">
              <a:buFont typeface="Arial"/>
              <a:buChar char="•"/>
            </a:pPr>
            <a:r>
              <a:rPr lang="en-US" sz="2500">
                <a:latin typeface="Aptos"/>
                <a:ea typeface="+mn-lt"/>
                <a:cs typeface="+mn-lt"/>
              </a:rPr>
              <a:t>Uses discipline-specific terminology accurately</a:t>
            </a:r>
            <a:endParaRPr lang="en-US" sz="2500">
              <a:latin typeface="Aptos"/>
            </a:endParaRPr>
          </a:p>
          <a:p>
            <a:pPr marL="285750" indent="-285750">
              <a:buFont typeface="Arial"/>
              <a:buChar char="•"/>
            </a:pPr>
            <a:r>
              <a:rPr lang="en-US" sz="2500">
                <a:latin typeface="Aptos"/>
                <a:ea typeface="+mn-lt"/>
                <a:cs typeface="+mn-lt"/>
              </a:rPr>
              <a:t>Supports claims with two relevant examples from assigned readings</a:t>
            </a:r>
            <a:endParaRPr lang="en-US" sz="2500">
              <a:latin typeface="Aptos"/>
            </a:endParaRPr>
          </a:p>
          <a:p>
            <a:endParaRPr lang="en-US" sz="2500">
              <a:latin typeface="Aptos"/>
            </a:endParaRPr>
          </a:p>
        </p:txBody>
      </p:sp>
      <p:sp>
        <p:nvSpPr>
          <p:cNvPr id="8" name="TextBox 7">
            <a:extLst>
              <a:ext uri="{FF2B5EF4-FFF2-40B4-BE49-F238E27FC236}">
                <a16:creationId xmlns:a16="http://schemas.microsoft.com/office/drawing/2014/main" id="{29F48C7D-8066-1BA8-3860-95D7E46ACDAD}"/>
              </a:ext>
              <a:ext uri="{C183D7F6-B498-43B3-948B-1728B52AA6E4}">
                <adec:decorative xmlns:adec="http://schemas.microsoft.com/office/drawing/2017/decorative" val="1"/>
              </a:ext>
            </a:extLst>
          </p:cNvPr>
          <p:cNvSpPr txBox="1"/>
          <p:nvPr/>
        </p:nvSpPr>
        <p:spPr>
          <a:xfrm>
            <a:off x="1135982" y="4629984"/>
            <a:ext cx="9922042" cy="1200329"/>
          </a:xfrm>
          <a:prstGeom prst="rect">
            <a:avLst/>
          </a:prstGeom>
          <a:solidFill>
            <a:srgbClr val="A5002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Aptos"/>
              </a:rPr>
              <a:t>Quick test for transparency:</a:t>
            </a:r>
            <a:endParaRPr lang="zh-CN" altLang="en-US" sz="2400" b="1">
              <a:solidFill>
                <a:schemeClr val="bg1"/>
              </a:solidFill>
              <a:latin typeface="Aptos"/>
            </a:endParaRPr>
          </a:p>
          <a:p>
            <a:r>
              <a:rPr lang="en-US" sz="2400">
                <a:solidFill>
                  <a:schemeClr val="bg1"/>
                </a:solidFill>
                <a:latin typeface="Aptos"/>
                <a:ea typeface="+mn-lt"/>
                <a:cs typeface="+mn-lt"/>
              </a:rPr>
              <a:t>Can students self-check before submitting? Are criteria observable? Do criteria align with the assignment’s purpose?</a:t>
            </a:r>
            <a:endParaRPr lang="en-US" sz="2400">
              <a:solidFill>
                <a:schemeClr val="bg1"/>
              </a:solidFill>
              <a:latin typeface="Aptos"/>
            </a:endParaRPr>
          </a:p>
        </p:txBody>
      </p:sp>
      <p:sp>
        <p:nvSpPr>
          <p:cNvPr id="3" name="Footer Placeholder 2">
            <a:extLst>
              <a:ext uri="{FF2B5EF4-FFF2-40B4-BE49-F238E27FC236}">
                <a16:creationId xmlns:a16="http://schemas.microsoft.com/office/drawing/2014/main" id="{E6E85464-A14A-5C85-9996-B97BCA9AB22B}"/>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BCB3AADA-564C-233D-B227-663DA8B57218}"/>
              </a:ext>
            </a:extLst>
          </p:cNvPr>
          <p:cNvSpPr>
            <a:spLocks noGrp="1"/>
          </p:cNvSpPr>
          <p:nvPr>
            <p:ph type="sldNum" sz="quarter" idx="12"/>
          </p:nvPr>
        </p:nvSpPr>
        <p:spPr/>
        <p:txBody>
          <a:bodyPr/>
          <a:lstStyle/>
          <a:p>
            <a:fld id="{DFA4CD3D-26C8-47FF-8D13-9B32BAAB4735}" type="slidenum">
              <a:rPr lang="en-US" smtClean="0"/>
              <a:t>12</a:t>
            </a:fld>
            <a:endParaRPr lang="en-US"/>
          </a:p>
        </p:txBody>
      </p:sp>
    </p:spTree>
    <p:extLst>
      <p:ext uri="{BB962C8B-B14F-4D97-AF65-F5344CB8AC3E}">
        <p14:creationId xmlns:p14="http://schemas.microsoft.com/office/powerpoint/2010/main" val="157936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p:txBody>
          <a:bodyPr/>
          <a:lstStyle/>
          <a:p>
            <a:r>
              <a:rPr lang="en-US"/>
              <a:t>Benefits of Transparency</a:t>
            </a:r>
          </a:p>
        </p:txBody>
      </p:sp>
      <p:sp>
        <p:nvSpPr>
          <p:cNvPr id="2" name="Footer Placeholder 1">
            <a:extLst>
              <a:ext uri="{FF2B5EF4-FFF2-40B4-BE49-F238E27FC236}">
                <a16:creationId xmlns:a16="http://schemas.microsoft.com/office/drawing/2014/main" id="{89619184-860B-2484-8031-E9D15519F112}"/>
              </a:ext>
            </a:extLst>
          </p:cNvPr>
          <p:cNvSpPr>
            <a:spLocks noGrp="1"/>
          </p:cNvSpPr>
          <p:nvPr>
            <p:ph type="ftr" sz="quarter" idx="11"/>
          </p:nvPr>
        </p:nvSpPr>
        <p:spPr/>
        <p:txBody>
          <a:bodyPr/>
          <a:lstStyle/>
          <a:p>
            <a:r>
              <a:rPr lang="en-US"/>
              <a:t>Unlocking the Hidden Curriculum: TILT It! And Beyond...</a:t>
            </a:r>
          </a:p>
        </p:txBody>
      </p:sp>
      <p:sp>
        <p:nvSpPr>
          <p:cNvPr id="5" name="Slide Number Placeholder 4">
            <a:extLst>
              <a:ext uri="{FF2B5EF4-FFF2-40B4-BE49-F238E27FC236}">
                <a16:creationId xmlns:a16="http://schemas.microsoft.com/office/drawing/2014/main" id="{344C532A-1E69-63A7-486D-6A643D5470A1}"/>
              </a:ext>
            </a:extLst>
          </p:cNvPr>
          <p:cNvSpPr>
            <a:spLocks noGrp="1"/>
          </p:cNvSpPr>
          <p:nvPr>
            <p:ph type="sldNum" sz="quarter" idx="12"/>
          </p:nvPr>
        </p:nvSpPr>
        <p:spPr/>
        <p:txBody>
          <a:bodyPr/>
          <a:lstStyle/>
          <a:p>
            <a:fld id="{DFA4CD3D-26C8-47FF-8D13-9B32BAAB4735}" type="slidenum">
              <a:rPr lang="en-US" smtClean="0"/>
              <a:t>13</a:t>
            </a:fld>
            <a:endParaRPr lang="en-US"/>
          </a:p>
        </p:txBody>
      </p:sp>
    </p:spTree>
    <p:extLst>
      <p:ext uri="{BB962C8B-B14F-4D97-AF65-F5344CB8AC3E}">
        <p14:creationId xmlns:p14="http://schemas.microsoft.com/office/powerpoint/2010/main" val="3307891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lang="en-US">
                <a:solidFill>
                  <a:srgbClr val="C00000"/>
                </a:solidFill>
              </a:rPr>
              <a:t>Why Does TILT Work?</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2" y="1931546"/>
            <a:ext cx="7297057" cy="4206638"/>
          </a:xfrm>
          <a:prstGeom prst="rect">
            <a:avLst/>
          </a:prstGeom>
        </p:spPr>
        <p:txBody>
          <a:bodyPr lIns="91440" tIns="45720" rIns="91440" bIns="45720" numCol="1"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ct val="100000"/>
              </a:lnSpc>
              <a:buClr>
                <a:srgbClr val="A50021"/>
              </a:buClr>
              <a:buFont typeface="Arial" panose="020B0604020202020204" pitchFamily="34" charset="0"/>
              <a:buChar char="•"/>
            </a:pPr>
            <a:r>
              <a:rPr lang="en-US" sz="3200">
                <a:solidFill>
                  <a:srgbClr val="212325"/>
                </a:solidFill>
                <a:latin typeface="Aptos"/>
              </a:rPr>
              <a:t>A core element of TILT is </a:t>
            </a:r>
            <a:r>
              <a:rPr lang="en-US" sz="3200" b="1">
                <a:solidFill>
                  <a:srgbClr val="212325"/>
                </a:solidFill>
                <a:latin typeface="Aptos"/>
              </a:rPr>
              <a:t>metacognition</a:t>
            </a:r>
            <a:endParaRPr lang="en-US" sz="3200">
              <a:solidFill>
                <a:srgbClr val="212325"/>
              </a:solidFill>
              <a:latin typeface="Aptos"/>
            </a:endParaRPr>
          </a:p>
          <a:p>
            <a:pPr marL="457200" lvl="0" indent="-457200">
              <a:lnSpc>
                <a:spcPct val="100000"/>
              </a:lnSpc>
              <a:buClr>
                <a:srgbClr val="A50021"/>
              </a:buClr>
              <a:buFont typeface="Arial" panose="020B0604020202020204" pitchFamily="34" charset="0"/>
              <a:buChar char="•"/>
            </a:pPr>
            <a:r>
              <a:rPr lang="en-US" sz="3200">
                <a:solidFill>
                  <a:srgbClr val="212325"/>
                </a:solidFill>
                <a:latin typeface="Aptos"/>
              </a:rPr>
              <a:t>The structure provided </a:t>
            </a:r>
            <a:r>
              <a:rPr lang="en-US" sz="3200" b="1">
                <a:solidFill>
                  <a:srgbClr val="212325"/>
                </a:solidFill>
                <a:latin typeface="Aptos"/>
              </a:rPr>
              <a:t>TILT</a:t>
            </a:r>
            <a:r>
              <a:rPr lang="en-US" sz="3200">
                <a:solidFill>
                  <a:srgbClr val="212325"/>
                </a:solidFill>
                <a:latin typeface="Aptos"/>
              </a:rPr>
              <a:t> </a:t>
            </a:r>
            <a:r>
              <a:rPr lang="en-US" sz="3200" b="1">
                <a:solidFill>
                  <a:srgbClr val="212325"/>
                </a:solidFill>
                <a:latin typeface="Aptos"/>
              </a:rPr>
              <a:t>helps students to develop</a:t>
            </a:r>
            <a:r>
              <a:rPr lang="en-US" sz="3200">
                <a:solidFill>
                  <a:srgbClr val="212325"/>
                </a:solidFill>
                <a:latin typeface="Aptos"/>
              </a:rPr>
              <a:t>:</a:t>
            </a:r>
          </a:p>
          <a:p>
            <a:pPr marL="1143000" lvl="1" indent="-457200">
              <a:lnSpc>
                <a:spcPct val="100000"/>
              </a:lnSpc>
              <a:buClr>
                <a:srgbClr val="A50021"/>
              </a:buClr>
            </a:pPr>
            <a:r>
              <a:rPr lang="en-US" sz="2800">
                <a:solidFill>
                  <a:srgbClr val="212325"/>
                </a:solidFill>
                <a:latin typeface="Aptos"/>
              </a:rPr>
              <a:t>A </a:t>
            </a:r>
            <a:r>
              <a:rPr lang="en-US" sz="2800" b="1">
                <a:solidFill>
                  <a:srgbClr val="212325"/>
                </a:solidFill>
                <a:latin typeface="Aptos"/>
              </a:rPr>
              <a:t>plan</a:t>
            </a:r>
            <a:r>
              <a:rPr lang="en-US" sz="2800">
                <a:solidFill>
                  <a:srgbClr val="212325"/>
                </a:solidFill>
                <a:latin typeface="Aptos"/>
              </a:rPr>
              <a:t> for completing assignments as they are aware of the </a:t>
            </a:r>
            <a:r>
              <a:rPr lang="en-US" sz="2800" b="1">
                <a:solidFill>
                  <a:srgbClr val="212325"/>
                </a:solidFill>
                <a:latin typeface="Aptos"/>
              </a:rPr>
              <a:t>tasks</a:t>
            </a:r>
            <a:endParaRPr lang="en-US"/>
          </a:p>
          <a:p>
            <a:pPr marL="1143000" lvl="1" indent="-457200">
              <a:lnSpc>
                <a:spcPct val="100000"/>
              </a:lnSpc>
              <a:buClr>
                <a:srgbClr val="A50021"/>
              </a:buClr>
            </a:pPr>
            <a:r>
              <a:rPr lang="en-US" sz="2800" b="1">
                <a:solidFill>
                  <a:srgbClr val="212325"/>
                </a:solidFill>
                <a:latin typeface="Aptos"/>
              </a:rPr>
              <a:t>Criteria</a:t>
            </a:r>
            <a:r>
              <a:rPr lang="en-US" sz="2800">
                <a:solidFill>
                  <a:srgbClr val="212325"/>
                </a:solidFill>
                <a:latin typeface="Aptos"/>
              </a:rPr>
              <a:t> to </a:t>
            </a:r>
            <a:r>
              <a:rPr lang="en-US" sz="2800" b="1">
                <a:solidFill>
                  <a:srgbClr val="212325"/>
                </a:solidFill>
                <a:latin typeface="Aptos"/>
              </a:rPr>
              <a:t>monitor</a:t>
            </a:r>
            <a:r>
              <a:rPr lang="en-US" sz="2800">
                <a:solidFill>
                  <a:srgbClr val="212325"/>
                </a:solidFill>
                <a:latin typeface="Aptos"/>
              </a:rPr>
              <a:t> and </a:t>
            </a:r>
            <a:r>
              <a:rPr lang="en-US" sz="2800" b="1">
                <a:solidFill>
                  <a:srgbClr val="212325"/>
                </a:solidFill>
                <a:latin typeface="Aptos"/>
              </a:rPr>
              <a:t>adjust</a:t>
            </a:r>
            <a:r>
              <a:rPr lang="en-US" sz="2800">
                <a:solidFill>
                  <a:srgbClr val="212325"/>
                </a:solidFill>
                <a:latin typeface="Aptos"/>
              </a:rPr>
              <a:t> their </a:t>
            </a:r>
            <a:r>
              <a:rPr lang="en-US" sz="2800" b="1">
                <a:solidFill>
                  <a:srgbClr val="212325"/>
                </a:solidFill>
                <a:latin typeface="Aptos"/>
              </a:rPr>
              <a:t>progress</a:t>
            </a:r>
          </a:p>
          <a:p>
            <a:pPr marL="1143000" lvl="1" indent="-457200">
              <a:lnSpc>
                <a:spcPct val="100000"/>
              </a:lnSpc>
              <a:buClr>
                <a:srgbClr val="A50021"/>
              </a:buClr>
            </a:pPr>
            <a:r>
              <a:rPr lang="en-US" b="1">
                <a:solidFill>
                  <a:srgbClr val="212325"/>
                </a:solidFill>
                <a:latin typeface="Aptos"/>
              </a:rPr>
              <a:t>Moments</a:t>
            </a:r>
            <a:r>
              <a:rPr lang="en-US">
                <a:solidFill>
                  <a:srgbClr val="212325"/>
                </a:solidFill>
                <a:latin typeface="Aptos"/>
              </a:rPr>
              <a:t> to </a:t>
            </a:r>
            <a:r>
              <a:rPr lang="en-US" b="1">
                <a:solidFill>
                  <a:srgbClr val="212325"/>
                </a:solidFill>
                <a:latin typeface="Aptos"/>
              </a:rPr>
              <a:t>reflect</a:t>
            </a:r>
            <a:r>
              <a:rPr lang="en-US">
                <a:solidFill>
                  <a:srgbClr val="212325"/>
                </a:solidFill>
                <a:latin typeface="Aptos"/>
              </a:rPr>
              <a:t> </a:t>
            </a:r>
            <a:r>
              <a:rPr lang="en-US" b="1">
                <a:solidFill>
                  <a:srgbClr val="212325"/>
                </a:solidFill>
                <a:latin typeface="Aptos"/>
              </a:rPr>
              <a:t>on</a:t>
            </a:r>
            <a:r>
              <a:rPr lang="en-US">
                <a:solidFill>
                  <a:srgbClr val="212325"/>
                </a:solidFill>
                <a:latin typeface="Aptos"/>
              </a:rPr>
              <a:t> their </a:t>
            </a:r>
            <a:r>
              <a:rPr lang="en-US" b="1">
                <a:solidFill>
                  <a:srgbClr val="212325"/>
                </a:solidFill>
                <a:latin typeface="Aptos"/>
              </a:rPr>
              <a:t>learning</a:t>
            </a:r>
            <a:r>
              <a:rPr lang="en-US">
                <a:solidFill>
                  <a:srgbClr val="212325"/>
                </a:solidFill>
                <a:latin typeface="Aptos"/>
              </a:rPr>
              <a:t> with the explicit </a:t>
            </a:r>
            <a:r>
              <a:rPr lang="en-US" b="1">
                <a:solidFill>
                  <a:srgbClr val="212325"/>
                </a:solidFill>
                <a:latin typeface="Aptos"/>
              </a:rPr>
              <a:t>purpose </a:t>
            </a:r>
            <a:r>
              <a:rPr lang="en-US">
                <a:solidFill>
                  <a:srgbClr val="212325"/>
                </a:solidFill>
                <a:latin typeface="Aptos"/>
              </a:rPr>
              <a:t>in mind</a:t>
            </a:r>
            <a:endParaRPr lang="en-US" sz="2800" b="1">
              <a:solidFill>
                <a:srgbClr val="212325"/>
              </a:solidFill>
              <a:latin typeface="Aptos"/>
            </a:endParaRPr>
          </a:p>
          <a:p>
            <a:pPr marL="1143000" lvl="1" indent="-457200">
              <a:lnSpc>
                <a:spcPct val="100000"/>
              </a:lnSpc>
              <a:buClr>
                <a:srgbClr val="A50021"/>
              </a:buClr>
            </a:pPr>
            <a:endParaRPr lang="en-US" sz="2800">
              <a:solidFill>
                <a:srgbClr val="212325"/>
              </a:solidFill>
              <a:latin typeface="Aptos"/>
            </a:endParaRPr>
          </a:p>
        </p:txBody>
      </p:sp>
      <p:pic>
        <p:nvPicPr>
          <p:cNvPr id="7" name="Picture 6">
            <a:extLst>
              <a:ext uri="{FF2B5EF4-FFF2-40B4-BE49-F238E27FC236}">
                <a16:creationId xmlns:a16="http://schemas.microsoft.com/office/drawing/2014/main" id="{6B630297-8070-A2B4-43E0-76D6D3AF75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78774" y="1893446"/>
            <a:ext cx="3962588" cy="2944747"/>
          </a:xfrm>
          <a:prstGeom prst="rect">
            <a:avLst/>
          </a:prstGeom>
          <a:ln>
            <a:solidFill>
              <a:srgbClr val="000000"/>
            </a:solidFill>
          </a:ln>
        </p:spPr>
      </p:pic>
      <p:sp>
        <p:nvSpPr>
          <p:cNvPr id="8" name="Content Placeholder 2">
            <a:extLst>
              <a:ext uri="{FF2B5EF4-FFF2-40B4-BE49-F238E27FC236}">
                <a16:creationId xmlns:a16="http://schemas.microsoft.com/office/drawing/2014/main" id="{E38B785A-A9DC-ADB8-A823-B17620788E65}"/>
              </a:ext>
            </a:extLst>
          </p:cNvPr>
          <p:cNvSpPr txBox="1">
            <a:spLocks/>
          </p:cNvSpPr>
          <p:nvPr/>
        </p:nvSpPr>
        <p:spPr>
          <a:xfrm>
            <a:off x="7978774" y="4838193"/>
            <a:ext cx="3962588" cy="1261891"/>
          </a:xfrm>
          <a:prstGeom prst="rect">
            <a:avLst/>
          </a:prstGeom>
        </p:spPr>
        <p:txBody>
          <a:bodyPr lIns="91440" tIns="45720" rIns="91440" bIns="45720" numCol="1"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rgbClr val="A50021"/>
              </a:buClr>
            </a:pPr>
            <a:r>
              <a:rPr lang="en-US" sz="2400" b="1">
                <a:solidFill>
                  <a:srgbClr val="212325"/>
                </a:solidFill>
                <a:latin typeface="Aptos"/>
              </a:rPr>
              <a:t>Metacognition</a:t>
            </a:r>
            <a:r>
              <a:rPr lang="en-US" sz="2400">
                <a:solidFill>
                  <a:srgbClr val="212325"/>
                </a:solidFill>
                <a:latin typeface="Aptos"/>
              </a:rPr>
              <a:t>: Awareness and understanding of one’s cognitive processes</a:t>
            </a:r>
            <a:endParaRPr lang="en-US" sz="2400" b="1">
              <a:solidFill>
                <a:srgbClr val="212325"/>
              </a:solidFill>
              <a:latin typeface="Aptos"/>
            </a:endParaRP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14</a:t>
            </a:fld>
            <a:endParaRPr lang="en-US"/>
          </a:p>
        </p:txBody>
      </p:sp>
    </p:spTree>
    <p:extLst>
      <p:ext uri="{BB962C8B-B14F-4D97-AF65-F5344CB8AC3E}">
        <p14:creationId xmlns:p14="http://schemas.microsoft.com/office/powerpoint/2010/main" val="2112933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lang="en-US">
                <a:solidFill>
                  <a:srgbClr val="C00000"/>
                </a:solidFill>
              </a:rPr>
              <a:t>Benefits of TILT</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1886682"/>
            <a:ext cx="6680463" cy="4206638"/>
          </a:xfrm>
          <a:prstGeom prst="rect">
            <a:avLst/>
          </a:prstGeom>
        </p:spPr>
        <p:txBody>
          <a:bodyPr lIns="91440" tIns="45720" rIns="91440" bIns="4572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buClr>
                <a:srgbClr val="A50021"/>
              </a:buClr>
              <a:buFont typeface="Arial" panose="020B0604020202020204" pitchFamily="34" charset="0"/>
              <a:buChar char="•"/>
            </a:pPr>
            <a:r>
              <a:rPr lang="en-US">
                <a:solidFill>
                  <a:srgbClr val="212325"/>
                </a:solidFill>
                <a:latin typeface="Aptos"/>
              </a:rPr>
              <a:t>After using </a:t>
            </a:r>
            <a:r>
              <a:rPr lang="en-US" b="1">
                <a:solidFill>
                  <a:srgbClr val="212325"/>
                </a:solidFill>
                <a:latin typeface="Aptos"/>
              </a:rPr>
              <a:t>TILT</a:t>
            </a:r>
            <a:r>
              <a:rPr lang="en-US">
                <a:solidFill>
                  <a:srgbClr val="212325"/>
                </a:solidFill>
                <a:latin typeface="Aptos"/>
              </a:rPr>
              <a:t> </a:t>
            </a:r>
            <a:r>
              <a:rPr lang="en-US" b="1">
                <a:solidFill>
                  <a:srgbClr val="212325"/>
                </a:solidFill>
                <a:latin typeface="Aptos"/>
              </a:rPr>
              <a:t>on</a:t>
            </a:r>
            <a:r>
              <a:rPr lang="en-US">
                <a:solidFill>
                  <a:srgbClr val="212325"/>
                </a:solidFill>
                <a:latin typeface="Aptos"/>
              </a:rPr>
              <a:t> just </a:t>
            </a:r>
            <a:r>
              <a:rPr lang="en-US" b="1">
                <a:solidFill>
                  <a:srgbClr val="212325"/>
                </a:solidFill>
                <a:latin typeface="Aptos"/>
              </a:rPr>
              <a:t>2 assignments in 1 class</a:t>
            </a:r>
            <a:r>
              <a:rPr lang="en-US">
                <a:solidFill>
                  <a:srgbClr val="212325"/>
                </a:solidFill>
                <a:latin typeface="Aptos"/>
              </a:rPr>
              <a:t>, </a:t>
            </a:r>
            <a:r>
              <a:rPr lang="en-US" err="1">
                <a:solidFill>
                  <a:srgbClr val="212325"/>
                </a:solidFill>
                <a:latin typeface="Aptos"/>
              </a:rPr>
              <a:t>Winkelmes</a:t>
            </a:r>
            <a:r>
              <a:rPr lang="en-US">
                <a:solidFill>
                  <a:srgbClr val="212325"/>
                </a:solidFill>
                <a:latin typeface="Aptos"/>
              </a:rPr>
              <a:t> et al. (2019) reported a statistically significant </a:t>
            </a:r>
            <a:r>
              <a:rPr lang="en-US" b="1">
                <a:solidFill>
                  <a:srgbClr val="212325"/>
                </a:solidFill>
                <a:latin typeface="Aptos"/>
              </a:rPr>
              <a:t>increase in students’</a:t>
            </a:r>
            <a:r>
              <a:rPr lang="en-US">
                <a:solidFill>
                  <a:srgbClr val="212325"/>
                </a:solidFill>
                <a:latin typeface="Aptos"/>
              </a:rPr>
              <a:t>…</a:t>
            </a:r>
            <a:endParaRPr lang="en-US"/>
          </a:p>
          <a:p>
            <a:pPr lvl="0">
              <a:lnSpc>
                <a:spcPct val="100000"/>
              </a:lnSpc>
              <a:buClr>
                <a:srgbClr val="A50021"/>
              </a:buClr>
            </a:pPr>
            <a:endParaRPr lang="en-US" sz="1600"/>
          </a:p>
          <a:p>
            <a:pPr marL="1143000" lvl="1" indent="-457200">
              <a:lnSpc>
                <a:spcPct val="100000"/>
              </a:lnSpc>
              <a:buClr>
                <a:srgbClr val="A50021"/>
              </a:buClr>
              <a:buFont typeface="Courier New" panose="020B0604020202020204" pitchFamily="34" charset="0"/>
              <a:buChar char="o"/>
            </a:pPr>
            <a:r>
              <a:rPr lang="en-US" sz="2600">
                <a:solidFill>
                  <a:srgbClr val="212325"/>
                </a:solidFill>
                <a:latin typeface="Aptos"/>
              </a:rPr>
              <a:t>Academic </a:t>
            </a:r>
            <a:r>
              <a:rPr lang="en-US" sz="2600" b="1">
                <a:solidFill>
                  <a:srgbClr val="212325"/>
                </a:solidFill>
                <a:latin typeface="Aptos"/>
              </a:rPr>
              <a:t>confidence</a:t>
            </a:r>
          </a:p>
          <a:p>
            <a:pPr marL="1143000" lvl="1" indent="-457200">
              <a:lnSpc>
                <a:spcPct val="100000"/>
              </a:lnSpc>
              <a:buClr>
                <a:srgbClr val="A50021"/>
              </a:buClr>
              <a:buFont typeface="Courier New" panose="020B0604020202020204" pitchFamily="34" charset="0"/>
              <a:buChar char="o"/>
            </a:pPr>
            <a:r>
              <a:rPr lang="en-US" sz="2600">
                <a:solidFill>
                  <a:srgbClr val="212325"/>
                </a:solidFill>
                <a:latin typeface="Aptos"/>
              </a:rPr>
              <a:t>Sense of </a:t>
            </a:r>
            <a:r>
              <a:rPr lang="en-US" sz="2600" b="1">
                <a:solidFill>
                  <a:srgbClr val="212325"/>
                </a:solidFill>
                <a:latin typeface="Aptos"/>
              </a:rPr>
              <a:t>belonging</a:t>
            </a:r>
            <a:r>
              <a:rPr lang="en-US" sz="2600">
                <a:solidFill>
                  <a:srgbClr val="212325"/>
                </a:solidFill>
                <a:latin typeface="Aptos"/>
              </a:rPr>
              <a:t> in college</a:t>
            </a:r>
          </a:p>
          <a:p>
            <a:pPr marL="1143000" lvl="1" indent="-457200">
              <a:lnSpc>
                <a:spcPct val="100000"/>
              </a:lnSpc>
              <a:buClr>
                <a:srgbClr val="A50021"/>
              </a:buClr>
              <a:buFont typeface="Courier New" panose="020B0604020202020204" pitchFamily="34" charset="0"/>
              <a:buChar char="o"/>
            </a:pPr>
            <a:r>
              <a:rPr lang="en-US" sz="2600" b="1">
                <a:solidFill>
                  <a:srgbClr val="212325"/>
                </a:solidFill>
                <a:latin typeface="Aptos"/>
              </a:rPr>
              <a:t>Metacognitive</a:t>
            </a:r>
            <a:r>
              <a:rPr lang="en-US" sz="2600">
                <a:solidFill>
                  <a:srgbClr val="212325"/>
                </a:solidFill>
                <a:latin typeface="Aptos"/>
              </a:rPr>
              <a:t> skills</a:t>
            </a:r>
          </a:p>
          <a:p>
            <a:pPr marL="1143000" lvl="1" indent="-457200">
              <a:lnSpc>
                <a:spcPct val="100000"/>
              </a:lnSpc>
              <a:buClr>
                <a:srgbClr val="A50021"/>
              </a:buClr>
              <a:buFont typeface="Courier New" panose="020B0604020202020204" pitchFamily="34" charset="0"/>
              <a:buChar char="o"/>
            </a:pPr>
            <a:r>
              <a:rPr lang="en-US" sz="2600" b="1">
                <a:solidFill>
                  <a:srgbClr val="212325"/>
                </a:solidFill>
                <a:latin typeface="Aptos"/>
              </a:rPr>
              <a:t>Persistence</a:t>
            </a:r>
            <a:r>
              <a:rPr lang="en-US" sz="2600">
                <a:solidFill>
                  <a:srgbClr val="212325"/>
                </a:solidFill>
                <a:latin typeface="Aptos"/>
              </a:rPr>
              <a:t> in the discipline/college</a:t>
            </a:r>
          </a:p>
        </p:txBody>
      </p:sp>
      <p:sp>
        <p:nvSpPr>
          <p:cNvPr id="6" name="Rectangle: Rounded Corners 5">
            <a:extLst>
              <a:ext uri="{FF2B5EF4-FFF2-40B4-BE49-F238E27FC236}">
                <a16:creationId xmlns:a16="http://schemas.microsoft.com/office/drawing/2014/main" id="{626D398D-FA9E-77B4-6487-5DA1FDE2E256}"/>
              </a:ext>
            </a:extLst>
          </p:cNvPr>
          <p:cNvSpPr/>
          <p:nvPr/>
        </p:nvSpPr>
        <p:spPr>
          <a:xfrm>
            <a:off x="7374391" y="1754771"/>
            <a:ext cx="4464907" cy="2549586"/>
          </a:xfrm>
          <a:prstGeom prst="roundRect">
            <a:avLst/>
          </a:prstGeom>
          <a:solidFill>
            <a:srgbClr val="0F4BB3"/>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b="1"/>
              <a:t>Predict</a:t>
            </a:r>
            <a:r>
              <a:rPr lang="en-US" sz="2600" b="1">
                <a:solidFill>
                  <a:schemeClr val="bg1"/>
                </a:solidFill>
              </a:rPr>
              <a:t>: First year students who received TILT instruction persisted to their second year at a rate ____% ____ than the rest of their cohort.</a:t>
            </a:r>
            <a:endParaRPr lang="en-US" sz="2600" b="1"/>
          </a:p>
        </p:txBody>
      </p:sp>
      <p:sp>
        <p:nvSpPr>
          <p:cNvPr id="8" name="Rectangle: Rounded Corners 7">
            <a:extLst>
              <a:ext uri="{FF2B5EF4-FFF2-40B4-BE49-F238E27FC236}">
                <a16:creationId xmlns:a16="http://schemas.microsoft.com/office/drawing/2014/main" id="{5B346052-39A9-B5FD-5380-2FAF2C201219}"/>
              </a:ext>
            </a:extLst>
          </p:cNvPr>
          <p:cNvSpPr/>
          <p:nvPr/>
        </p:nvSpPr>
        <p:spPr>
          <a:xfrm>
            <a:off x="7330219" y="4673414"/>
            <a:ext cx="4464907" cy="130947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t>Answer: 13.92% greater</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15</a:t>
            </a:fld>
            <a:endParaRPr lang="en-US"/>
          </a:p>
        </p:txBody>
      </p:sp>
    </p:spTree>
    <p:extLst>
      <p:ext uri="{BB962C8B-B14F-4D97-AF65-F5344CB8AC3E}">
        <p14:creationId xmlns:p14="http://schemas.microsoft.com/office/powerpoint/2010/main" val="157889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lang="en-US">
                <a:solidFill>
                  <a:srgbClr val="C00000"/>
                </a:solidFill>
                <a:latin typeface="Buckeye Serif 2 Black"/>
              </a:rPr>
              <a:t>Who might benefit from TILT?</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1969646"/>
            <a:ext cx="10876244" cy="2937846"/>
          </a:xfrm>
          <a:prstGeom prst="rect">
            <a:avLst/>
          </a:prstGeom>
        </p:spPr>
        <p:txBody>
          <a:bodyPr lIns="91440" tIns="45720" rIns="91440" bIns="45720" numCol="1"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b="1">
                <a:solidFill>
                  <a:srgbClr val="212325"/>
                </a:solidFill>
                <a:latin typeface="Aptos"/>
              </a:rPr>
              <a:t>TILT</a:t>
            </a:r>
            <a:r>
              <a:rPr lang="en-US">
                <a:solidFill>
                  <a:srgbClr val="212325"/>
                </a:solidFill>
                <a:latin typeface="Aptos"/>
              </a:rPr>
              <a:t> has also </a:t>
            </a:r>
            <a:r>
              <a:rPr lang="en-US" b="1">
                <a:solidFill>
                  <a:srgbClr val="212325"/>
                </a:solidFill>
                <a:latin typeface="Aptos"/>
              </a:rPr>
              <a:t>been observed to have a stronger impact on certain student groups.</a:t>
            </a:r>
            <a:endParaRPr lang="en-US">
              <a:solidFill>
                <a:srgbClr val="212325"/>
              </a:solidFill>
              <a:latin typeface="Aptos"/>
            </a:endParaRPr>
          </a:p>
        </p:txBody>
      </p:sp>
      <p:sp>
        <p:nvSpPr>
          <p:cNvPr id="6" name="Rectangle: Rounded Corners 5">
            <a:extLst>
              <a:ext uri="{FF2B5EF4-FFF2-40B4-BE49-F238E27FC236}">
                <a16:creationId xmlns:a16="http://schemas.microsoft.com/office/drawing/2014/main" id="{AC880380-A51B-1F85-27B0-45DB7D6568AB}"/>
              </a:ext>
            </a:extLst>
          </p:cNvPr>
          <p:cNvSpPr/>
          <p:nvPr/>
        </p:nvSpPr>
        <p:spPr>
          <a:xfrm>
            <a:off x="653142" y="3584087"/>
            <a:ext cx="10536274" cy="192167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nSpc>
                <a:spcPct val="150000"/>
              </a:lnSpc>
            </a:pPr>
            <a:r>
              <a:rPr lang="en-US" sz="2800" b="1">
                <a:solidFill>
                  <a:srgbClr val="212325"/>
                </a:solidFill>
                <a:latin typeface="Aptos"/>
              </a:rPr>
              <a:t>Share with a partner:</a:t>
            </a:r>
            <a:endParaRPr lang="en-US" sz="2800"/>
          </a:p>
          <a:p>
            <a:pPr marL="457200" indent="-457200">
              <a:lnSpc>
                <a:spcPct val="150000"/>
              </a:lnSpc>
              <a:buFont typeface="Arial" panose="020B0604020202020204" pitchFamily="34" charset="0"/>
              <a:buChar char="•"/>
            </a:pPr>
            <a:r>
              <a:rPr lang="en-US" sz="2800">
                <a:solidFill>
                  <a:srgbClr val="212325"/>
                </a:solidFill>
                <a:latin typeface="Aptos"/>
              </a:rPr>
              <a:t>What </a:t>
            </a:r>
            <a:r>
              <a:rPr lang="en-US" sz="2800" b="1">
                <a:solidFill>
                  <a:srgbClr val="212325"/>
                </a:solidFill>
                <a:latin typeface="Aptos"/>
              </a:rPr>
              <a:t>groups might</a:t>
            </a:r>
            <a:r>
              <a:rPr lang="en-US" sz="2800">
                <a:solidFill>
                  <a:srgbClr val="212325"/>
                </a:solidFill>
                <a:latin typeface="Aptos"/>
              </a:rPr>
              <a:t> </a:t>
            </a:r>
            <a:r>
              <a:rPr lang="en-US" sz="2800" b="1">
                <a:solidFill>
                  <a:srgbClr val="212325"/>
                </a:solidFill>
                <a:latin typeface="Aptos"/>
              </a:rPr>
              <a:t>benefit</a:t>
            </a:r>
            <a:r>
              <a:rPr lang="en-US" sz="2800">
                <a:solidFill>
                  <a:srgbClr val="212325"/>
                </a:solidFill>
                <a:latin typeface="Aptos"/>
              </a:rPr>
              <a:t> from transparency?</a:t>
            </a:r>
          </a:p>
          <a:p>
            <a:pPr marL="457200" indent="-457200">
              <a:lnSpc>
                <a:spcPct val="150000"/>
              </a:lnSpc>
              <a:buFont typeface="Arial" panose="020B0604020202020204" pitchFamily="34" charset="0"/>
              <a:buChar char="•"/>
            </a:pPr>
            <a:r>
              <a:rPr lang="en-US" sz="2800" b="1">
                <a:solidFill>
                  <a:srgbClr val="212325"/>
                </a:solidFill>
                <a:latin typeface="Aptos"/>
              </a:rPr>
              <a:t>Why</a:t>
            </a:r>
            <a:r>
              <a:rPr lang="en-US" sz="2800">
                <a:solidFill>
                  <a:srgbClr val="212325"/>
                </a:solidFill>
                <a:latin typeface="Aptos"/>
              </a:rPr>
              <a:t> </a:t>
            </a:r>
            <a:r>
              <a:rPr lang="en-US" sz="2800" b="1">
                <a:solidFill>
                  <a:srgbClr val="212325"/>
                </a:solidFill>
                <a:latin typeface="Aptos"/>
              </a:rPr>
              <a:t>might</a:t>
            </a:r>
            <a:r>
              <a:rPr lang="en-US" sz="2800">
                <a:solidFill>
                  <a:srgbClr val="212325"/>
                </a:solidFill>
                <a:latin typeface="Aptos"/>
              </a:rPr>
              <a:t> </a:t>
            </a:r>
            <a:r>
              <a:rPr lang="en-US" sz="2800" b="1">
                <a:solidFill>
                  <a:srgbClr val="212325"/>
                </a:solidFill>
                <a:latin typeface="Aptos"/>
              </a:rPr>
              <a:t>transparency</a:t>
            </a:r>
            <a:r>
              <a:rPr lang="en-US" sz="2800">
                <a:solidFill>
                  <a:srgbClr val="212325"/>
                </a:solidFill>
                <a:latin typeface="Aptos"/>
              </a:rPr>
              <a:t> </a:t>
            </a:r>
            <a:r>
              <a:rPr lang="en-US" sz="2800" b="1">
                <a:solidFill>
                  <a:srgbClr val="212325"/>
                </a:solidFill>
                <a:latin typeface="Aptos"/>
              </a:rPr>
              <a:t>be</a:t>
            </a:r>
            <a:r>
              <a:rPr lang="en-US" sz="2800">
                <a:solidFill>
                  <a:srgbClr val="212325"/>
                </a:solidFill>
                <a:latin typeface="Aptos"/>
              </a:rPr>
              <a:t> </a:t>
            </a:r>
            <a:r>
              <a:rPr lang="en-US" sz="2800" b="1">
                <a:solidFill>
                  <a:srgbClr val="212325"/>
                </a:solidFill>
                <a:latin typeface="Aptos"/>
              </a:rPr>
              <a:t>helpful</a:t>
            </a:r>
            <a:r>
              <a:rPr lang="en-US" sz="2800">
                <a:solidFill>
                  <a:srgbClr val="212325"/>
                </a:solidFill>
                <a:latin typeface="Aptos"/>
              </a:rPr>
              <a:t> for these groups?</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16</a:t>
            </a:fld>
            <a:endParaRPr lang="en-US"/>
          </a:p>
        </p:txBody>
      </p:sp>
    </p:spTree>
    <p:extLst>
      <p:ext uri="{BB962C8B-B14F-4D97-AF65-F5344CB8AC3E}">
        <p14:creationId xmlns:p14="http://schemas.microsoft.com/office/powerpoint/2010/main" val="22947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D0E397-B964-2191-8C39-FD7A259B2F8F}"/>
              </a:ext>
            </a:extLst>
          </p:cNvPr>
          <p:cNvSpPr>
            <a:spLocks noGrp="1"/>
          </p:cNvSpPr>
          <p:nvPr>
            <p:ph type="title"/>
          </p:nvPr>
        </p:nvSpPr>
        <p:spPr>
          <a:xfrm>
            <a:off x="778778" y="2261222"/>
            <a:ext cx="10515600" cy="1937086"/>
          </a:xfrm>
        </p:spPr>
        <p:txBody>
          <a:bodyPr/>
          <a:lstStyle/>
          <a:p>
            <a:r>
              <a:rPr lang="en-US"/>
              <a:t>Addressing the Hidden Curriculum</a:t>
            </a:r>
          </a:p>
        </p:txBody>
      </p:sp>
      <p:sp>
        <p:nvSpPr>
          <p:cNvPr id="2" name="Footer Placeholder 1">
            <a:extLst>
              <a:ext uri="{FF2B5EF4-FFF2-40B4-BE49-F238E27FC236}">
                <a16:creationId xmlns:a16="http://schemas.microsoft.com/office/drawing/2014/main" id="{89619184-860B-2484-8031-E9D15519F112}"/>
              </a:ext>
            </a:extLst>
          </p:cNvPr>
          <p:cNvSpPr>
            <a:spLocks noGrp="1"/>
          </p:cNvSpPr>
          <p:nvPr>
            <p:ph type="ftr" sz="quarter" idx="11"/>
          </p:nvPr>
        </p:nvSpPr>
        <p:spPr/>
        <p:txBody>
          <a:bodyPr/>
          <a:lstStyle/>
          <a:p>
            <a:r>
              <a:rPr lang="en-US"/>
              <a:t>Unlocking the Hidden Curriculum: TILT It! And Beyond...</a:t>
            </a:r>
          </a:p>
        </p:txBody>
      </p:sp>
      <p:sp>
        <p:nvSpPr>
          <p:cNvPr id="5" name="Slide Number Placeholder 4">
            <a:extLst>
              <a:ext uri="{FF2B5EF4-FFF2-40B4-BE49-F238E27FC236}">
                <a16:creationId xmlns:a16="http://schemas.microsoft.com/office/drawing/2014/main" id="{344C532A-1E69-63A7-486D-6A643D5470A1}"/>
              </a:ext>
            </a:extLst>
          </p:cNvPr>
          <p:cNvSpPr>
            <a:spLocks noGrp="1"/>
          </p:cNvSpPr>
          <p:nvPr>
            <p:ph type="sldNum" sz="quarter" idx="12"/>
          </p:nvPr>
        </p:nvSpPr>
        <p:spPr/>
        <p:txBody>
          <a:bodyPr/>
          <a:lstStyle/>
          <a:p>
            <a:fld id="{DFA4CD3D-26C8-47FF-8D13-9B32BAAB4735}" type="slidenum">
              <a:rPr lang="en-US" smtClean="0"/>
              <a:t>17</a:t>
            </a:fld>
            <a:endParaRPr lang="en-US"/>
          </a:p>
        </p:txBody>
      </p:sp>
    </p:spTree>
    <p:extLst>
      <p:ext uri="{BB962C8B-B14F-4D97-AF65-F5344CB8AC3E}">
        <p14:creationId xmlns:p14="http://schemas.microsoft.com/office/powerpoint/2010/main" val="1207679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normAutofit/>
          </a:bodyPr>
          <a:lstStyle/>
          <a:p>
            <a:r>
              <a:rPr lang="en-US" sz="4000">
                <a:solidFill>
                  <a:srgbClr val="C00000"/>
                </a:solidFill>
              </a:rPr>
              <a:t>Hidden Curriculum</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2074421"/>
            <a:ext cx="5075675" cy="4055668"/>
          </a:xfrm>
          <a:prstGeom prst="rect">
            <a:avLst/>
          </a:prstGeom>
        </p:spPr>
        <p:txBody>
          <a:bodyPr numCol="1">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b="1">
                <a:solidFill>
                  <a:srgbClr val="212325"/>
                </a:solidFill>
              </a:rPr>
              <a:t>Implicit</a:t>
            </a:r>
            <a:r>
              <a:rPr lang="en-US" sz="3200">
                <a:solidFill>
                  <a:srgbClr val="212325"/>
                </a:solidFill>
              </a:rPr>
              <a:t> set of </a:t>
            </a:r>
            <a:r>
              <a:rPr lang="en-US" sz="3200" b="1">
                <a:solidFill>
                  <a:srgbClr val="212325"/>
                </a:solidFill>
              </a:rPr>
              <a:t>skills</a:t>
            </a:r>
            <a:r>
              <a:rPr lang="en-US" sz="3200">
                <a:solidFill>
                  <a:srgbClr val="212325"/>
                </a:solidFill>
              </a:rPr>
              <a:t>, </a:t>
            </a:r>
            <a:r>
              <a:rPr lang="en-US" sz="3200" b="1">
                <a:solidFill>
                  <a:srgbClr val="212325"/>
                </a:solidFill>
              </a:rPr>
              <a:t>knowledge</a:t>
            </a:r>
            <a:r>
              <a:rPr lang="en-US" sz="3200">
                <a:solidFill>
                  <a:srgbClr val="212325"/>
                </a:solidFill>
              </a:rPr>
              <a:t>, and </a:t>
            </a:r>
            <a:r>
              <a:rPr lang="en-US" sz="3200" b="1">
                <a:solidFill>
                  <a:srgbClr val="212325"/>
                </a:solidFill>
              </a:rPr>
              <a:t>norms</a:t>
            </a:r>
            <a:r>
              <a:rPr lang="en-US" sz="3200">
                <a:solidFill>
                  <a:srgbClr val="212325"/>
                </a:solidFill>
              </a:rPr>
              <a:t> that are </a:t>
            </a:r>
            <a:r>
              <a:rPr lang="en-US" sz="3200" b="1">
                <a:solidFill>
                  <a:srgbClr val="212325"/>
                </a:solidFill>
              </a:rPr>
              <a:t>expected</a:t>
            </a:r>
            <a:r>
              <a:rPr lang="en-US" sz="3200">
                <a:solidFill>
                  <a:srgbClr val="212325"/>
                </a:solidFill>
              </a:rPr>
              <a:t> of students (Jerald, 2006; Myles, 2011)</a:t>
            </a:r>
          </a:p>
          <a:p>
            <a:pPr marL="457200" indent="-457200">
              <a:buFont typeface="Arial" panose="020B0604020202020204" pitchFamily="34" charset="0"/>
              <a:buChar char="•"/>
            </a:pPr>
            <a:r>
              <a:rPr lang="en-US" sz="3200" b="1">
                <a:solidFill>
                  <a:srgbClr val="212325"/>
                </a:solidFill>
              </a:rPr>
              <a:t>Influenced by </a:t>
            </a:r>
            <a:r>
              <a:rPr lang="en-US" sz="3200">
                <a:solidFill>
                  <a:srgbClr val="212325"/>
                </a:solidFill>
              </a:rPr>
              <a:t>(</a:t>
            </a:r>
            <a:r>
              <a:rPr lang="en-US" sz="3200" err="1">
                <a:solidFill>
                  <a:srgbClr val="212325"/>
                </a:solidFill>
              </a:rPr>
              <a:t>Cornbleth</a:t>
            </a:r>
            <a:r>
              <a:rPr lang="en-US" sz="3200">
                <a:solidFill>
                  <a:srgbClr val="212325"/>
                </a:solidFill>
              </a:rPr>
              <a:t>, 1984):</a:t>
            </a:r>
          </a:p>
          <a:p>
            <a:pPr marL="1143000" lvl="1" indent="-457200"/>
            <a:r>
              <a:rPr lang="en-US" sz="3200">
                <a:solidFill>
                  <a:srgbClr val="212325"/>
                </a:solidFill>
              </a:rPr>
              <a:t>Instructors</a:t>
            </a:r>
          </a:p>
          <a:p>
            <a:pPr marL="1143000" lvl="1" indent="-457200"/>
            <a:r>
              <a:rPr lang="en-US" sz="3200">
                <a:solidFill>
                  <a:srgbClr val="212325"/>
                </a:solidFill>
              </a:rPr>
              <a:t>Administration</a:t>
            </a:r>
          </a:p>
          <a:p>
            <a:pPr marL="1143000" lvl="1" indent="-457200"/>
            <a:r>
              <a:rPr lang="en-US" sz="3200">
                <a:solidFill>
                  <a:srgbClr val="212325"/>
                </a:solidFill>
              </a:rPr>
              <a:t>Students</a:t>
            </a:r>
          </a:p>
          <a:p>
            <a:pPr marL="1143000" lvl="1" indent="-457200"/>
            <a:r>
              <a:rPr lang="en-US" sz="3200">
                <a:solidFill>
                  <a:srgbClr val="212325"/>
                </a:solidFill>
              </a:rPr>
              <a:t>Society </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18</a:t>
            </a:fld>
            <a:endParaRPr lang="en-US"/>
          </a:p>
        </p:txBody>
      </p:sp>
      <p:pic>
        <p:nvPicPr>
          <p:cNvPr id="5" name="Picture 4" descr="Iceberg above and below the waterline. Top is academic curriculum. Bigger bottom is the Hidden curriculum consisting of executive functions and metacognition.">
            <a:extLst>
              <a:ext uri="{FF2B5EF4-FFF2-40B4-BE49-F238E27FC236}">
                <a16:creationId xmlns:a16="http://schemas.microsoft.com/office/drawing/2014/main" id="{A5127A97-EF10-6218-1221-F551CC78A728}"/>
              </a:ext>
            </a:extLst>
          </p:cNvPr>
          <p:cNvPicPr>
            <a:picLocks noChangeAspect="1"/>
          </p:cNvPicPr>
          <p:nvPr/>
        </p:nvPicPr>
        <p:blipFill>
          <a:blip r:embed="rId3"/>
          <a:srcRect l="5848" r="3898" b="-217"/>
          <a:stretch>
            <a:fillRect/>
          </a:stretch>
        </p:blipFill>
        <p:spPr>
          <a:xfrm>
            <a:off x="5709766" y="1714411"/>
            <a:ext cx="6080053" cy="3687972"/>
          </a:xfrm>
          <a:prstGeom prst="rect">
            <a:avLst/>
          </a:prstGeom>
        </p:spPr>
      </p:pic>
    </p:spTree>
    <p:extLst>
      <p:ext uri="{BB962C8B-B14F-4D97-AF65-F5344CB8AC3E}">
        <p14:creationId xmlns:p14="http://schemas.microsoft.com/office/powerpoint/2010/main" val="314061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6D43-6904-5722-5E7A-B241150D70C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ED6120-80EA-0E57-E482-17625764F735}"/>
              </a:ext>
            </a:extLst>
          </p:cNvPr>
          <p:cNvSpPr>
            <a:spLocks noGrp="1"/>
          </p:cNvSpPr>
          <p:nvPr>
            <p:ph type="ftr" sz="quarter" idx="11"/>
          </p:nvPr>
        </p:nvSpPr>
        <p:spPr/>
        <p:txBody>
          <a:bodyPr/>
          <a:lstStyle/>
          <a:p>
            <a:r>
              <a:rPr lang="en-US"/>
              <a:t>Unlocking the Hidden Curriculum: TILT It! And Beyond...</a:t>
            </a:r>
          </a:p>
        </p:txBody>
      </p:sp>
      <p:sp>
        <p:nvSpPr>
          <p:cNvPr id="3" name="Slide Number Placeholder 2">
            <a:extLst>
              <a:ext uri="{FF2B5EF4-FFF2-40B4-BE49-F238E27FC236}">
                <a16:creationId xmlns:a16="http://schemas.microsoft.com/office/drawing/2014/main" id="{8F8E2BCC-C64A-1671-B94C-4FC79CE29D4B}"/>
              </a:ext>
            </a:extLst>
          </p:cNvPr>
          <p:cNvSpPr>
            <a:spLocks noGrp="1"/>
          </p:cNvSpPr>
          <p:nvPr>
            <p:ph type="sldNum" sz="quarter" idx="12"/>
          </p:nvPr>
        </p:nvSpPr>
        <p:spPr/>
        <p:txBody>
          <a:bodyPr/>
          <a:lstStyle/>
          <a:p>
            <a:fld id="{DFA4CD3D-26C8-47FF-8D13-9B32BAAB4735}" type="slidenum">
              <a:rPr lang="en-US" smtClean="0"/>
              <a:t>19</a:t>
            </a:fld>
            <a:endParaRPr lang="en-US"/>
          </a:p>
        </p:txBody>
      </p:sp>
      <p:sp>
        <p:nvSpPr>
          <p:cNvPr id="4" name="Title 3">
            <a:extLst>
              <a:ext uri="{FF2B5EF4-FFF2-40B4-BE49-F238E27FC236}">
                <a16:creationId xmlns:a16="http://schemas.microsoft.com/office/drawing/2014/main" id="{A0995018-1B80-C127-BB09-AE00DCBEE45D}"/>
              </a:ext>
            </a:extLst>
          </p:cNvPr>
          <p:cNvSpPr>
            <a:spLocks noGrp="1"/>
          </p:cNvSpPr>
          <p:nvPr>
            <p:ph type="title"/>
          </p:nvPr>
        </p:nvSpPr>
        <p:spPr>
          <a:xfrm>
            <a:off x="642257" y="909840"/>
            <a:ext cx="11465076" cy="838854"/>
          </a:xfrm>
        </p:spPr>
        <p:txBody>
          <a:bodyPr>
            <a:normAutofit/>
          </a:bodyPr>
          <a:lstStyle/>
          <a:p>
            <a:r>
              <a:rPr lang="en-US">
                <a:solidFill>
                  <a:srgbClr val="C00000"/>
                </a:solidFill>
                <a:latin typeface="Buckeye Serif 2 Black"/>
              </a:rPr>
              <a:t>Activity: The Hidden Curriculum</a:t>
            </a:r>
            <a:endParaRPr lang="en-US">
              <a:solidFill>
                <a:srgbClr val="C00000"/>
              </a:solidFill>
            </a:endParaRPr>
          </a:p>
        </p:txBody>
      </p:sp>
      <p:sp>
        <p:nvSpPr>
          <p:cNvPr id="6" name="Text Placeholder 5">
            <a:extLst>
              <a:ext uri="{FF2B5EF4-FFF2-40B4-BE49-F238E27FC236}">
                <a16:creationId xmlns:a16="http://schemas.microsoft.com/office/drawing/2014/main" id="{E4A01C3F-6AEA-11C1-209E-4C7968A23E1B}"/>
              </a:ext>
            </a:extLst>
          </p:cNvPr>
          <p:cNvSpPr>
            <a:spLocks noGrp="1"/>
          </p:cNvSpPr>
          <p:nvPr>
            <p:ph type="body" idx="20"/>
          </p:nvPr>
        </p:nvSpPr>
        <p:spPr>
          <a:xfrm>
            <a:off x="639605" y="2753218"/>
            <a:ext cx="5303088" cy="2549613"/>
          </a:xfrm>
          <a:solidFill>
            <a:schemeClr val="bg1"/>
          </a:solidFill>
          <a:ln>
            <a:noFill/>
          </a:ln>
        </p:spPr>
        <p:txBody>
          <a:bodyPr>
            <a:normAutofit fontScale="92500"/>
          </a:bodyPr>
          <a:lstStyle/>
          <a:p>
            <a:r>
              <a:rPr lang="en-US" sz="3600" b="0">
                <a:solidFill>
                  <a:srgbClr val="212325"/>
                </a:solidFill>
                <a:latin typeface="Buckeye Sans 2"/>
              </a:rPr>
              <a:t>On </a:t>
            </a:r>
            <a:r>
              <a:rPr lang="en-US" sz="3600">
                <a:solidFill>
                  <a:srgbClr val="212325"/>
                </a:solidFill>
                <a:latin typeface="Buckeye Sans 2"/>
              </a:rPr>
              <a:t>pg. 2</a:t>
            </a:r>
            <a:r>
              <a:rPr lang="en-US" sz="3600" b="0">
                <a:solidFill>
                  <a:srgbClr val="212325"/>
                </a:solidFill>
                <a:latin typeface="Buckeye Sans 2"/>
              </a:rPr>
              <a:t> of your worksheet,</a:t>
            </a:r>
            <a:r>
              <a:rPr lang="en-US" sz="3600" b="0">
                <a:solidFill>
                  <a:srgbClr val="212325"/>
                </a:solidFill>
                <a:latin typeface="Buckeye Sans 2"/>
                <a:cs typeface="Times New Roman"/>
              </a:rPr>
              <a:t> list at least </a:t>
            </a:r>
            <a:r>
              <a:rPr lang="en-US" sz="3600">
                <a:solidFill>
                  <a:srgbClr val="212325"/>
                </a:solidFill>
                <a:latin typeface="Buckeye Sans 2"/>
                <a:cs typeface="Times New Roman"/>
              </a:rPr>
              <a:t>5 hidden expectations</a:t>
            </a:r>
            <a:r>
              <a:rPr lang="en-US" sz="3600" b="0">
                <a:solidFill>
                  <a:srgbClr val="212325"/>
                </a:solidFill>
                <a:latin typeface="Buckeye Sans 2"/>
                <a:cs typeface="Times New Roman"/>
              </a:rPr>
              <a:t> students must understand to succeed in the space below the iceberg.</a:t>
            </a:r>
            <a:endParaRPr lang="en-US" sz="2800" b="0">
              <a:solidFill>
                <a:srgbClr val="212325"/>
              </a:solidFill>
              <a:cs typeface="Times New Roman"/>
            </a:endParaRPr>
          </a:p>
        </p:txBody>
      </p:sp>
      <p:sp>
        <p:nvSpPr>
          <p:cNvPr id="7" name="Content Placeholder 6">
            <a:extLst>
              <a:ext uri="{FF2B5EF4-FFF2-40B4-BE49-F238E27FC236}">
                <a16:creationId xmlns:a16="http://schemas.microsoft.com/office/drawing/2014/main" id="{F21BED5D-3DEE-F2E1-A31E-84601D799728}"/>
              </a:ext>
            </a:extLst>
          </p:cNvPr>
          <p:cNvSpPr>
            <a:spLocks noGrp="1"/>
          </p:cNvSpPr>
          <p:nvPr>
            <p:ph sz="half" idx="21"/>
          </p:nvPr>
        </p:nvSpPr>
        <p:spPr>
          <a:xfrm>
            <a:off x="6230257" y="2194347"/>
            <a:ext cx="5862323" cy="3380105"/>
          </a:xfrm>
        </p:spPr>
        <p:txBody>
          <a:bodyPr vert="horz" lIns="91440" tIns="45720" rIns="91440" bIns="45720" rtlCol="0" anchor="t">
            <a:normAutofit fontScale="77500" lnSpcReduction="20000"/>
          </a:bodyPr>
          <a:lstStyle/>
          <a:p>
            <a:r>
              <a:rPr lang="en-US" sz="2800">
                <a:solidFill>
                  <a:srgbClr val="212325"/>
                </a:solidFill>
                <a:latin typeface="Times New Roman"/>
                <a:cs typeface="Times New Roman"/>
              </a:rPr>
              <a:t>Think about:</a:t>
            </a:r>
            <a:endParaRPr lang="en-US"/>
          </a:p>
          <a:p>
            <a:pPr marL="457200" indent="-457200">
              <a:buChar char="•"/>
            </a:pPr>
            <a:r>
              <a:rPr lang="en-US" sz="2800">
                <a:solidFill>
                  <a:srgbClr val="212325"/>
                </a:solidFill>
                <a:latin typeface="Times New Roman"/>
                <a:cs typeface="Times New Roman"/>
              </a:rPr>
              <a:t>What does “participation” really mean?</a:t>
            </a:r>
            <a:endParaRPr lang="en-US"/>
          </a:p>
          <a:p>
            <a:pPr marL="457200" indent="-457200">
              <a:buChar char="•"/>
            </a:pPr>
            <a:r>
              <a:rPr lang="en-US" sz="2800">
                <a:solidFill>
                  <a:srgbClr val="212325"/>
                </a:solidFill>
                <a:latin typeface="Times New Roman"/>
                <a:cs typeface="Times New Roman"/>
              </a:rPr>
              <a:t>What does a “strong argument” look like?</a:t>
            </a:r>
            <a:endParaRPr lang="en-US"/>
          </a:p>
          <a:p>
            <a:pPr marL="457200" indent="-457200">
              <a:buChar char="•"/>
            </a:pPr>
            <a:r>
              <a:rPr lang="en-US" sz="2800">
                <a:solidFill>
                  <a:srgbClr val="212325"/>
                </a:solidFill>
                <a:latin typeface="Times New Roman"/>
                <a:cs typeface="Times New Roman"/>
              </a:rPr>
              <a:t>How should students ask for help?</a:t>
            </a:r>
            <a:endParaRPr lang="en-US"/>
          </a:p>
          <a:p>
            <a:pPr marL="457200" indent="-457200">
              <a:buChar char="•"/>
            </a:pPr>
            <a:r>
              <a:rPr lang="en-US" sz="2800">
                <a:solidFill>
                  <a:srgbClr val="212325"/>
                </a:solidFill>
                <a:latin typeface="Times New Roman"/>
                <a:cs typeface="Times New Roman"/>
              </a:rPr>
              <a:t>How quickly should they respond to emails?</a:t>
            </a:r>
            <a:endParaRPr lang="en-US"/>
          </a:p>
          <a:p>
            <a:pPr marL="457200" indent="-457200">
              <a:buChar char="•"/>
            </a:pPr>
            <a:r>
              <a:rPr lang="en-US" sz="2800">
                <a:solidFill>
                  <a:srgbClr val="212325"/>
                </a:solidFill>
                <a:latin typeface="Times New Roman"/>
                <a:cs typeface="Times New Roman"/>
              </a:rPr>
              <a:t>What counts as “professional”?</a:t>
            </a:r>
            <a:endParaRPr lang="en-US"/>
          </a:p>
          <a:p>
            <a:pPr marL="457200" indent="-457200">
              <a:buChar char="•"/>
            </a:pPr>
            <a:r>
              <a:rPr lang="en-US" sz="2800">
                <a:solidFill>
                  <a:srgbClr val="212325"/>
                </a:solidFill>
                <a:latin typeface="Times New Roman"/>
                <a:cs typeface="Times New Roman"/>
              </a:rPr>
              <a:t>How much detail is “enough”?</a:t>
            </a:r>
            <a:endParaRPr lang="en-US"/>
          </a:p>
          <a:p>
            <a:pPr marL="457200" indent="-457200">
              <a:buChar char="•"/>
            </a:pPr>
            <a:r>
              <a:rPr lang="en-US" sz="2800">
                <a:solidFill>
                  <a:srgbClr val="212325"/>
                </a:solidFill>
                <a:latin typeface="Times New Roman"/>
                <a:cs typeface="Times New Roman"/>
              </a:rPr>
              <a:t>How should they read academic texts?</a:t>
            </a:r>
            <a:endParaRPr lang="en-US"/>
          </a:p>
          <a:p>
            <a:pPr marL="457200" indent="-457200">
              <a:buChar char="•"/>
            </a:pPr>
            <a:r>
              <a:rPr lang="en-US" sz="2800">
                <a:solidFill>
                  <a:srgbClr val="212325"/>
                </a:solidFill>
                <a:latin typeface="Times New Roman"/>
                <a:cs typeface="Times New Roman"/>
              </a:rPr>
              <a:t>What tone is expected in writing?</a:t>
            </a:r>
            <a:endParaRPr lang="en-US"/>
          </a:p>
          <a:p>
            <a:pPr algn="ctr"/>
            <a:endParaRPr lang="en-US" sz="2800" u="sng">
              <a:solidFill>
                <a:srgbClr val="212325"/>
              </a:solidFill>
            </a:endParaRPr>
          </a:p>
        </p:txBody>
      </p:sp>
    </p:spTree>
    <p:extLst>
      <p:ext uri="{BB962C8B-B14F-4D97-AF65-F5344CB8AC3E}">
        <p14:creationId xmlns:p14="http://schemas.microsoft.com/office/powerpoint/2010/main" val="483167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8396-FEC1-A539-B6BE-BD98301E08A0}"/>
              </a:ext>
            </a:extLst>
          </p:cNvPr>
          <p:cNvSpPr>
            <a:spLocks noGrp="1"/>
          </p:cNvSpPr>
          <p:nvPr>
            <p:ph type="title"/>
          </p:nvPr>
        </p:nvSpPr>
        <p:spPr>
          <a:xfrm>
            <a:off x="594528" y="510417"/>
            <a:ext cx="10515600" cy="838854"/>
          </a:xfrm>
        </p:spPr>
        <p:txBody>
          <a:bodyPr/>
          <a:lstStyle/>
          <a:p>
            <a:r>
              <a:rPr lang="en-US" sz="4000">
                <a:solidFill>
                  <a:srgbClr val="C00000"/>
                </a:solidFill>
                <a:latin typeface="Buckeye Serif 2 Black"/>
              </a:rPr>
              <a:t>Introductions</a:t>
            </a:r>
          </a:p>
          <a:p>
            <a:endParaRPr lang="en-US">
              <a:solidFill>
                <a:srgbClr val="C00000"/>
              </a:solidFill>
            </a:endParaRPr>
          </a:p>
        </p:txBody>
      </p:sp>
      <p:sp>
        <p:nvSpPr>
          <p:cNvPr id="5" name="TextBox 4">
            <a:extLst>
              <a:ext uri="{FF2B5EF4-FFF2-40B4-BE49-F238E27FC236}">
                <a16:creationId xmlns:a16="http://schemas.microsoft.com/office/drawing/2014/main" id="{7001AE23-FD3F-00E6-1CF4-E075EB123075}"/>
              </a:ext>
            </a:extLst>
          </p:cNvPr>
          <p:cNvSpPr txBox="1"/>
          <p:nvPr/>
        </p:nvSpPr>
        <p:spPr>
          <a:xfrm>
            <a:off x="624986" y="1218468"/>
            <a:ext cx="5568461" cy="16970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latin typeface="Aptos"/>
                <a:ea typeface="+mj-ea"/>
                <a:cs typeface="+mj-cs"/>
              </a:rPr>
              <a:t>Please pair up with someone and introduce yourself as we begin building our community.</a:t>
            </a:r>
          </a:p>
        </p:txBody>
      </p:sp>
      <p:sp>
        <p:nvSpPr>
          <p:cNvPr id="6" name="Title 1">
            <a:extLst>
              <a:ext uri="{FF2B5EF4-FFF2-40B4-BE49-F238E27FC236}">
                <a16:creationId xmlns:a16="http://schemas.microsoft.com/office/drawing/2014/main" id="{E9DAD66A-9880-0143-A1EC-42847C455AEE}"/>
              </a:ext>
            </a:extLst>
          </p:cNvPr>
          <p:cNvSpPr>
            <a:spLocks noGrp="1"/>
          </p:cNvSpPr>
          <p:nvPr/>
        </p:nvSpPr>
        <p:spPr>
          <a:xfrm>
            <a:off x="624534" y="2623486"/>
            <a:ext cx="5223941" cy="4441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spcBef>
                <a:spcPts val="0"/>
              </a:spcBef>
              <a:buFont typeface="Courier New"/>
              <a:buChar char="o"/>
            </a:pPr>
            <a:r>
              <a:rPr lang="en-US" sz="2400">
                <a:latin typeface="Aptos"/>
              </a:rPr>
              <a:t>Name</a:t>
            </a:r>
            <a:endParaRPr lang="en-US" sz="4000"/>
          </a:p>
          <a:p>
            <a:pPr marL="457200" indent="-457200">
              <a:lnSpc>
                <a:spcPct val="150000"/>
              </a:lnSpc>
              <a:spcBef>
                <a:spcPts val="0"/>
              </a:spcBef>
              <a:buFont typeface="Courier New"/>
              <a:buChar char="o"/>
            </a:pPr>
            <a:r>
              <a:rPr lang="en-US" sz="2400">
                <a:latin typeface="Aptos"/>
              </a:rPr>
              <a:t>Pronouns</a:t>
            </a:r>
          </a:p>
          <a:p>
            <a:pPr marL="457200" indent="-457200">
              <a:lnSpc>
                <a:spcPct val="150000"/>
              </a:lnSpc>
              <a:spcBef>
                <a:spcPts val="0"/>
              </a:spcBef>
              <a:buFont typeface="Courier New"/>
              <a:buChar char="o"/>
            </a:pPr>
            <a:r>
              <a:rPr lang="en-US" sz="2400">
                <a:latin typeface="Aptos"/>
              </a:rPr>
              <a:t>Department/Role</a:t>
            </a:r>
          </a:p>
          <a:p>
            <a:pPr marL="457200" indent="-457200">
              <a:lnSpc>
                <a:spcPct val="150000"/>
              </a:lnSpc>
              <a:spcBef>
                <a:spcPts val="0"/>
              </a:spcBef>
              <a:buFont typeface="Courier New"/>
              <a:buChar char="o"/>
            </a:pPr>
            <a:r>
              <a:rPr lang="en-US" sz="2400">
                <a:latin typeface="Aptos"/>
              </a:rPr>
              <a:t>What’s something you learned during your education that you wish you learned earlier?</a:t>
            </a:r>
            <a:br>
              <a:rPr lang="en-US" sz="2400">
                <a:solidFill>
                  <a:schemeClr val="accent4"/>
                </a:solidFill>
                <a:latin typeface="Aptos"/>
              </a:rPr>
            </a:br>
            <a:endParaRPr lang="en-US" sz="2400">
              <a:solidFill>
                <a:schemeClr val="accent4"/>
              </a:solidFill>
              <a:latin typeface="Aptos"/>
            </a:endParaRPr>
          </a:p>
        </p:txBody>
      </p:sp>
      <p:pic>
        <p:nvPicPr>
          <p:cNvPr id="7" name="Picture 6" descr="Close-up of several hands with palms facing down pointing towards center, overlapping">
            <a:extLst>
              <a:ext uri="{FF2B5EF4-FFF2-40B4-BE49-F238E27FC236}">
                <a16:creationId xmlns:a16="http://schemas.microsoft.com/office/drawing/2014/main" id="{16A15DB1-C24E-B6B2-8B79-06961143BFDC}"/>
              </a:ext>
            </a:extLst>
          </p:cNvPr>
          <p:cNvPicPr>
            <a:picLocks noChangeAspect="1"/>
          </p:cNvPicPr>
          <p:nvPr/>
        </p:nvPicPr>
        <p:blipFill>
          <a:blip r:embed="rId2"/>
          <a:stretch>
            <a:fillRect/>
          </a:stretch>
        </p:blipFill>
        <p:spPr>
          <a:xfrm>
            <a:off x="6300421" y="0"/>
            <a:ext cx="5886450" cy="6858000"/>
          </a:xfrm>
          <a:prstGeom prst="rect">
            <a:avLst/>
          </a:prstGeom>
        </p:spPr>
      </p:pic>
      <p:sp>
        <p:nvSpPr>
          <p:cNvPr id="3" name="Footer Placeholder 2">
            <a:extLst>
              <a:ext uri="{FF2B5EF4-FFF2-40B4-BE49-F238E27FC236}">
                <a16:creationId xmlns:a16="http://schemas.microsoft.com/office/drawing/2014/main" id="{F9BF5122-EE84-72E8-E11E-DA155FC9DAA2}"/>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172663BE-5267-31A7-C0C7-A1CB4CFE1E33}"/>
              </a:ext>
            </a:extLst>
          </p:cNvPr>
          <p:cNvSpPr>
            <a:spLocks noGrp="1"/>
          </p:cNvSpPr>
          <p:nvPr>
            <p:ph type="sldNum" sz="quarter" idx="12"/>
          </p:nvPr>
        </p:nvSpPr>
        <p:spPr/>
        <p:txBody>
          <a:bodyPr/>
          <a:lstStyle/>
          <a:p>
            <a:fld id="{DFA4CD3D-26C8-47FF-8D13-9B32BAAB4735}" type="slidenum">
              <a:rPr lang="en-US" smtClean="0"/>
              <a:t>2</a:t>
            </a:fld>
            <a:endParaRPr lang="en-US"/>
          </a:p>
        </p:txBody>
      </p:sp>
    </p:spTree>
    <p:extLst>
      <p:ext uri="{BB962C8B-B14F-4D97-AF65-F5344CB8AC3E}">
        <p14:creationId xmlns:p14="http://schemas.microsoft.com/office/powerpoint/2010/main" val="3867159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normAutofit/>
          </a:bodyPr>
          <a:lstStyle/>
          <a:p>
            <a:r>
              <a:rPr lang="en-US" sz="4000">
                <a:solidFill>
                  <a:srgbClr val="C00000"/>
                </a:solidFill>
              </a:rPr>
              <a:t>Parallel Content</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2074421"/>
            <a:ext cx="6221790" cy="4055668"/>
          </a:xfrm>
          <a:prstGeom prst="rect">
            <a:avLst/>
          </a:prstGeom>
        </p:spPr>
        <p:txBody>
          <a:bodyPr numCol="1">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a:solidFill>
                  <a:srgbClr val="212325"/>
                </a:solidFill>
              </a:rPr>
              <a:t>Sometimes, the </a:t>
            </a:r>
            <a:r>
              <a:rPr lang="en-US" sz="3200" b="1">
                <a:solidFill>
                  <a:srgbClr val="212325"/>
                </a:solidFill>
              </a:rPr>
              <a:t>hidden curriculum is directly relevant to course performance</a:t>
            </a:r>
            <a:r>
              <a:rPr lang="en-US" sz="3200">
                <a:solidFill>
                  <a:srgbClr val="212325"/>
                </a:solidFill>
              </a:rPr>
              <a:t> and becomes </a:t>
            </a:r>
            <a:r>
              <a:rPr lang="en-US" sz="3200" b="1">
                <a:solidFill>
                  <a:srgbClr val="212325"/>
                </a:solidFill>
              </a:rPr>
              <a:t>parallel content</a:t>
            </a:r>
          </a:p>
          <a:p>
            <a:pPr marL="457200" indent="-457200">
              <a:buFont typeface="Arial" panose="020B0604020202020204" pitchFamily="34" charset="0"/>
              <a:buChar char="•"/>
            </a:pPr>
            <a:r>
              <a:rPr lang="en-US" sz="3200">
                <a:solidFill>
                  <a:srgbClr val="212325"/>
                </a:solidFill>
              </a:rPr>
              <a:t>If you identify </a:t>
            </a:r>
            <a:r>
              <a:rPr lang="en-US" sz="3200" b="1">
                <a:solidFill>
                  <a:srgbClr val="212325"/>
                </a:solidFill>
              </a:rPr>
              <a:t>parallel content </a:t>
            </a:r>
            <a:r>
              <a:rPr lang="en-US" sz="3200">
                <a:solidFill>
                  <a:srgbClr val="212325"/>
                </a:solidFill>
              </a:rPr>
              <a:t>in your </a:t>
            </a:r>
            <a:r>
              <a:rPr lang="en-US" sz="3200" b="1">
                <a:solidFill>
                  <a:srgbClr val="212325"/>
                </a:solidFill>
              </a:rPr>
              <a:t>assignments</a:t>
            </a:r>
            <a:r>
              <a:rPr lang="en-US" sz="3200">
                <a:solidFill>
                  <a:srgbClr val="212325"/>
                </a:solidFill>
              </a:rPr>
              <a:t>:</a:t>
            </a:r>
          </a:p>
          <a:p>
            <a:pPr marL="1143000" lvl="1" indent="-457200"/>
            <a:r>
              <a:rPr lang="en-US" sz="2800">
                <a:solidFill>
                  <a:srgbClr val="212325"/>
                </a:solidFill>
              </a:rPr>
              <a:t>Gauge students’ knowledge</a:t>
            </a:r>
          </a:p>
          <a:p>
            <a:pPr marL="1143000" lvl="1" indent="-457200"/>
            <a:r>
              <a:rPr lang="en-US" sz="2800">
                <a:solidFill>
                  <a:srgbClr val="212325"/>
                </a:solidFill>
              </a:rPr>
              <a:t>Explicitly teach skills/ideas</a:t>
            </a:r>
          </a:p>
          <a:p>
            <a:pPr marL="1143000" lvl="1" indent="-457200"/>
            <a:r>
              <a:rPr lang="en-US" sz="2800">
                <a:solidFill>
                  <a:srgbClr val="212325"/>
                </a:solidFill>
              </a:rPr>
              <a:t>Provide external resources</a:t>
            </a:r>
          </a:p>
        </p:txBody>
      </p:sp>
      <p:sp>
        <p:nvSpPr>
          <p:cNvPr id="8" name="Oval 7">
            <a:extLst>
              <a:ext uri="{FF2B5EF4-FFF2-40B4-BE49-F238E27FC236}">
                <a16:creationId xmlns:a16="http://schemas.microsoft.com/office/drawing/2014/main" id="{6302FC48-5A82-F42E-8135-F77510510F10}"/>
              </a:ext>
            </a:extLst>
          </p:cNvPr>
          <p:cNvSpPr/>
          <p:nvPr/>
        </p:nvSpPr>
        <p:spPr>
          <a:xfrm>
            <a:off x="6874933" y="2074422"/>
            <a:ext cx="4920194" cy="4230380"/>
          </a:xfrm>
          <a:prstGeom prst="ellipse">
            <a:avLst/>
          </a:prstGeom>
          <a:solidFill>
            <a:srgbClr val="3F44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Hidden Curriculum</a:t>
            </a:r>
          </a:p>
          <a:p>
            <a:pPr algn="ctr"/>
            <a:endParaRPr lang="en-US" b="1"/>
          </a:p>
          <a:p>
            <a:pPr algn="ctr"/>
            <a:endParaRPr lang="en-US" b="1"/>
          </a:p>
          <a:p>
            <a:pPr algn="ctr"/>
            <a:endParaRPr lang="en-US" b="1"/>
          </a:p>
          <a:p>
            <a:pPr algn="ctr"/>
            <a:endParaRPr lang="en-US" b="1"/>
          </a:p>
        </p:txBody>
      </p:sp>
      <p:sp>
        <p:nvSpPr>
          <p:cNvPr id="9" name="Oval 8">
            <a:extLst>
              <a:ext uri="{FF2B5EF4-FFF2-40B4-BE49-F238E27FC236}">
                <a16:creationId xmlns:a16="http://schemas.microsoft.com/office/drawing/2014/main" id="{A11DC3F4-D6EE-C476-FB66-CDE392C96EBB}"/>
              </a:ext>
            </a:extLst>
          </p:cNvPr>
          <p:cNvSpPr/>
          <p:nvPr/>
        </p:nvSpPr>
        <p:spPr>
          <a:xfrm>
            <a:off x="7904546" y="4298153"/>
            <a:ext cx="2860968" cy="1982906"/>
          </a:xfrm>
          <a:prstGeom prst="ellipse">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Parallel Content</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20</a:t>
            </a:fld>
            <a:endParaRPr lang="en-US"/>
          </a:p>
        </p:txBody>
      </p:sp>
    </p:spTree>
    <p:extLst>
      <p:ext uri="{BB962C8B-B14F-4D97-AF65-F5344CB8AC3E}">
        <p14:creationId xmlns:p14="http://schemas.microsoft.com/office/powerpoint/2010/main" val="2706011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a:xfrm>
            <a:off x="653142" y="920725"/>
            <a:ext cx="12630979" cy="632331"/>
          </a:xfrm>
        </p:spPr>
        <p:txBody>
          <a:bodyPr>
            <a:noAutofit/>
          </a:bodyPr>
          <a:lstStyle/>
          <a:p>
            <a:r>
              <a:rPr lang="en-US" sz="3600">
                <a:solidFill>
                  <a:srgbClr val="C00000"/>
                </a:solidFill>
                <a:latin typeface="Buckeye Serif 2 Black"/>
              </a:rPr>
              <a:t>Example: Hidden Curriculum but not Parallel Content</a:t>
            </a:r>
            <a:endParaRPr lang="en-US" sz="3600">
              <a:solidFill>
                <a:srgbClr val="C00000"/>
              </a:solidFill>
            </a:endParaRP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21</a:t>
            </a:fld>
            <a:endParaRPr lang="en-US"/>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2074421"/>
            <a:ext cx="4920194" cy="4055668"/>
          </a:xfrm>
          <a:prstGeom prst="rect">
            <a:avLst/>
          </a:prstGeom>
        </p:spPr>
        <p:txBody>
          <a:bodyPr numCol="1">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solidFill>
                  <a:srgbClr val="212325"/>
                </a:solidFill>
              </a:rPr>
              <a:t>Skill: </a:t>
            </a:r>
          </a:p>
          <a:p>
            <a:pPr marL="571500" indent="-571500">
              <a:buFont typeface="Arial" panose="020B0604020202020204" pitchFamily="34" charset="0"/>
              <a:buChar char="•"/>
            </a:pPr>
            <a:r>
              <a:rPr lang="en-US" sz="3200">
                <a:solidFill>
                  <a:srgbClr val="212325"/>
                </a:solidFill>
              </a:rPr>
              <a:t>Writing professional emails</a:t>
            </a:r>
          </a:p>
          <a:p>
            <a:r>
              <a:rPr lang="en-US" sz="3200" b="1">
                <a:solidFill>
                  <a:srgbClr val="212325"/>
                </a:solidFill>
              </a:rPr>
              <a:t>Assignment:</a:t>
            </a:r>
          </a:p>
          <a:p>
            <a:pPr marL="457200" indent="-457200">
              <a:buFont typeface="Arial" panose="020B0604020202020204" pitchFamily="34" charset="0"/>
              <a:buChar char="•"/>
            </a:pPr>
            <a:r>
              <a:rPr lang="en-US" b="1">
                <a:solidFill>
                  <a:srgbClr val="212325"/>
                </a:solidFill>
              </a:rPr>
              <a:t>Write</a:t>
            </a:r>
            <a:r>
              <a:rPr lang="en-US">
                <a:solidFill>
                  <a:srgbClr val="212325"/>
                </a:solidFill>
              </a:rPr>
              <a:t> a </a:t>
            </a:r>
            <a:r>
              <a:rPr lang="en-US" b="1">
                <a:solidFill>
                  <a:srgbClr val="212325"/>
                </a:solidFill>
              </a:rPr>
              <a:t>5-page paper explaining</a:t>
            </a:r>
            <a:r>
              <a:rPr lang="en-US">
                <a:solidFill>
                  <a:srgbClr val="212325"/>
                </a:solidFill>
              </a:rPr>
              <a:t> your </a:t>
            </a:r>
            <a:r>
              <a:rPr lang="en-US" b="1">
                <a:solidFill>
                  <a:srgbClr val="212325"/>
                </a:solidFill>
              </a:rPr>
              <a:t>idea for a research project</a:t>
            </a:r>
            <a:r>
              <a:rPr lang="en-US">
                <a:solidFill>
                  <a:srgbClr val="212325"/>
                </a:solidFill>
              </a:rPr>
              <a:t> you would like to conduct</a:t>
            </a:r>
          </a:p>
        </p:txBody>
      </p:sp>
      <p:sp>
        <p:nvSpPr>
          <p:cNvPr id="8" name="Oval 7">
            <a:extLst>
              <a:ext uri="{FF2B5EF4-FFF2-40B4-BE49-F238E27FC236}">
                <a16:creationId xmlns:a16="http://schemas.microsoft.com/office/drawing/2014/main" id="{6302FC48-5A82-F42E-8135-F77510510F10}"/>
              </a:ext>
            </a:extLst>
          </p:cNvPr>
          <p:cNvSpPr/>
          <p:nvPr/>
        </p:nvSpPr>
        <p:spPr>
          <a:xfrm>
            <a:off x="5842000" y="2074422"/>
            <a:ext cx="5953127" cy="4230380"/>
          </a:xfrm>
          <a:prstGeom prst="ellipse">
            <a:avLst/>
          </a:prstGeom>
          <a:solidFill>
            <a:srgbClr val="3F44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Hidden Curriculum</a:t>
            </a:r>
          </a:p>
          <a:p>
            <a:pPr algn="ctr"/>
            <a:endParaRPr lang="en-US" b="1"/>
          </a:p>
          <a:p>
            <a:pPr algn="ctr"/>
            <a:endParaRPr lang="en-US" b="1"/>
          </a:p>
          <a:p>
            <a:pPr algn="ctr"/>
            <a:endParaRPr lang="en-US" b="1"/>
          </a:p>
          <a:p>
            <a:pPr algn="ctr"/>
            <a:endParaRPr lang="en-US" b="1"/>
          </a:p>
        </p:txBody>
      </p:sp>
      <p:sp>
        <p:nvSpPr>
          <p:cNvPr id="9" name="Oval 8">
            <a:extLst>
              <a:ext uri="{FF2B5EF4-FFF2-40B4-BE49-F238E27FC236}">
                <a16:creationId xmlns:a16="http://schemas.microsoft.com/office/drawing/2014/main" id="{A11DC3F4-D6EE-C476-FB66-CDE392C96EBB}"/>
              </a:ext>
            </a:extLst>
          </p:cNvPr>
          <p:cNvSpPr/>
          <p:nvPr/>
        </p:nvSpPr>
        <p:spPr>
          <a:xfrm>
            <a:off x="6587067" y="4230419"/>
            <a:ext cx="4453466" cy="1982906"/>
          </a:xfrm>
          <a:prstGeom prst="ellipse">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500" b="1"/>
              <a:t>Parallel Content</a:t>
            </a:r>
          </a:p>
        </p:txBody>
      </p:sp>
      <p:sp>
        <p:nvSpPr>
          <p:cNvPr id="7" name="Oval 6">
            <a:extLst>
              <a:ext uri="{FF2B5EF4-FFF2-40B4-BE49-F238E27FC236}">
                <a16:creationId xmlns:a16="http://schemas.microsoft.com/office/drawing/2014/main" id="{13B984BF-C251-0C2D-8B00-10914EB39964}"/>
              </a:ext>
            </a:extLst>
          </p:cNvPr>
          <p:cNvSpPr/>
          <p:nvPr/>
        </p:nvSpPr>
        <p:spPr>
          <a:xfrm>
            <a:off x="7676454" y="2410267"/>
            <a:ext cx="2274692" cy="742153"/>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Writing Professional Emails</a:t>
            </a:r>
          </a:p>
        </p:txBody>
      </p:sp>
    </p:spTree>
    <p:extLst>
      <p:ext uri="{BB962C8B-B14F-4D97-AF65-F5344CB8AC3E}">
        <p14:creationId xmlns:p14="http://schemas.microsoft.com/office/powerpoint/2010/main" val="1611090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a:xfrm>
            <a:off x="653142" y="920725"/>
            <a:ext cx="11420325" cy="838854"/>
          </a:xfrm>
        </p:spPr>
        <p:txBody>
          <a:bodyPr>
            <a:normAutofit/>
          </a:bodyPr>
          <a:lstStyle/>
          <a:p>
            <a:r>
              <a:rPr lang="en-US" sz="3600">
                <a:solidFill>
                  <a:srgbClr val="C00000"/>
                </a:solidFill>
                <a:latin typeface="Buckeye Serif 2 Black"/>
              </a:rPr>
              <a:t>Example: Hidden Curriculum and Parallel Content</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22</a:t>
            </a:fld>
            <a:endParaRPr lang="en-US"/>
          </a:p>
        </p:txBody>
      </p:sp>
      <p:sp>
        <p:nvSpPr>
          <p:cNvPr id="5" name="Text Placeholder 4">
            <a:extLst>
              <a:ext uri="{FF2B5EF4-FFF2-40B4-BE49-F238E27FC236}">
                <a16:creationId xmlns:a16="http://schemas.microsoft.com/office/drawing/2014/main" id="{B261F6E6-6082-9923-E1AF-D5A1ABF75363}"/>
              </a:ext>
            </a:extLst>
          </p:cNvPr>
          <p:cNvSpPr>
            <a:spLocks noGrp="1"/>
          </p:cNvSpPr>
          <p:nvPr>
            <p:ph type="body" idx="17"/>
          </p:nvPr>
        </p:nvSpPr>
        <p:spPr/>
        <p:txBody>
          <a:bodyPr>
            <a:normAutofit fontScale="92500" lnSpcReduction="20000"/>
          </a:bodyPr>
          <a:lstStyle/>
          <a:p>
            <a:endParaRPr lang="en-US"/>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2074421"/>
            <a:ext cx="4517628" cy="3875952"/>
          </a:xfrm>
          <a:prstGeom prst="rect">
            <a:avLst/>
          </a:prstGeom>
        </p:spPr>
        <p:txBody>
          <a:bodyPr numCol="1">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solidFill>
                  <a:srgbClr val="212325"/>
                </a:solidFill>
              </a:rPr>
              <a:t>Skill: </a:t>
            </a:r>
          </a:p>
          <a:p>
            <a:pPr marL="571500" indent="-571500">
              <a:buFont typeface="Arial" panose="020B0604020202020204" pitchFamily="34" charset="0"/>
              <a:buChar char="•"/>
            </a:pPr>
            <a:r>
              <a:rPr lang="en-US" sz="3200">
                <a:solidFill>
                  <a:srgbClr val="212325"/>
                </a:solidFill>
              </a:rPr>
              <a:t>Writing professional emails</a:t>
            </a:r>
            <a:endParaRPr lang="en-US" sz="3200" b="1">
              <a:solidFill>
                <a:srgbClr val="212325"/>
              </a:solidFill>
            </a:endParaRPr>
          </a:p>
          <a:p>
            <a:r>
              <a:rPr lang="en-US" sz="3200" b="1">
                <a:solidFill>
                  <a:srgbClr val="212325"/>
                </a:solidFill>
              </a:rPr>
              <a:t>Assignment:</a:t>
            </a:r>
          </a:p>
          <a:p>
            <a:pPr marL="457200" indent="-457200">
              <a:buFont typeface="Arial" panose="020B0604020202020204" pitchFamily="34" charset="0"/>
              <a:buChar char="•"/>
            </a:pPr>
            <a:r>
              <a:rPr lang="en-US" b="1">
                <a:solidFill>
                  <a:srgbClr val="212325"/>
                </a:solidFill>
              </a:rPr>
              <a:t>Write</a:t>
            </a:r>
            <a:r>
              <a:rPr lang="en-US">
                <a:solidFill>
                  <a:srgbClr val="212325"/>
                </a:solidFill>
              </a:rPr>
              <a:t> a </a:t>
            </a:r>
            <a:r>
              <a:rPr lang="en-US" b="1">
                <a:solidFill>
                  <a:srgbClr val="212325"/>
                </a:solidFill>
              </a:rPr>
              <a:t>professional email to a professor</a:t>
            </a:r>
            <a:r>
              <a:rPr lang="en-US">
                <a:solidFill>
                  <a:srgbClr val="212325"/>
                </a:solidFill>
              </a:rPr>
              <a:t> that </a:t>
            </a:r>
            <a:r>
              <a:rPr lang="en-US" b="1">
                <a:solidFill>
                  <a:srgbClr val="212325"/>
                </a:solidFill>
              </a:rPr>
              <a:t>summarizes a research project you would like to conduct</a:t>
            </a:r>
            <a:r>
              <a:rPr lang="en-US">
                <a:solidFill>
                  <a:srgbClr val="212325"/>
                </a:solidFill>
              </a:rPr>
              <a:t> in their lab</a:t>
            </a:r>
          </a:p>
        </p:txBody>
      </p:sp>
      <p:sp>
        <p:nvSpPr>
          <p:cNvPr id="10" name="Oval 9">
            <a:extLst>
              <a:ext uri="{FF2B5EF4-FFF2-40B4-BE49-F238E27FC236}">
                <a16:creationId xmlns:a16="http://schemas.microsoft.com/office/drawing/2014/main" id="{741EAC3D-C37C-A940-19B0-0192EB1FC4B0}"/>
              </a:ext>
            </a:extLst>
          </p:cNvPr>
          <p:cNvSpPr/>
          <p:nvPr/>
        </p:nvSpPr>
        <p:spPr>
          <a:xfrm>
            <a:off x="5842000" y="2074422"/>
            <a:ext cx="5953127" cy="4230380"/>
          </a:xfrm>
          <a:prstGeom prst="ellipse">
            <a:avLst/>
          </a:prstGeom>
          <a:solidFill>
            <a:srgbClr val="3F44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t>Hidden Curriculum</a:t>
            </a:r>
          </a:p>
          <a:p>
            <a:pPr algn="ctr"/>
            <a:endParaRPr lang="en-US" b="1"/>
          </a:p>
          <a:p>
            <a:pPr algn="ctr"/>
            <a:endParaRPr lang="en-US" b="1"/>
          </a:p>
          <a:p>
            <a:pPr algn="ctr"/>
            <a:endParaRPr lang="en-US" b="1"/>
          </a:p>
          <a:p>
            <a:pPr algn="ctr"/>
            <a:endParaRPr lang="en-US" b="1"/>
          </a:p>
        </p:txBody>
      </p:sp>
      <p:sp>
        <p:nvSpPr>
          <p:cNvPr id="11" name="Oval 10">
            <a:extLst>
              <a:ext uri="{FF2B5EF4-FFF2-40B4-BE49-F238E27FC236}">
                <a16:creationId xmlns:a16="http://schemas.microsoft.com/office/drawing/2014/main" id="{78BB552B-7AA3-D5FC-5362-2AF5C429DC07}"/>
              </a:ext>
            </a:extLst>
          </p:cNvPr>
          <p:cNvSpPr/>
          <p:nvPr/>
        </p:nvSpPr>
        <p:spPr>
          <a:xfrm>
            <a:off x="6587067" y="3944669"/>
            <a:ext cx="4453466" cy="1982906"/>
          </a:xfrm>
          <a:prstGeom prst="ellipse">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500" b="1"/>
              <a:t>Parallel Content</a:t>
            </a:r>
          </a:p>
        </p:txBody>
      </p:sp>
      <p:sp>
        <p:nvSpPr>
          <p:cNvPr id="12" name="Oval 11">
            <a:extLst>
              <a:ext uri="{FF2B5EF4-FFF2-40B4-BE49-F238E27FC236}">
                <a16:creationId xmlns:a16="http://schemas.microsoft.com/office/drawing/2014/main" id="{AFC43FCA-6B99-6625-0F23-275C48239F68}"/>
              </a:ext>
            </a:extLst>
          </p:cNvPr>
          <p:cNvSpPr/>
          <p:nvPr/>
        </p:nvSpPr>
        <p:spPr>
          <a:xfrm>
            <a:off x="7676454" y="5454238"/>
            <a:ext cx="2274692" cy="742153"/>
          </a:xfrm>
          <a:prstGeom prst="ellipse">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Writing Professional Emails</a:t>
            </a:r>
          </a:p>
        </p:txBody>
      </p:sp>
    </p:spTree>
    <p:extLst>
      <p:ext uri="{BB962C8B-B14F-4D97-AF65-F5344CB8AC3E}">
        <p14:creationId xmlns:p14="http://schemas.microsoft.com/office/powerpoint/2010/main" val="2804455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63CF1C-A5C3-6AE6-F101-FC439E618523}"/>
              </a:ext>
            </a:extLst>
          </p:cNvPr>
          <p:cNvSpPr>
            <a:spLocks noGrp="1"/>
          </p:cNvSpPr>
          <p:nvPr>
            <p:ph type="ftr" sz="quarter" idx="11"/>
          </p:nvPr>
        </p:nvSpPr>
        <p:spPr/>
        <p:txBody>
          <a:bodyPr/>
          <a:lstStyle/>
          <a:p>
            <a:r>
              <a:rPr lang="en-US"/>
              <a:t>Unlocking the Hidden Curriculum: TILT It! And Beyond...</a:t>
            </a:r>
          </a:p>
        </p:txBody>
      </p:sp>
      <p:sp>
        <p:nvSpPr>
          <p:cNvPr id="3" name="Slide Number Placeholder 2">
            <a:extLst>
              <a:ext uri="{FF2B5EF4-FFF2-40B4-BE49-F238E27FC236}">
                <a16:creationId xmlns:a16="http://schemas.microsoft.com/office/drawing/2014/main" id="{D79EF734-333E-1614-EA9C-B8283A79B9C6}"/>
              </a:ext>
            </a:extLst>
          </p:cNvPr>
          <p:cNvSpPr>
            <a:spLocks noGrp="1"/>
          </p:cNvSpPr>
          <p:nvPr>
            <p:ph type="sldNum" sz="quarter" idx="12"/>
          </p:nvPr>
        </p:nvSpPr>
        <p:spPr/>
        <p:txBody>
          <a:bodyPr/>
          <a:lstStyle/>
          <a:p>
            <a:fld id="{DFA4CD3D-26C8-47FF-8D13-9B32BAAB4735}" type="slidenum">
              <a:rPr lang="en-US" smtClean="0"/>
              <a:t>23</a:t>
            </a:fld>
            <a:endParaRPr lang="en-US"/>
          </a:p>
        </p:txBody>
      </p:sp>
      <p:sp>
        <p:nvSpPr>
          <p:cNvPr id="4" name="Title 3">
            <a:extLst>
              <a:ext uri="{FF2B5EF4-FFF2-40B4-BE49-F238E27FC236}">
                <a16:creationId xmlns:a16="http://schemas.microsoft.com/office/drawing/2014/main" id="{76D79E97-9AAD-244B-DEEA-2F7FA3712F0C}"/>
              </a:ext>
            </a:extLst>
          </p:cNvPr>
          <p:cNvSpPr>
            <a:spLocks noGrp="1"/>
          </p:cNvSpPr>
          <p:nvPr>
            <p:ph type="title"/>
          </p:nvPr>
        </p:nvSpPr>
        <p:spPr>
          <a:xfrm>
            <a:off x="642257" y="909840"/>
            <a:ext cx="11465076" cy="838854"/>
          </a:xfrm>
        </p:spPr>
        <p:txBody>
          <a:bodyPr>
            <a:normAutofit fontScale="90000"/>
          </a:bodyPr>
          <a:lstStyle/>
          <a:p>
            <a:r>
              <a:rPr lang="en-US">
                <a:solidFill>
                  <a:srgbClr val="C00000"/>
                </a:solidFill>
              </a:rPr>
              <a:t>Brainstorm: Identifying Parallel &amp; Hidden Content</a:t>
            </a:r>
          </a:p>
        </p:txBody>
      </p:sp>
      <p:sp>
        <p:nvSpPr>
          <p:cNvPr id="6" name="Text Placeholder 5">
            <a:extLst>
              <a:ext uri="{FF2B5EF4-FFF2-40B4-BE49-F238E27FC236}">
                <a16:creationId xmlns:a16="http://schemas.microsoft.com/office/drawing/2014/main" id="{72889D44-1E30-405E-257A-169E85432373}"/>
              </a:ext>
            </a:extLst>
          </p:cNvPr>
          <p:cNvSpPr>
            <a:spLocks noGrp="1"/>
          </p:cNvSpPr>
          <p:nvPr>
            <p:ph type="body" idx="20"/>
          </p:nvPr>
        </p:nvSpPr>
        <p:spPr>
          <a:xfrm>
            <a:off x="645955" y="1894109"/>
            <a:ext cx="10903788" cy="1258962"/>
          </a:xfrm>
          <a:solidFill>
            <a:schemeClr val="bg1"/>
          </a:solidFill>
          <a:ln>
            <a:noFill/>
          </a:ln>
        </p:spPr>
        <p:txBody>
          <a:bodyPr>
            <a:normAutofit/>
          </a:bodyPr>
          <a:lstStyle/>
          <a:p>
            <a:r>
              <a:rPr lang="en-US" sz="2800" b="0">
                <a:solidFill>
                  <a:srgbClr val="212325"/>
                </a:solidFill>
                <a:latin typeface="Buckeye Sans 2"/>
              </a:rPr>
              <a:t>Connect to iceberg </a:t>
            </a:r>
            <a:endParaRPr lang="en-US" sz="2800" b="0">
              <a:solidFill>
                <a:srgbClr val="212325"/>
              </a:solidFill>
            </a:endParaRPr>
          </a:p>
        </p:txBody>
      </p:sp>
      <p:sp>
        <p:nvSpPr>
          <p:cNvPr id="7" name="Content Placeholder 6">
            <a:extLst>
              <a:ext uri="{FF2B5EF4-FFF2-40B4-BE49-F238E27FC236}">
                <a16:creationId xmlns:a16="http://schemas.microsoft.com/office/drawing/2014/main" id="{C9A3F379-A402-8C11-F450-2528708E2E05}"/>
              </a:ext>
            </a:extLst>
          </p:cNvPr>
          <p:cNvSpPr>
            <a:spLocks noGrp="1"/>
          </p:cNvSpPr>
          <p:nvPr>
            <p:ph sz="half" idx="21"/>
          </p:nvPr>
        </p:nvSpPr>
        <p:spPr>
          <a:xfrm>
            <a:off x="642257" y="4302547"/>
            <a:ext cx="5201923" cy="1290955"/>
          </a:xfrm>
        </p:spPr>
        <p:txBody>
          <a:bodyPr>
            <a:normAutofit/>
          </a:bodyPr>
          <a:lstStyle/>
          <a:p>
            <a:pPr algn="ctr"/>
            <a:r>
              <a:rPr lang="en-US" sz="2800" b="1" u="sng">
                <a:solidFill>
                  <a:srgbClr val="212325"/>
                </a:solidFill>
              </a:rPr>
              <a:t>In</a:t>
            </a:r>
            <a:r>
              <a:rPr lang="en-US" sz="2800" u="sng">
                <a:solidFill>
                  <a:srgbClr val="212325"/>
                </a:solidFill>
              </a:rPr>
              <a:t> your course</a:t>
            </a:r>
          </a:p>
        </p:txBody>
      </p:sp>
      <p:sp>
        <p:nvSpPr>
          <p:cNvPr id="9" name="Content Placeholder 8">
            <a:extLst>
              <a:ext uri="{FF2B5EF4-FFF2-40B4-BE49-F238E27FC236}">
                <a16:creationId xmlns:a16="http://schemas.microsoft.com/office/drawing/2014/main" id="{33AD1B6B-5C56-B79B-6A80-9C29C8995274}"/>
              </a:ext>
            </a:extLst>
          </p:cNvPr>
          <p:cNvSpPr>
            <a:spLocks noGrp="1"/>
          </p:cNvSpPr>
          <p:nvPr>
            <p:ph sz="half" idx="23"/>
          </p:nvPr>
        </p:nvSpPr>
        <p:spPr>
          <a:xfrm>
            <a:off x="6347821" y="4302547"/>
            <a:ext cx="5201923" cy="1290955"/>
          </a:xfrm>
        </p:spPr>
        <p:txBody>
          <a:bodyPr>
            <a:normAutofit/>
          </a:bodyPr>
          <a:lstStyle/>
          <a:p>
            <a:pPr algn="ctr"/>
            <a:r>
              <a:rPr lang="en-US" sz="2800" b="1" u="sng">
                <a:solidFill>
                  <a:srgbClr val="212325"/>
                </a:solidFill>
              </a:rPr>
              <a:t>Beyond</a:t>
            </a:r>
            <a:r>
              <a:rPr lang="en-US" sz="2800" u="sng">
                <a:solidFill>
                  <a:srgbClr val="212325"/>
                </a:solidFill>
              </a:rPr>
              <a:t> your course</a:t>
            </a:r>
          </a:p>
        </p:txBody>
      </p:sp>
    </p:spTree>
    <p:extLst>
      <p:ext uri="{BB962C8B-B14F-4D97-AF65-F5344CB8AC3E}">
        <p14:creationId xmlns:p14="http://schemas.microsoft.com/office/powerpoint/2010/main" val="1422908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a:xfrm>
            <a:off x="562905" y="650014"/>
            <a:ext cx="12132193" cy="798749"/>
          </a:xfrm>
        </p:spPr>
        <p:txBody>
          <a:bodyPr>
            <a:normAutofit/>
          </a:bodyPr>
          <a:lstStyle/>
          <a:p>
            <a:r>
              <a:rPr lang="en-US" sz="4000">
                <a:solidFill>
                  <a:srgbClr val="C00000"/>
                </a:solidFill>
              </a:rPr>
              <a:t>Discussion: Teaching Parallel &amp; Hidden Content</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24</a:t>
            </a:fld>
            <a:endParaRPr lang="en-US"/>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2" y="2074421"/>
            <a:ext cx="10516695" cy="4055668"/>
          </a:xfrm>
          <a:prstGeom prst="rect">
            <a:avLst/>
          </a:prstGeom>
        </p:spPr>
        <p:txBody>
          <a:bodyPr numCol="1">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b="1">
                <a:solidFill>
                  <a:srgbClr val="212325"/>
                </a:solidFill>
              </a:rPr>
              <a:t>Share your lists</a:t>
            </a:r>
            <a:r>
              <a:rPr lang="en-US" sz="3200">
                <a:solidFill>
                  <a:srgbClr val="212325"/>
                </a:solidFill>
              </a:rPr>
              <a:t> of potential parallel content or hidden curriculum items</a:t>
            </a:r>
          </a:p>
          <a:p>
            <a:pPr marL="457200" indent="-457200">
              <a:buFont typeface="Arial" panose="020B0604020202020204" pitchFamily="34" charset="0"/>
              <a:buChar char="•"/>
            </a:pPr>
            <a:endParaRPr lang="en-US" sz="3200">
              <a:solidFill>
                <a:srgbClr val="212325"/>
              </a:solidFill>
            </a:endParaRPr>
          </a:p>
          <a:p>
            <a:pPr marL="457200" indent="-457200">
              <a:buFont typeface="Arial" panose="020B0604020202020204" pitchFamily="34" charset="0"/>
              <a:buChar char="•"/>
            </a:pPr>
            <a:r>
              <a:rPr lang="en-US" sz="3200" b="1">
                <a:solidFill>
                  <a:srgbClr val="212325"/>
                </a:solidFill>
              </a:rPr>
              <a:t>Pick one or two items </a:t>
            </a:r>
            <a:r>
              <a:rPr lang="en-US" sz="3200">
                <a:solidFill>
                  <a:srgbClr val="212325"/>
                </a:solidFill>
              </a:rPr>
              <a:t>on which you want to focus</a:t>
            </a:r>
          </a:p>
          <a:p>
            <a:pPr marL="457200" indent="-457200">
              <a:buFont typeface="Arial" panose="020B0604020202020204" pitchFamily="34" charset="0"/>
              <a:buChar char="•"/>
            </a:pPr>
            <a:endParaRPr lang="en-US" sz="3200">
              <a:solidFill>
                <a:srgbClr val="212325"/>
              </a:solidFill>
            </a:endParaRPr>
          </a:p>
          <a:p>
            <a:pPr marL="457200" indent="-457200">
              <a:buFont typeface="Arial" panose="020B0604020202020204" pitchFamily="34" charset="0"/>
              <a:buChar char="•"/>
            </a:pPr>
            <a:r>
              <a:rPr lang="en-US" sz="3200">
                <a:solidFill>
                  <a:srgbClr val="212325"/>
                </a:solidFill>
              </a:rPr>
              <a:t>Work with your group to </a:t>
            </a:r>
            <a:r>
              <a:rPr lang="en-US" sz="3200" b="1">
                <a:solidFill>
                  <a:srgbClr val="212325"/>
                </a:solidFill>
              </a:rPr>
              <a:t>generate potential strategies </a:t>
            </a:r>
            <a:r>
              <a:rPr lang="en-US" sz="3200">
                <a:solidFill>
                  <a:srgbClr val="212325"/>
                </a:solidFill>
              </a:rPr>
              <a:t>you could use </a:t>
            </a:r>
            <a:r>
              <a:rPr lang="en-US" sz="3200" b="1">
                <a:solidFill>
                  <a:srgbClr val="212325"/>
                </a:solidFill>
              </a:rPr>
              <a:t>to teach these skills or ideas to students</a:t>
            </a:r>
          </a:p>
        </p:txBody>
      </p:sp>
    </p:spTree>
    <p:extLst>
      <p:ext uri="{BB962C8B-B14F-4D97-AF65-F5344CB8AC3E}">
        <p14:creationId xmlns:p14="http://schemas.microsoft.com/office/powerpoint/2010/main" val="389526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a:xfrm>
            <a:off x="199800" y="810507"/>
            <a:ext cx="12529564" cy="838854"/>
          </a:xfrm>
        </p:spPr>
        <p:txBody>
          <a:bodyPr>
            <a:normAutofit/>
          </a:bodyPr>
          <a:lstStyle/>
          <a:p>
            <a:r>
              <a:rPr lang="en-US" sz="4000">
                <a:solidFill>
                  <a:srgbClr val="C00000"/>
                </a:solidFill>
              </a:rPr>
              <a:t>Other Strategies for Identifying Non-transparency</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25</a:t>
            </a:fld>
            <a:endParaRPr lang="en-US"/>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3" y="2081047"/>
            <a:ext cx="6161789" cy="3969529"/>
          </a:xfrm>
          <a:prstGeom prst="rect">
            <a:avLst/>
          </a:prstGeom>
        </p:spPr>
        <p:txBody>
          <a:bodyPr numCol="1">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3200" b="1">
                <a:solidFill>
                  <a:srgbClr val="212325"/>
                </a:solidFill>
              </a:rPr>
              <a:t>Classroom Assessment Techniques </a:t>
            </a:r>
            <a:br>
              <a:rPr lang="en-US" sz="3200" b="1">
                <a:solidFill>
                  <a:srgbClr val="212325"/>
                </a:solidFill>
              </a:rPr>
            </a:br>
            <a:r>
              <a:rPr lang="en-US" sz="3200">
                <a:solidFill>
                  <a:srgbClr val="212325"/>
                </a:solidFill>
              </a:rPr>
              <a:t>(Angelo &amp; Cross, 1993)</a:t>
            </a:r>
          </a:p>
          <a:p>
            <a:pPr marL="1143000" lvl="1" indent="-457200"/>
            <a:r>
              <a:rPr lang="en-US" sz="3000">
                <a:solidFill>
                  <a:srgbClr val="212325"/>
                </a:solidFill>
              </a:rPr>
              <a:t>Minute Papers</a:t>
            </a:r>
          </a:p>
          <a:p>
            <a:pPr marL="1143000" lvl="1" indent="-457200"/>
            <a:r>
              <a:rPr lang="en-US" sz="3000">
                <a:solidFill>
                  <a:srgbClr val="212325"/>
                </a:solidFill>
              </a:rPr>
              <a:t>Exit Tickets</a:t>
            </a:r>
          </a:p>
          <a:p>
            <a:pPr marL="1143000" lvl="1" indent="-457200"/>
            <a:r>
              <a:rPr lang="en-US" sz="3000">
                <a:solidFill>
                  <a:srgbClr val="212325"/>
                </a:solidFill>
              </a:rPr>
              <a:t>Clearest Point, Muddiest Point</a:t>
            </a:r>
          </a:p>
          <a:p>
            <a:endParaRPr lang="en-US" sz="1600" b="1">
              <a:solidFill>
                <a:srgbClr val="212325"/>
              </a:solidFill>
            </a:endParaRPr>
          </a:p>
          <a:p>
            <a:pPr marL="457200" indent="-457200">
              <a:buFont typeface="Arial" panose="020B0604020202020204" pitchFamily="34" charset="0"/>
              <a:buChar char="•"/>
            </a:pPr>
            <a:r>
              <a:rPr lang="en-US" sz="3200" b="1">
                <a:solidFill>
                  <a:srgbClr val="212325"/>
                </a:solidFill>
              </a:rPr>
              <a:t>Midterm Feedback on Instruction</a:t>
            </a:r>
          </a:p>
          <a:p>
            <a:pPr marL="1143000" lvl="1" indent="-457200"/>
            <a:r>
              <a:rPr lang="en-US" sz="3000">
                <a:solidFill>
                  <a:srgbClr val="212325"/>
                </a:solidFill>
              </a:rPr>
              <a:t>Surveys</a:t>
            </a:r>
          </a:p>
          <a:p>
            <a:pPr marL="1143000" lvl="1" indent="-457200"/>
            <a:r>
              <a:rPr lang="en-US" sz="3000">
                <a:solidFill>
                  <a:srgbClr val="212325"/>
                </a:solidFill>
              </a:rPr>
              <a:t>Small Group Instructional Diagnostics (SGID)</a:t>
            </a:r>
          </a:p>
        </p:txBody>
      </p:sp>
      <p:pic>
        <p:nvPicPr>
          <p:cNvPr id="6" name="Picture 5">
            <a:extLst>
              <a:ext uri="{FF2B5EF4-FFF2-40B4-BE49-F238E27FC236}">
                <a16:creationId xmlns:a16="http://schemas.microsoft.com/office/drawing/2014/main" id="{24244FD1-44A1-92BE-70AC-D75F808767A9}"/>
              </a:ext>
            </a:extLst>
          </p:cNvPr>
          <p:cNvPicPr>
            <a:picLocks noChangeAspect="1"/>
          </p:cNvPicPr>
          <p:nvPr/>
        </p:nvPicPr>
        <p:blipFill rotWithShape="1">
          <a:blip r:embed="rId3"/>
          <a:srcRect l="2927" r="2807"/>
          <a:stretch/>
        </p:blipFill>
        <p:spPr>
          <a:xfrm>
            <a:off x="6934201" y="2074421"/>
            <a:ext cx="4324236" cy="2466294"/>
          </a:xfrm>
          <a:prstGeom prst="rect">
            <a:avLst/>
          </a:prstGeom>
          <a:ln w="19050">
            <a:solidFill>
              <a:srgbClr val="212325"/>
            </a:solidFill>
          </a:ln>
        </p:spPr>
      </p:pic>
      <p:sp>
        <p:nvSpPr>
          <p:cNvPr id="7" name="TextBox 6">
            <a:extLst>
              <a:ext uri="{FF2B5EF4-FFF2-40B4-BE49-F238E27FC236}">
                <a16:creationId xmlns:a16="http://schemas.microsoft.com/office/drawing/2014/main" id="{E2646092-1C6A-06BD-00A5-D42F070F17DD}"/>
              </a:ext>
            </a:extLst>
          </p:cNvPr>
          <p:cNvSpPr txBox="1"/>
          <p:nvPr/>
        </p:nvSpPr>
        <p:spPr>
          <a:xfrm>
            <a:off x="6981938" y="2193697"/>
            <a:ext cx="1336599" cy="640080"/>
          </a:xfrm>
          <a:prstGeom prst="rect">
            <a:avLst/>
          </a:prstGeom>
          <a:solidFill>
            <a:srgbClr val="1EB2EE"/>
          </a:solidFill>
        </p:spPr>
        <p:txBody>
          <a:bodyPr wrap="square" rtlCol="0">
            <a:spAutoFit/>
          </a:bodyPr>
          <a:lstStyle/>
          <a:p>
            <a:r>
              <a:rPr lang="en-US" sz="1600">
                <a:solidFill>
                  <a:srgbClr val="212325"/>
                </a:solidFill>
              </a:rPr>
              <a:t>What did you learn today?</a:t>
            </a:r>
          </a:p>
        </p:txBody>
      </p:sp>
      <p:sp>
        <p:nvSpPr>
          <p:cNvPr id="8" name="TextBox 7">
            <a:extLst>
              <a:ext uri="{FF2B5EF4-FFF2-40B4-BE49-F238E27FC236}">
                <a16:creationId xmlns:a16="http://schemas.microsoft.com/office/drawing/2014/main" id="{554D6C2B-5A85-A580-5A67-C3046AE615DC}"/>
              </a:ext>
            </a:extLst>
          </p:cNvPr>
          <p:cNvSpPr txBox="1"/>
          <p:nvPr/>
        </p:nvSpPr>
        <p:spPr>
          <a:xfrm>
            <a:off x="8356547" y="2074210"/>
            <a:ext cx="1458661" cy="830997"/>
          </a:xfrm>
          <a:prstGeom prst="rect">
            <a:avLst/>
          </a:prstGeom>
          <a:solidFill>
            <a:srgbClr val="BACEE6"/>
          </a:solidFill>
        </p:spPr>
        <p:txBody>
          <a:bodyPr wrap="square" rtlCol="0">
            <a:spAutoFit/>
          </a:bodyPr>
          <a:lstStyle/>
          <a:p>
            <a:r>
              <a:rPr lang="en-US" sz="1600">
                <a:solidFill>
                  <a:srgbClr val="212325"/>
                </a:solidFill>
              </a:rPr>
              <a:t>What was your muddiest point?</a:t>
            </a:r>
          </a:p>
        </p:txBody>
      </p:sp>
      <p:sp>
        <p:nvSpPr>
          <p:cNvPr id="9" name="TextBox 8">
            <a:extLst>
              <a:ext uri="{FF2B5EF4-FFF2-40B4-BE49-F238E27FC236}">
                <a16:creationId xmlns:a16="http://schemas.microsoft.com/office/drawing/2014/main" id="{2A8E7D03-187A-96AF-975D-59E7095A1A46}"/>
              </a:ext>
            </a:extLst>
          </p:cNvPr>
          <p:cNvSpPr txBox="1"/>
          <p:nvPr/>
        </p:nvSpPr>
        <p:spPr>
          <a:xfrm>
            <a:off x="9847891" y="2081090"/>
            <a:ext cx="1409119" cy="777240"/>
          </a:xfrm>
          <a:prstGeom prst="rect">
            <a:avLst/>
          </a:prstGeom>
          <a:solidFill>
            <a:srgbClr val="CBC3DB"/>
          </a:solidFill>
        </p:spPr>
        <p:txBody>
          <a:bodyPr wrap="square" rtlCol="0">
            <a:spAutoFit/>
          </a:bodyPr>
          <a:lstStyle/>
          <a:p>
            <a:r>
              <a:rPr lang="en-US" sz="1600">
                <a:solidFill>
                  <a:srgbClr val="212325"/>
                </a:solidFill>
              </a:rPr>
              <a:t>What can be done different next time?</a:t>
            </a:r>
          </a:p>
        </p:txBody>
      </p:sp>
      <p:sp>
        <p:nvSpPr>
          <p:cNvPr id="10" name="Content Placeholder 2">
            <a:extLst>
              <a:ext uri="{FF2B5EF4-FFF2-40B4-BE49-F238E27FC236}">
                <a16:creationId xmlns:a16="http://schemas.microsoft.com/office/drawing/2014/main" id="{CA9C91CD-145C-ACE9-B216-274ADC641C97}"/>
              </a:ext>
            </a:extLst>
          </p:cNvPr>
          <p:cNvSpPr txBox="1">
            <a:spLocks/>
          </p:cNvSpPr>
          <p:nvPr/>
        </p:nvSpPr>
        <p:spPr>
          <a:xfrm>
            <a:off x="6922771" y="4547384"/>
            <a:ext cx="4343399" cy="939016"/>
          </a:xfrm>
          <a:prstGeom prst="rect">
            <a:avLst/>
          </a:prstGeom>
          <a:ln w="19050">
            <a:solidFill>
              <a:schemeClr val="tx1"/>
            </a:solidFill>
          </a:ln>
        </p:spPr>
        <p:txBody>
          <a:bodyPr numCol="1">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212325"/>
                </a:solidFill>
              </a:rPr>
              <a:t>Always find ways to </a:t>
            </a:r>
            <a:r>
              <a:rPr lang="en-US" sz="2000" b="1">
                <a:solidFill>
                  <a:srgbClr val="212325"/>
                </a:solidFill>
              </a:rPr>
              <a:t>learn from your students</a:t>
            </a:r>
            <a:r>
              <a:rPr lang="en-US" sz="2000">
                <a:solidFill>
                  <a:srgbClr val="212325"/>
                </a:solidFill>
              </a:rPr>
              <a:t> throughout a course to </a:t>
            </a:r>
            <a:r>
              <a:rPr lang="en-US" sz="2000" b="1">
                <a:solidFill>
                  <a:srgbClr val="212325"/>
                </a:solidFill>
              </a:rPr>
              <a:t>personalize their learning experience</a:t>
            </a:r>
          </a:p>
        </p:txBody>
      </p:sp>
    </p:spTree>
    <p:extLst>
      <p:ext uri="{BB962C8B-B14F-4D97-AF65-F5344CB8AC3E}">
        <p14:creationId xmlns:p14="http://schemas.microsoft.com/office/powerpoint/2010/main" val="2822136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normAutofit/>
          </a:bodyPr>
          <a:lstStyle/>
          <a:p>
            <a:r>
              <a:rPr lang="en-US">
                <a:solidFill>
                  <a:srgbClr val="C00000"/>
                </a:solidFill>
              </a:rPr>
              <a:t>Resources</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26</a:t>
            </a:fld>
            <a:endParaRPr lang="en-US"/>
          </a:p>
        </p:txBody>
      </p:sp>
      <p:sp>
        <p:nvSpPr>
          <p:cNvPr id="9" name="Content Placeholder 8">
            <a:extLst>
              <a:ext uri="{FF2B5EF4-FFF2-40B4-BE49-F238E27FC236}">
                <a16:creationId xmlns:a16="http://schemas.microsoft.com/office/drawing/2014/main" id="{C43D0449-C00A-4DD5-EEDC-C79C905918AA}"/>
              </a:ext>
            </a:extLst>
          </p:cNvPr>
          <p:cNvSpPr txBox="1">
            <a:spLocks/>
          </p:cNvSpPr>
          <p:nvPr/>
        </p:nvSpPr>
        <p:spPr>
          <a:xfrm>
            <a:off x="7719171" y="4318704"/>
            <a:ext cx="3451969" cy="161857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See Toolkit Webpage for More Materials!</a:t>
            </a:r>
          </a:p>
          <a:p>
            <a:r>
              <a:rPr lang="en-US" sz="1400">
                <a:solidFill>
                  <a:schemeClr val="tx1">
                    <a:lumMod val="50000"/>
                  </a:schemeClr>
                </a:solidFill>
              </a:rPr>
              <a:t>Drake Institute Graduate Toolkit Website: </a:t>
            </a:r>
            <a:r>
              <a:rPr lang="en-US" sz="1400">
                <a:solidFill>
                  <a:schemeClr val="tx1">
                    <a:lumMod val="50000"/>
                  </a:schemeClr>
                </a:solidFill>
                <a:hlinkClick r:id="rId3"/>
              </a:rPr>
              <a:t>https://drakeinstitute.osu.edu/toolkit</a:t>
            </a:r>
            <a:r>
              <a:rPr lang="en-US" sz="1400">
                <a:solidFill>
                  <a:schemeClr val="tx1">
                    <a:lumMod val="50000"/>
                  </a:schemeClr>
                </a:solidFill>
              </a:rPr>
              <a:t> </a:t>
            </a:r>
          </a:p>
          <a:p>
            <a:r>
              <a:rPr lang="en-US" sz="1400">
                <a:solidFill>
                  <a:schemeClr val="tx1">
                    <a:lumMod val="50000"/>
                  </a:schemeClr>
                </a:solidFill>
              </a:rPr>
              <a:t> </a:t>
            </a:r>
          </a:p>
        </p:txBody>
      </p:sp>
      <p:pic>
        <p:nvPicPr>
          <p:cNvPr id="11" name="Picture Placeholder 19" descr="Connections with solid fill">
            <a:extLst>
              <a:ext uri="{FF2B5EF4-FFF2-40B4-BE49-F238E27FC236}">
                <a16:creationId xmlns:a16="http://schemas.microsoft.com/office/drawing/2014/main" id="{7293576F-A3B9-7F18-7319-A66179FFEA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238473" y="4318704"/>
            <a:ext cx="914400" cy="914400"/>
          </a:xfrm>
          <a:prstGeom prst="rect">
            <a:avLst/>
          </a:prstGeom>
        </p:spPr>
      </p:pic>
      <p:sp>
        <p:nvSpPr>
          <p:cNvPr id="12" name="Content Placeholder 10">
            <a:extLst>
              <a:ext uri="{FF2B5EF4-FFF2-40B4-BE49-F238E27FC236}">
                <a16:creationId xmlns:a16="http://schemas.microsoft.com/office/drawing/2014/main" id="{B5ED2A35-E7AD-D44F-EAD3-A0E25223C340}"/>
              </a:ext>
            </a:extLst>
          </p:cNvPr>
          <p:cNvSpPr txBox="1">
            <a:spLocks/>
          </p:cNvSpPr>
          <p:nvPr/>
        </p:nvSpPr>
        <p:spPr>
          <a:xfrm>
            <a:off x="7719171" y="2340996"/>
            <a:ext cx="3578578" cy="186961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Classroom Assessment Techniques: A Handbook for College Teachers</a:t>
            </a:r>
          </a:p>
          <a:p>
            <a:r>
              <a:rPr lang="en-US" sz="1400">
                <a:solidFill>
                  <a:schemeClr val="tx1">
                    <a:lumMod val="50000"/>
                  </a:schemeClr>
                </a:solidFill>
              </a:rPr>
              <a:t>Book by Thomas A. Angelo &amp; Patricia Cross</a:t>
            </a:r>
          </a:p>
          <a:p>
            <a:r>
              <a:rPr lang="en-US" sz="1400">
                <a:solidFill>
                  <a:schemeClr val="tx1">
                    <a:lumMod val="50000"/>
                  </a:schemeClr>
                </a:solidFill>
              </a:rPr>
              <a:t>Published: 1993 by San Francisco: Jossey-Bass</a:t>
            </a:r>
          </a:p>
        </p:txBody>
      </p:sp>
      <p:pic>
        <p:nvPicPr>
          <p:cNvPr id="13" name="Picture Placeholder 15" descr="Checklist with solid fill">
            <a:extLst>
              <a:ext uri="{FF2B5EF4-FFF2-40B4-BE49-F238E27FC236}">
                <a16:creationId xmlns:a16="http://schemas.microsoft.com/office/drawing/2014/main" id="{CC04AB09-7769-7152-0EB0-B3CC4E9C86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238473" y="2340997"/>
            <a:ext cx="914400" cy="914400"/>
          </a:xfrm>
          <a:prstGeom prst="rect">
            <a:avLst/>
          </a:prstGeom>
        </p:spPr>
      </p:pic>
      <p:sp>
        <p:nvSpPr>
          <p:cNvPr id="14" name="Content Placeholder 4">
            <a:extLst>
              <a:ext uri="{FF2B5EF4-FFF2-40B4-BE49-F238E27FC236}">
                <a16:creationId xmlns:a16="http://schemas.microsoft.com/office/drawing/2014/main" id="{ABA8E9E4-3B3D-D11F-9AFC-092764E2CA84}"/>
              </a:ext>
            </a:extLst>
          </p:cNvPr>
          <p:cNvSpPr txBox="1">
            <a:spLocks/>
          </p:cNvSpPr>
          <p:nvPr/>
        </p:nvSpPr>
        <p:spPr>
          <a:xfrm>
            <a:off x="2360883" y="4334030"/>
            <a:ext cx="3592645" cy="161857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Transparent Design in Higher Education Teaching and Leadership</a:t>
            </a:r>
          </a:p>
          <a:p>
            <a:r>
              <a:rPr lang="en-US" sz="1400">
                <a:solidFill>
                  <a:schemeClr val="tx1">
                    <a:lumMod val="50000"/>
                  </a:schemeClr>
                </a:solidFill>
              </a:rPr>
              <a:t>Edited by Mary-Ann </a:t>
            </a:r>
            <a:r>
              <a:rPr lang="en-US" sz="1400" err="1">
                <a:solidFill>
                  <a:schemeClr val="tx1">
                    <a:lumMod val="50000"/>
                  </a:schemeClr>
                </a:solidFill>
              </a:rPr>
              <a:t>Winkelmes</a:t>
            </a:r>
            <a:r>
              <a:rPr lang="en-US" sz="1400">
                <a:solidFill>
                  <a:schemeClr val="tx1">
                    <a:lumMod val="50000"/>
                  </a:schemeClr>
                </a:solidFill>
              </a:rPr>
              <a:t>, Allison </a:t>
            </a:r>
            <a:r>
              <a:rPr lang="en-US" sz="1400" err="1">
                <a:solidFill>
                  <a:schemeClr val="tx1">
                    <a:lumMod val="50000"/>
                  </a:schemeClr>
                </a:solidFill>
              </a:rPr>
              <a:t>Boye</a:t>
            </a:r>
            <a:r>
              <a:rPr lang="en-US" sz="1400">
                <a:solidFill>
                  <a:schemeClr val="tx1">
                    <a:lumMod val="50000"/>
                  </a:schemeClr>
                </a:solidFill>
              </a:rPr>
              <a:t>, &amp; Suzanne </a:t>
            </a:r>
            <a:r>
              <a:rPr lang="en-US" sz="1400" err="1">
                <a:solidFill>
                  <a:schemeClr val="tx1">
                    <a:lumMod val="50000"/>
                  </a:schemeClr>
                </a:solidFill>
              </a:rPr>
              <a:t>Tapp</a:t>
            </a:r>
            <a:endParaRPr lang="en-US" sz="1400">
              <a:solidFill>
                <a:schemeClr val="tx1">
                  <a:lumMod val="50000"/>
                </a:schemeClr>
              </a:solidFill>
            </a:endParaRPr>
          </a:p>
          <a:p>
            <a:r>
              <a:rPr lang="en-US" sz="1400">
                <a:solidFill>
                  <a:schemeClr val="tx1">
                    <a:lumMod val="50000"/>
                  </a:schemeClr>
                </a:solidFill>
              </a:rPr>
              <a:t>Published: 2019 by Stylus Publishing</a:t>
            </a:r>
          </a:p>
        </p:txBody>
      </p:sp>
      <p:pic>
        <p:nvPicPr>
          <p:cNvPr id="15" name="Picture Placeholder 17" descr="Open book with solid fill">
            <a:extLst>
              <a:ext uri="{FF2B5EF4-FFF2-40B4-BE49-F238E27FC236}">
                <a16:creationId xmlns:a16="http://schemas.microsoft.com/office/drawing/2014/main" id="{F645289E-F5BE-8404-E262-FC2ABC67F4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0862" y="4318704"/>
            <a:ext cx="914400" cy="914400"/>
          </a:xfrm>
          <a:prstGeom prst="rect">
            <a:avLst/>
          </a:prstGeom>
        </p:spPr>
      </p:pic>
      <p:sp>
        <p:nvSpPr>
          <p:cNvPr id="16" name="Content Placeholder 6">
            <a:extLst>
              <a:ext uri="{FF2B5EF4-FFF2-40B4-BE49-F238E27FC236}">
                <a16:creationId xmlns:a16="http://schemas.microsoft.com/office/drawing/2014/main" id="{15B99F6F-4217-C8F4-848A-2254CB7D14B0}"/>
              </a:ext>
            </a:extLst>
          </p:cNvPr>
          <p:cNvSpPr txBox="1">
            <a:spLocks/>
          </p:cNvSpPr>
          <p:nvPr/>
        </p:nvSpPr>
        <p:spPr>
          <a:xfrm>
            <a:off x="2360883" y="2371649"/>
            <a:ext cx="3451969" cy="186961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a:solidFill>
                  <a:srgbClr val="C00000"/>
                </a:solidFill>
              </a:rPr>
              <a:t>The Drake Institute for Teaching and Learning</a:t>
            </a:r>
          </a:p>
          <a:p>
            <a:r>
              <a:rPr lang="en-US" sz="1400">
                <a:solidFill>
                  <a:schemeClr val="tx1">
                    <a:lumMod val="50000"/>
                  </a:schemeClr>
                </a:solidFill>
              </a:rPr>
              <a:t>Drake Institute Website: </a:t>
            </a:r>
            <a:r>
              <a:rPr lang="en-US" sz="1400">
                <a:solidFill>
                  <a:schemeClr val="tx1">
                    <a:lumMod val="50000"/>
                  </a:schemeClr>
                </a:solidFill>
                <a:hlinkClick r:id="rId10"/>
              </a:rPr>
              <a:t>https://drakeinstitute.osu.edu</a:t>
            </a:r>
            <a:r>
              <a:rPr lang="en-US" sz="1400">
                <a:solidFill>
                  <a:schemeClr val="tx1">
                    <a:lumMod val="50000"/>
                  </a:schemeClr>
                </a:solidFill>
              </a:rPr>
              <a:t> </a:t>
            </a:r>
          </a:p>
          <a:p>
            <a:r>
              <a:rPr lang="en-US" sz="1400">
                <a:solidFill>
                  <a:schemeClr val="tx1">
                    <a:lumMod val="50000"/>
                  </a:schemeClr>
                </a:solidFill>
              </a:rPr>
              <a:t>Drake Institute Email: </a:t>
            </a:r>
            <a:r>
              <a:rPr lang="en-US" sz="1400">
                <a:solidFill>
                  <a:srgbClr val="BA0C2F"/>
                </a:solidFill>
                <a:hlinkClick r:id="rId11">
                  <a:extLst>
                    <a:ext uri="{A12FA001-AC4F-418D-AE19-62706E023703}">
                      <ahyp:hlinkClr xmlns:ahyp="http://schemas.microsoft.com/office/drawing/2018/hyperlinkcolor" val="tx"/>
                    </a:ext>
                  </a:extLst>
                </a:hlinkClick>
              </a:rPr>
              <a:t>drakeinstitute@osu.edu</a:t>
            </a:r>
            <a:endParaRPr lang="en-US" sz="1400">
              <a:solidFill>
                <a:schemeClr val="tx1">
                  <a:lumMod val="50000"/>
                </a:schemeClr>
              </a:solidFill>
            </a:endParaRPr>
          </a:p>
          <a:p>
            <a:endParaRPr lang="en-US" sz="1400">
              <a:solidFill>
                <a:schemeClr val="tx1">
                  <a:lumMod val="50000"/>
                </a:schemeClr>
              </a:solidFill>
            </a:endParaRPr>
          </a:p>
        </p:txBody>
      </p:sp>
      <p:pic>
        <p:nvPicPr>
          <p:cNvPr id="17" name="Picture Placeholder 13" descr="Classroom with solid fill">
            <a:extLst>
              <a:ext uri="{FF2B5EF4-FFF2-40B4-BE49-F238E27FC236}">
                <a16:creationId xmlns:a16="http://schemas.microsoft.com/office/drawing/2014/main" id="{3CE65A96-9C4E-F897-0B47-98AAF1E8C2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20862" y="2340997"/>
            <a:ext cx="914400" cy="914400"/>
          </a:xfrm>
          <a:prstGeom prst="rect">
            <a:avLst/>
          </a:prstGeom>
        </p:spPr>
      </p:pic>
    </p:spTree>
    <p:extLst>
      <p:ext uri="{BB962C8B-B14F-4D97-AF65-F5344CB8AC3E}">
        <p14:creationId xmlns:p14="http://schemas.microsoft.com/office/powerpoint/2010/main" val="186338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D61586F-B751-132D-8589-1530AA7E732D}"/>
              </a:ext>
            </a:extLst>
          </p:cNvPr>
          <p:cNvSpPr txBox="1">
            <a:spLocks noGrp="1"/>
          </p:cNvSpPr>
          <p:nvPr>
            <p:ph type="title" idx="4294967295"/>
          </p:nvPr>
        </p:nvSpPr>
        <p:spPr>
          <a:xfrm>
            <a:off x="3769360" y="483100"/>
            <a:ext cx="6612760" cy="1532709"/>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rgbClr val="BA0C2F"/>
                </a:solidFill>
                <a:latin typeface="Buckeye Serif 2 Black" pitchFamily="2" charset="77"/>
                <a:ea typeface="Buckeye Serif 2 Black" pitchFamily="2" charset="77"/>
                <a:cs typeface="+mj-cs"/>
              </a:defRPr>
            </a:lvl1pPr>
          </a:lstStyle>
          <a:p>
            <a:pPr>
              <a:lnSpc>
                <a:spcPct val="100000"/>
              </a:lnSpc>
              <a:defRPr/>
            </a:pPr>
            <a:br>
              <a:rPr lang="en-US">
                <a:solidFill>
                  <a:srgbClr val="C00000"/>
                </a:solidFill>
                <a:latin typeface="Buckeye Serif 2 Black"/>
              </a:rPr>
            </a:br>
            <a:r>
              <a:rPr kumimoji="0" lang="en-US" sz="4400" b="1" i="0" u="none" strike="noStrike" kern="1200" cap="none" spc="0" normalizeH="0" baseline="0" noProof="0">
                <a:ln>
                  <a:noFill/>
                </a:ln>
                <a:solidFill>
                  <a:srgbClr val="C00000"/>
                </a:solidFill>
                <a:effectLst/>
                <a:uLnTx/>
                <a:uFillTx/>
                <a:latin typeface="Buckeye Serif 2 Black"/>
              </a:rPr>
              <a:t>Thank </a:t>
            </a:r>
            <a:r>
              <a:rPr lang="en-US">
                <a:solidFill>
                  <a:srgbClr val="C00000"/>
                </a:solidFill>
                <a:latin typeface="Buckeye Serif 2 Black"/>
              </a:rPr>
              <a:t>You! Questions</a:t>
            </a:r>
            <a:r>
              <a:rPr kumimoji="0" lang="en-US" sz="4400" b="1" i="0" u="none" strike="noStrike" kern="1200" cap="none" spc="0" normalizeH="0" baseline="0" noProof="0">
                <a:ln>
                  <a:noFill/>
                </a:ln>
                <a:solidFill>
                  <a:srgbClr val="C00000"/>
                </a:solidFill>
                <a:effectLst/>
                <a:uLnTx/>
                <a:uFillTx/>
                <a:latin typeface="Buckeye Serif 2 Black"/>
              </a:rPr>
              <a:t>?</a:t>
            </a:r>
            <a:br>
              <a:rPr lang="en-US">
                <a:solidFill>
                  <a:srgbClr val="C00000"/>
                </a:solidFill>
                <a:latin typeface="Buckeye Serif 2 Black"/>
              </a:rPr>
            </a:br>
            <a:endParaRPr lang="zh-CN" altLang="en-US" sz="2400"/>
          </a:p>
        </p:txBody>
      </p:sp>
      <p:sp>
        <p:nvSpPr>
          <p:cNvPr id="5" name="Text Placeholder 4">
            <a:extLst>
              <a:ext uri="{FF2B5EF4-FFF2-40B4-BE49-F238E27FC236}">
                <a16:creationId xmlns:a16="http://schemas.microsoft.com/office/drawing/2014/main" id="{165DB899-28A3-F3CD-B531-C42F368A8F16}"/>
              </a:ext>
            </a:extLst>
          </p:cNvPr>
          <p:cNvSpPr>
            <a:spLocks noGrp="1"/>
          </p:cNvSpPr>
          <p:nvPr>
            <p:ph type="body" sz="quarter" idx="21"/>
          </p:nvPr>
        </p:nvSpPr>
        <p:spPr>
          <a:xfrm>
            <a:off x="3769361" y="2338402"/>
            <a:ext cx="8025766" cy="672636"/>
          </a:xfrm>
        </p:spPr>
        <p:txBody>
          <a:bodyPr>
            <a:normAutofit fontScale="92500"/>
          </a:bodyPr>
          <a:lstStyle/>
          <a:p>
            <a:r>
              <a:rPr lang="en-US"/>
              <a:t>Unlocking the Hidden Curriculum: TILT It! And Beyond...</a:t>
            </a:r>
          </a:p>
        </p:txBody>
      </p:sp>
      <p:sp>
        <p:nvSpPr>
          <p:cNvPr id="4" name="Content Placeholder 3">
            <a:extLst>
              <a:ext uri="{FF2B5EF4-FFF2-40B4-BE49-F238E27FC236}">
                <a16:creationId xmlns:a16="http://schemas.microsoft.com/office/drawing/2014/main" id="{677A09C2-21DC-39B8-9900-3D268E5FF6D9}"/>
              </a:ext>
            </a:extLst>
          </p:cNvPr>
          <p:cNvSpPr>
            <a:spLocks noGrp="1"/>
          </p:cNvSpPr>
          <p:nvPr>
            <p:ph sz="half" idx="20"/>
          </p:nvPr>
        </p:nvSpPr>
        <p:spPr>
          <a:xfrm>
            <a:off x="3769360" y="3011038"/>
            <a:ext cx="8025765" cy="1951487"/>
          </a:xfrm>
        </p:spPr>
        <p:txBody>
          <a:bodyPr vert="horz" lIns="91440" tIns="45720" rIns="91440" bIns="45720" rtlCol="0" anchor="t">
            <a:normAutofit/>
          </a:bodyPr>
          <a:lstStyle/>
          <a:p>
            <a:pPr>
              <a:lnSpc>
                <a:spcPct val="150000"/>
              </a:lnSpc>
            </a:pPr>
            <a:r>
              <a:rPr lang="en-US" sz="2000" b="0" i="0">
                <a:solidFill>
                  <a:schemeClr val="tx1">
                    <a:lumMod val="50000"/>
                  </a:schemeClr>
                </a:solidFill>
                <a:effectLst/>
                <a:latin typeface="Aptos"/>
              </a:rPr>
              <a:t>Erin Mercurio: </a:t>
            </a:r>
            <a:r>
              <a:rPr lang="en-US" sz="2000" b="0" i="0">
                <a:solidFill>
                  <a:srgbClr val="C00000"/>
                </a:solidFill>
                <a:effectLst/>
                <a:latin typeface="Aptos"/>
                <a:hlinkClick r:id="rId3">
                  <a:extLst>
                    <a:ext uri="{A12FA001-AC4F-418D-AE19-62706E023703}">
                      <ahyp:hlinkClr xmlns:ahyp="http://schemas.microsoft.com/office/drawing/2018/hyperlinkcolor" val="tx"/>
                    </a:ext>
                  </a:extLst>
                </a:hlinkClick>
              </a:rPr>
              <a:t>mercurio.40@osu.edu</a:t>
            </a:r>
          </a:p>
          <a:p>
            <a:pPr>
              <a:lnSpc>
                <a:spcPct val="150000"/>
              </a:lnSpc>
            </a:pPr>
            <a:r>
              <a:rPr lang="en-US" sz="2000">
                <a:solidFill>
                  <a:schemeClr val="tx1">
                    <a:lumMod val="50000"/>
                  </a:schemeClr>
                </a:solidFill>
                <a:latin typeface="Aptos"/>
                <a:cs typeface="Calibri"/>
              </a:rPr>
              <a:t>Taylor June: </a:t>
            </a:r>
            <a:r>
              <a:rPr lang="en-US" sz="2000">
                <a:solidFill>
                  <a:srgbClr val="C00000"/>
                </a:solidFill>
                <a:latin typeface="Aptos"/>
                <a:cs typeface="Calibri"/>
                <a:hlinkClick r:id="rId4"/>
              </a:rPr>
              <a:t>june.18@osu.edu</a:t>
            </a:r>
            <a:endParaRPr lang="en-US" sz="2000">
              <a:solidFill>
                <a:srgbClr val="3F4443"/>
              </a:solidFill>
              <a:latin typeface="Aptos"/>
              <a:cs typeface="Calibri"/>
            </a:endParaRPr>
          </a:p>
          <a:p>
            <a:pPr>
              <a:lnSpc>
                <a:spcPct val="150000"/>
              </a:lnSpc>
            </a:pPr>
            <a:r>
              <a:rPr lang="en-US" sz="2000" err="1">
                <a:solidFill>
                  <a:schemeClr val="tx1">
                    <a:lumMod val="50000"/>
                  </a:schemeClr>
                </a:solidFill>
                <a:latin typeface="Aptos"/>
                <a:cs typeface="Calibri"/>
              </a:rPr>
              <a:t>Ruonan</a:t>
            </a:r>
            <a:r>
              <a:rPr lang="en-US" sz="2000">
                <a:solidFill>
                  <a:schemeClr val="tx1">
                    <a:lumMod val="50000"/>
                  </a:schemeClr>
                </a:solidFill>
                <a:latin typeface="Aptos"/>
                <a:cs typeface="Calibri"/>
              </a:rPr>
              <a:t> Yang: </a:t>
            </a:r>
            <a:r>
              <a:rPr lang="en-US" sz="2000">
                <a:solidFill>
                  <a:srgbClr val="C00000"/>
                </a:solidFill>
                <a:latin typeface="Aptos"/>
                <a:cs typeface="Calibri"/>
                <a:hlinkClick r:id="rId5"/>
              </a:rPr>
              <a:t>yang.7500@osu.edu</a:t>
            </a:r>
            <a:endParaRPr lang="en-US"/>
          </a:p>
        </p:txBody>
      </p:sp>
      <p:sp>
        <p:nvSpPr>
          <p:cNvPr id="2" name="Footer Placeholder 1">
            <a:extLst>
              <a:ext uri="{FF2B5EF4-FFF2-40B4-BE49-F238E27FC236}">
                <a16:creationId xmlns:a16="http://schemas.microsoft.com/office/drawing/2014/main" id="{6140BFB8-D3C1-CE29-3CC3-77BC0869C8EE}"/>
              </a:ext>
            </a:extLst>
          </p:cNvPr>
          <p:cNvSpPr>
            <a:spLocks noGrp="1"/>
          </p:cNvSpPr>
          <p:nvPr>
            <p:ph type="ftr" sz="quarter" idx="11"/>
          </p:nvPr>
        </p:nvSpPr>
        <p:spPr/>
        <p:txBody>
          <a:bodyPr/>
          <a:lstStyle/>
          <a:p>
            <a:r>
              <a:rPr lang="en-US"/>
              <a:t>Unlocking the Hidden Curriculum: TILT It! And Beyond...</a:t>
            </a:r>
          </a:p>
        </p:txBody>
      </p:sp>
      <p:sp>
        <p:nvSpPr>
          <p:cNvPr id="3" name="Slide Number Placeholder 2">
            <a:extLst>
              <a:ext uri="{FF2B5EF4-FFF2-40B4-BE49-F238E27FC236}">
                <a16:creationId xmlns:a16="http://schemas.microsoft.com/office/drawing/2014/main" id="{AF19A043-9558-2497-90BC-BBDE8066A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3F4443"/>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a:ln>
                <a:noFill/>
              </a:ln>
              <a:solidFill>
                <a:srgbClr val="3F4443"/>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42638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A951-2E5F-ECC3-F5FB-E1B753329903}"/>
              </a:ext>
            </a:extLst>
          </p:cNvPr>
          <p:cNvSpPr>
            <a:spLocks noGrp="1"/>
          </p:cNvSpPr>
          <p:nvPr>
            <p:ph type="title"/>
          </p:nvPr>
        </p:nvSpPr>
        <p:spPr>
          <a:xfrm>
            <a:off x="653143" y="695873"/>
            <a:ext cx="10515600" cy="838854"/>
          </a:xfrm>
        </p:spPr>
        <p:txBody>
          <a:bodyPr/>
          <a:lstStyle/>
          <a:p>
            <a:r>
              <a:rPr lang="en-CN">
                <a:solidFill>
                  <a:srgbClr val="C00000"/>
                </a:solidFill>
                <a:latin typeface="Buckeye Serif 2 Black"/>
              </a:rPr>
              <a:t>QR Code</a:t>
            </a:r>
            <a:endParaRPr lang="zh-CN" altLang="en-US">
              <a:solidFill>
                <a:srgbClr val="C00000"/>
              </a:solidFill>
              <a:latin typeface="Buckeye Serif 2 Black"/>
            </a:endParaRPr>
          </a:p>
        </p:txBody>
      </p:sp>
      <p:sp>
        <p:nvSpPr>
          <p:cNvPr id="6" name="TextBox 5">
            <a:extLst>
              <a:ext uri="{FF2B5EF4-FFF2-40B4-BE49-F238E27FC236}">
                <a16:creationId xmlns:a16="http://schemas.microsoft.com/office/drawing/2014/main" id="{5E28DFE5-D4DF-B5BE-EA7F-1D5AB4B6FBB5}"/>
              </a:ext>
            </a:extLst>
          </p:cNvPr>
          <p:cNvSpPr txBox="1"/>
          <p:nvPr/>
        </p:nvSpPr>
        <p:spPr>
          <a:xfrm>
            <a:off x="1008873" y="1479033"/>
            <a:ext cx="508264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3F4443"/>
                </a:solidFill>
                <a:latin typeface="Buckeye Sans"/>
              </a:rPr>
              <a:t>Scan</a:t>
            </a:r>
            <a:r>
              <a:rPr lang="en-US" sz="3200" dirty="0">
                <a:solidFill>
                  <a:srgbClr val="3F4443"/>
                </a:solidFill>
                <a:ea typeface="+mn-lt"/>
                <a:cs typeface="+mn-lt"/>
              </a:rPr>
              <a:t> </a:t>
            </a:r>
            <a:r>
              <a:rPr lang="en-US" sz="3200" baseline="0" dirty="0">
                <a:solidFill>
                  <a:srgbClr val="3F4443"/>
                </a:solidFill>
                <a:ea typeface="+mn-lt"/>
                <a:cs typeface="+mn-lt"/>
              </a:rPr>
              <a:t>the QR</a:t>
            </a:r>
            <a:r>
              <a:rPr lang="en-US" sz="3200" dirty="0">
                <a:solidFill>
                  <a:srgbClr val="3F4443"/>
                </a:solidFill>
                <a:ea typeface="+mn-lt"/>
                <a:cs typeface="+mn-lt"/>
              </a:rPr>
              <a:t> below to share </a:t>
            </a:r>
            <a:r>
              <a:rPr lang="en-US" sz="3200" b="1" dirty="0">
                <a:solidFill>
                  <a:srgbClr val="C00000"/>
                </a:solidFill>
                <a:ea typeface="+mn-lt"/>
                <a:cs typeface="+mn-lt"/>
              </a:rPr>
              <a:t>workshop feedback!</a:t>
            </a:r>
          </a:p>
        </p:txBody>
      </p:sp>
      <p:sp>
        <p:nvSpPr>
          <p:cNvPr id="8" name="TextBox 7">
            <a:extLst>
              <a:ext uri="{FF2B5EF4-FFF2-40B4-BE49-F238E27FC236}">
                <a16:creationId xmlns:a16="http://schemas.microsoft.com/office/drawing/2014/main" id="{61EBCE35-AD21-CFEB-1B14-18F455ABE3E8}"/>
              </a:ext>
            </a:extLst>
          </p:cNvPr>
          <p:cNvSpPr txBox="1"/>
          <p:nvPr/>
        </p:nvSpPr>
        <p:spPr>
          <a:xfrm>
            <a:off x="7055038" y="1482312"/>
            <a:ext cx="496228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0">
                <a:solidFill>
                  <a:srgbClr val="3F4443"/>
                </a:solidFill>
                <a:latin typeface="Buckeye Serif 2"/>
              </a:rPr>
              <a:t>Scan the QR </a:t>
            </a:r>
            <a:r>
              <a:rPr lang="en-US" sz="3200">
                <a:solidFill>
                  <a:srgbClr val="3F4443"/>
                </a:solidFill>
                <a:latin typeface="Buckeye Serif 2"/>
              </a:rPr>
              <a:t>below to access </a:t>
            </a:r>
            <a:r>
              <a:rPr lang="en-US" sz="3200" b="1">
                <a:solidFill>
                  <a:srgbClr val="C00000"/>
                </a:solidFill>
                <a:latin typeface="Buckeye Serif 2"/>
              </a:rPr>
              <a:t>Toolkit materials</a:t>
            </a:r>
            <a:r>
              <a:rPr lang="en-US" sz="3200">
                <a:solidFill>
                  <a:srgbClr val="C00000"/>
                </a:solidFill>
                <a:latin typeface="Buckeye Serif 2"/>
              </a:rPr>
              <a:t> </a:t>
            </a:r>
            <a:endParaRPr lang="en-US" sz="3200">
              <a:solidFill>
                <a:srgbClr val="3F4443"/>
              </a:solidFill>
              <a:latin typeface="Buckeye Serif 2"/>
            </a:endParaRPr>
          </a:p>
        </p:txBody>
      </p:sp>
      <p:pic>
        <p:nvPicPr>
          <p:cNvPr id="9" name="Content Placeholder 8" descr="QR code linking to workshop materials">
            <a:extLst>
              <a:ext uri="{FF2B5EF4-FFF2-40B4-BE49-F238E27FC236}">
                <a16:creationId xmlns:a16="http://schemas.microsoft.com/office/drawing/2014/main" id="{81560884-1C4F-9B80-27D6-4FB1CF52ECD0}"/>
              </a:ext>
            </a:extLst>
          </p:cNvPr>
          <p:cNvPicPr>
            <a:picLocks noChangeAspect="1"/>
          </p:cNvPicPr>
          <p:nvPr/>
        </p:nvPicPr>
        <p:blipFill>
          <a:blip r:embed="rId2"/>
          <a:stretch>
            <a:fillRect/>
          </a:stretch>
        </p:blipFill>
        <p:spPr>
          <a:xfrm>
            <a:off x="7565830" y="2605017"/>
            <a:ext cx="3699783" cy="3694735"/>
          </a:xfrm>
          <a:prstGeom prst="rect">
            <a:avLst/>
          </a:prstGeom>
        </p:spPr>
      </p:pic>
      <p:sp>
        <p:nvSpPr>
          <p:cNvPr id="3" name="Footer Placeholder 2">
            <a:extLst>
              <a:ext uri="{FF2B5EF4-FFF2-40B4-BE49-F238E27FC236}">
                <a16:creationId xmlns:a16="http://schemas.microsoft.com/office/drawing/2014/main" id="{7B8AACB5-491A-3B7F-1775-18EE94517990}"/>
              </a:ext>
            </a:extLst>
          </p:cNvPr>
          <p:cNvSpPr>
            <a:spLocks noGrp="1"/>
          </p:cNvSpPr>
          <p:nvPr>
            <p:ph type="ftr" sz="quarter" idx="11"/>
          </p:nvPr>
        </p:nvSpPr>
        <p:spPr/>
        <p:txBody>
          <a:bodyPr/>
          <a:lstStyle/>
          <a:p>
            <a:r>
              <a:rPr lang="en-US"/>
              <a:t>The Michael V. Drake Institute for Teaching and Learning</a:t>
            </a:r>
          </a:p>
        </p:txBody>
      </p:sp>
      <p:sp>
        <p:nvSpPr>
          <p:cNvPr id="4" name="Slide Number Placeholder 3">
            <a:extLst>
              <a:ext uri="{FF2B5EF4-FFF2-40B4-BE49-F238E27FC236}">
                <a16:creationId xmlns:a16="http://schemas.microsoft.com/office/drawing/2014/main" id="{75103374-5298-B72F-8C47-0CC3B2C0397D}"/>
              </a:ext>
            </a:extLst>
          </p:cNvPr>
          <p:cNvSpPr>
            <a:spLocks noGrp="1"/>
          </p:cNvSpPr>
          <p:nvPr>
            <p:ph type="sldNum" sz="quarter" idx="12"/>
          </p:nvPr>
        </p:nvSpPr>
        <p:spPr/>
        <p:txBody>
          <a:bodyPr/>
          <a:lstStyle/>
          <a:p>
            <a:fld id="{DFA4CD3D-26C8-47FF-8D13-9B32BAAB4735}" type="slidenum">
              <a:rPr lang="en-US" smtClean="0"/>
              <a:t>28</a:t>
            </a:fld>
            <a:endParaRPr lang="en-US"/>
          </a:p>
        </p:txBody>
      </p:sp>
      <p:pic>
        <p:nvPicPr>
          <p:cNvPr id="7" name="Picture 6" descr="A qr code on a white background&#10;&#10;Description automatically generated">
            <a:extLst>
              <a:ext uri="{FF2B5EF4-FFF2-40B4-BE49-F238E27FC236}">
                <a16:creationId xmlns:a16="http://schemas.microsoft.com/office/drawing/2014/main" id="{F1197D8F-226A-4CBF-C404-3F855D39F006}"/>
              </a:ext>
            </a:extLst>
          </p:cNvPr>
          <p:cNvPicPr>
            <a:picLocks noChangeAspect="1"/>
          </p:cNvPicPr>
          <p:nvPr/>
        </p:nvPicPr>
        <p:blipFill>
          <a:blip r:embed="rId3">
            <a:extLst>
              <a:ext uri="{28A0092B-C50C-407E-A947-70E740481C1C}">
                <a14:useLocalDpi xmlns:a14="http://schemas.microsoft.com/office/drawing/2010/main" val="0"/>
              </a:ext>
            </a:extLst>
          </a:blip>
          <a:srcRect t="2483"/>
          <a:stretch/>
        </p:blipFill>
        <p:spPr>
          <a:xfrm>
            <a:off x="1284791" y="2648434"/>
            <a:ext cx="3699784" cy="3607900"/>
          </a:xfrm>
          <a:prstGeom prst="rect">
            <a:avLst/>
          </a:prstGeom>
        </p:spPr>
      </p:pic>
    </p:spTree>
    <p:extLst>
      <p:ext uri="{BB962C8B-B14F-4D97-AF65-F5344CB8AC3E}">
        <p14:creationId xmlns:p14="http://schemas.microsoft.com/office/powerpoint/2010/main" val="2311946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991E-B972-0DF4-5CE7-8FD47E38F254}"/>
              </a:ext>
            </a:extLst>
          </p:cNvPr>
          <p:cNvSpPr>
            <a:spLocks noGrp="1"/>
          </p:cNvSpPr>
          <p:nvPr>
            <p:ph type="title"/>
          </p:nvPr>
        </p:nvSpPr>
        <p:spPr/>
        <p:txBody>
          <a:bodyPr/>
          <a:lstStyle/>
          <a:p>
            <a:r>
              <a:rPr lang="en-US"/>
              <a:t>Outcomes</a:t>
            </a:r>
          </a:p>
        </p:txBody>
      </p:sp>
      <p:sp>
        <p:nvSpPr>
          <p:cNvPr id="3" name="Content Placeholder 2">
            <a:extLst>
              <a:ext uri="{FF2B5EF4-FFF2-40B4-BE49-F238E27FC236}">
                <a16:creationId xmlns:a16="http://schemas.microsoft.com/office/drawing/2014/main" id="{C56E0DB1-377E-80C8-BC78-5E5B9B0EBC13}"/>
              </a:ext>
            </a:extLst>
          </p:cNvPr>
          <p:cNvSpPr>
            <a:spLocks noGrp="1"/>
          </p:cNvSpPr>
          <p:nvPr>
            <p:ph sz="half" idx="2"/>
          </p:nvPr>
        </p:nvSpPr>
        <p:spPr>
          <a:xfrm>
            <a:off x="675143" y="3186659"/>
            <a:ext cx="3191996" cy="1546280"/>
          </a:xfrm>
        </p:spPr>
        <p:txBody>
          <a:bodyPr vert="horz" lIns="91440" tIns="45720" rIns="91440" bIns="45720" rtlCol="0" anchor="t">
            <a:noAutofit/>
          </a:bodyPr>
          <a:lstStyle/>
          <a:p>
            <a:r>
              <a:rPr lang="en-US">
                <a:solidFill>
                  <a:srgbClr val="000000"/>
                </a:solidFill>
                <a:latin typeface="Aptos"/>
              </a:rPr>
              <a:t>Following this workshop, participants should be better able to:</a:t>
            </a:r>
          </a:p>
        </p:txBody>
      </p:sp>
      <p:sp>
        <p:nvSpPr>
          <p:cNvPr id="5" name="Content Placeholder 4">
            <a:extLst>
              <a:ext uri="{FF2B5EF4-FFF2-40B4-BE49-F238E27FC236}">
                <a16:creationId xmlns:a16="http://schemas.microsoft.com/office/drawing/2014/main" id="{064CA81C-4D72-B8C4-500D-1E9224FB7333}"/>
              </a:ext>
            </a:extLst>
          </p:cNvPr>
          <p:cNvSpPr>
            <a:spLocks noGrp="1"/>
          </p:cNvSpPr>
          <p:nvPr>
            <p:ph sz="half" idx="26"/>
          </p:nvPr>
        </p:nvSpPr>
        <p:spPr>
          <a:xfrm>
            <a:off x="4147678" y="1076985"/>
            <a:ext cx="7932360" cy="4899915"/>
          </a:xfrm>
        </p:spPr>
        <p:txBody>
          <a:bodyPr vert="horz" lIns="91440" tIns="45720" rIns="91440" bIns="45720" rtlCol="0" anchor="ctr">
            <a:noAutofit/>
          </a:bodyPr>
          <a:lstStyle/>
          <a:p>
            <a:pPr>
              <a:lnSpc>
                <a:spcPct val="100000"/>
              </a:lnSpc>
            </a:pPr>
            <a:r>
              <a:rPr lang="en-US" sz="2800">
                <a:solidFill>
                  <a:srgbClr val="000000"/>
                </a:solidFill>
                <a:latin typeface="Aptos"/>
              </a:rPr>
              <a:t>I</a:t>
            </a:r>
            <a:r>
              <a:rPr lang="en-US" sz="2800">
                <a:solidFill>
                  <a:srgbClr val="000000"/>
                </a:solidFill>
                <a:highlight>
                  <a:srgbClr val="FFFFFF"/>
                </a:highlight>
                <a:latin typeface="Aptos"/>
              </a:rPr>
              <a:t>dentify the benefits of fostering a transparent teaching and learning environment</a:t>
            </a:r>
            <a:endParaRPr lang="en-US" sz="2800"/>
          </a:p>
          <a:p>
            <a:pPr>
              <a:lnSpc>
                <a:spcPct val="100000"/>
              </a:lnSpc>
            </a:pPr>
            <a:r>
              <a:rPr lang="en-US" sz="2800">
                <a:solidFill>
                  <a:srgbClr val="000000"/>
                </a:solidFill>
                <a:highlight>
                  <a:srgbClr val="FFFFFF"/>
                </a:highlight>
                <a:latin typeface="Aptos"/>
              </a:rPr>
              <a:t>Apply the TILT (Transparency in Learning and Teaching) framework for assignment design</a:t>
            </a:r>
          </a:p>
          <a:p>
            <a:pPr>
              <a:lnSpc>
                <a:spcPct val="100000"/>
              </a:lnSpc>
            </a:pPr>
            <a:r>
              <a:rPr lang="en-US" sz="2800">
                <a:solidFill>
                  <a:srgbClr val="000000"/>
                </a:solidFill>
                <a:highlight>
                  <a:srgbClr val="FFFFFF"/>
                </a:highlight>
                <a:latin typeface="Aptos"/>
              </a:rPr>
              <a:t>Develop strategies for addressing the “hidden curriculum”</a:t>
            </a:r>
          </a:p>
          <a:p>
            <a:pPr>
              <a:lnSpc>
                <a:spcPct val="100000"/>
              </a:lnSpc>
            </a:pPr>
            <a:r>
              <a:rPr lang="en-US" sz="2800">
                <a:solidFill>
                  <a:srgbClr val="000000"/>
                </a:solidFill>
                <a:highlight>
                  <a:srgbClr val="FFFFFF"/>
                </a:highlight>
                <a:latin typeface="Aptos"/>
              </a:rPr>
              <a:t>Understand best practices for communicating course goals, expectations, and relevance to students </a:t>
            </a:r>
          </a:p>
          <a:p>
            <a:pPr>
              <a:lnSpc>
                <a:spcPct val="100000"/>
              </a:lnSpc>
            </a:pPr>
            <a:endParaRPr lang="en-US" sz="2800">
              <a:solidFill>
                <a:srgbClr val="000000"/>
              </a:solidFill>
              <a:latin typeface="Aptos"/>
            </a:endParaRPr>
          </a:p>
        </p:txBody>
      </p:sp>
      <p:sp>
        <p:nvSpPr>
          <p:cNvPr id="4" name="Footer Placeholder 3">
            <a:extLst>
              <a:ext uri="{FF2B5EF4-FFF2-40B4-BE49-F238E27FC236}">
                <a16:creationId xmlns:a16="http://schemas.microsoft.com/office/drawing/2014/main" id="{B04D0540-3437-0B87-CF3D-85EFF1FDDAB2}"/>
              </a:ext>
            </a:extLst>
          </p:cNvPr>
          <p:cNvSpPr>
            <a:spLocks noGrp="1"/>
          </p:cNvSpPr>
          <p:nvPr>
            <p:ph type="ftr" sz="quarter" idx="11"/>
          </p:nvPr>
        </p:nvSpPr>
        <p:spPr/>
        <p:txBody>
          <a:bodyPr/>
          <a:lstStyle/>
          <a:p>
            <a:r>
              <a:rPr lang="en-US"/>
              <a:t>Unlocking the Hidden Curriculum: TILT It! And Beyond...</a:t>
            </a:r>
          </a:p>
        </p:txBody>
      </p:sp>
      <p:sp>
        <p:nvSpPr>
          <p:cNvPr id="6" name="Slide Number Placeholder 5">
            <a:extLst>
              <a:ext uri="{FF2B5EF4-FFF2-40B4-BE49-F238E27FC236}">
                <a16:creationId xmlns:a16="http://schemas.microsoft.com/office/drawing/2014/main" id="{13BBFDCB-0B19-BE03-39F8-30C7DD436F68}"/>
              </a:ext>
            </a:extLst>
          </p:cNvPr>
          <p:cNvSpPr>
            <a:spLocks noGrp="1"/>
          </p:cNvSpPr>
          <p:nvPr>
            <p:ph type="sldNum" sz="quarter" idx="12"/>
          </p:nvPr>
        </p:nvSpPr>
        <p:spPr/>
        <p:txBody>
          <a:bodyPr/>
          <a:lstStyle/>
          <a:p>
            <a:fld id="{DFA4CD3D-26C8-47FF-8D13-9B32BAAB4735}" type="slidenum">
              <a:rPr lang="en-US" smtClean="0"/>
              <a:t>3</a:t>
            </a:fld>
            <a:endParaRPr lang="en-US"/>
          </a:p>
        </p:txBody>
      </p:sp>
    </p:spTree>
    <p:extLst>
      <p:ext uri="{BB962C8B-B14F-4D97-AF65-F5344CB8AC3E}">
        <p14:creationId xmlns:p14="http://schemas.microsoft.com/office/powerpoint/2010/main" val="1767532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91868-E277-4E74-2238-7F1FBF4A2C5C}"/>
              </a:ext>
            </a:extLst>
          </p:cNvPr>
          <p:cNvSpPr>
            <a:spLocks noGrp="1" noRot="1" noMove="1" noResize="1" noEditPoints="1" noAdjustHandles="1" noChangeArrowheads="1" noChangeShapeType="1"/>
          </p:cNvSpPr>
          <p:nvPr>
            <p:ph type="title"/>
          </p:nvPr>
        </p:nvSpPr>
        <p:spPr/>
        <p:txBody>
          <a:bodyPr>
            <a:noAutofit/>
          </a:bodyPr>
          <a:lstStyle/>
          <a:p>
            <a:r>
              <a:rPr lang="en-US">
                <a:latin typeface="Buckeye Serif 2 Black"/>
              </a:rPr>
              <a:t>Community Norms</a:t>
            </a:r>
          </a:p>
        </p:txBody>
      </p:sp>
      <p:pic>
        <p:nvPicPr>
          <p:cNvPr id="9" name="Picture Placeholder 8">
            <a:extLst>
              <a:ext uri="{FF2B5EF4-FFF2-40B4-BE49-F238E27FC236}">
                <a16:creationId xmlns:a16="http://schemas.microsoft.com/office/drawing/2014/main" id="{21CE07C4-039F-8813-05AF-3606B2E351F7}"/>
              </a:ext>
              <a:ext uri="{C183D7F6-B498-43B3-948B-1728B52AA6E4}">
                <adec:decorative xmlns:adec="http://schemas.microsoft.com/office/drawing/2017/decorative" val="1"/>
              </a:ext>
            </a:extLst>
          </p:cNvPr>
          <p:cNvPicPr>
            <a:picLocks noGrp="1" noChangeAspect="1"/>
          </p:cNvPicPr>
          <p:nvPr>
            <p:ph type="pic" sz="quarter" idx="12"/>
          </p:nvPr>
        </p:nvPicPr>
        <p:blipFill>
          <a:blip r:embed="rId2"/>
          <a:srcRect l="6" r="6"/>
          <a:stretch/>
        </p:blipFill>
        <p:spPr>
          <a:xfrm>
            <a:off x="609600" y="1606328"/>
            <a:ext cx="3543300" cy="4559743"/>
          </a:xfrm>
          <a:prstGeom prst="rect">
            <a:avLst/>
          </a:prstGeom>
        </p:spPr>
      </p:pic>
      <p:sp>
        <p:nvSpPr>
          <p:cNvPr id="4" name="TextBox 3">
            <a:extLst>
              <a:ext uri="{FF2B5EF4-FFF2-40B4-BE49-F238E27FC236}">
                <a16:creationId xmlns:a16="http://schemas.microsoft.com/office/drawing/2014/main" id="{23F86B1D-845E-942F-4E4B-8E87477B5693}"/>
              </a:ext>
            </a:extLst>
          </p:cNvPr>
          <p:cNvSpPr txBox="1"/>
          <p:nvPr/>
        </p:nvSpPr>
        <p:spPr>
          <a:xfrm>
            <a:off x="4858598" y="1606959"/>
            <a:ext cx="6096000"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lvl="0" indent="-285750" rtl="0">
              <a:buFont typeface="Arial,Sans-Serif"/>
              <a:buChar char="•"/>
            </a:pPr>
            <a:r>
              <a:rPr lang="zh-CN" sz="2800" baseline="0">
                <a:solidFill>
                  <a:srgbClr val="3F4443"/>
                </a:solidFill>
                <a:latin typeface="Aptos" panose="020B0004020202020204" pitchFamily="34" charset="0"/>
                <a:ea typeface="Aptos"/>
                <a:cs typeface="Arial"/>
              </a:rPr>
              <a:t>Listen to understand, not to respond.  </a:t>
            </a:r>
            <a:r>
              <a:rPr lang="zh-CN" sz="2800">
                <a:solidFill>
                  <a:srgbClr val="3F4443"/>
                </a:solidFill>
                <a:latin typeface="Aptos" panose="020B0004020202020204" pitchFamily="34" charset="0"/>
                <a:ea typeface="Aptos"/>
                <a:cs typeface="Arial"/>
              </a:rPr>
              <a:t>​</a:t>
            </a:r>
            <a:endParaRPr lang="en-US" altLang="zh-CN"/>
          </a:p>
          <a:p>
            <a:pPr marL="285750" lvl="0" indent="-285750" rtl="0">
              <a:buFont typeface="Arial,Sans-Serif"/>
              <a:buChar char="•"/>
            </a:pPr>
            <a:r>
              <a:rPr lang="zh-CN" sz="2800" baseline="0">
                <a:solidFill>
                  <a:srgbClr val="3F4443"/>
                </a:solidFill>
                <a:latin typeface="Aptos" panose="020B0004020202020204" pitchFamily="34" charset="0"/>
                <a:ea typeface="Aptos"/>
                <a:cs typeface="Arial"/>
              </a:rPr>
              <a:t>Allow individuals the time they need to express their ideas fully. </a:t>
            </a:r>
            <a:r>
              <a:rPr lang="en-US" sz="2800">
                <a:solidFill>
                  <a:srgbClr val="3F4443"/>
                </a:solidFill>
                <a:latin typeface="Aptos" panose="020B0004020202020204" pitchFamily="34" charset="0"/>
                <a:ea typeface="Arial"/>
                <a:cs typeface="Arial"/>
              </a:rPr>
              <a:t>​</a:t>
            </a:r>
          </a:p>
          <a:p>
            <a:pPr marL="285750" lvl="0" indent="-285750" rtl="0">
              <a:buFont typeface="Arial,Sans-Serif"/>
              <a:buChar char="•"/>
            </a:pPr>
            <a:r>
              <a:rPr lang="zh-CN" sz="2800" baseline="0">
                <a:solidFill>
                  <a:srgbClr val="3F4443"/>
                </a:solidFill>
                <a:latin typeface="Aptos" panose="020B0004020202020204" pitchFamily="34" charset="0"/>
                <a:ea typeface="Aptos"/>
                <a:cs typeface="Arial"/>
              </a:rPr>
              <a:t>Assume positive intent.  </a:t>
            </a:r>
            <a:r>
              <a:rPr lang="en-US" sz="2800">
                <a:solidFill>
                  <a:srgbClr val="3F4443"/>
                </a:solidFill>
                <a:latin typeface="Aptos" panose="020B0004020202020204" pitchFamily="34" charset="0"/>
                <a:ea typeface="Arial"/>
                <a:cs typeface="Arial"/>
              </a:rPr>
              <a:t>​</a:t>
            </a:r>
          </a:p>
          <a:p>
            <a:pPr marL="285750" lvl="0" indent="-285750" rtl="0">
              <a:buFont typeface="Arial,Sans-Serif"/>
              <a:buChar char="•"/>
            </a:pPr>
            <a:r>
              <a:rPr lang="zh-CN" sz="2800" baseline="0">
                <a:solidFill>
                  <a:srgbClr val="3F4443"/>
                </a:solidFill>
                <a:latin typeface="Aptos" panose="020B0004020202020204" pitchFamily="34" charset="0"/>
                <a:ea typeface="Aptos"/>
                <a:cs typeface="Arial"/>
              </a:rPr>
              <a:t>Own your impact on others.  </a:t>
            </a:r>
            <a:r>
              <a:rPr lang="en-US" sz="2800">
                <a:solidFill>
                  <a:srgbClr val="3F4443"/>
                </a:solidFill>
                <a:latin typeface="Aptos" panose="020B0004020202020204" pitchFamily="34" charset="0"/>
                <a:ea typeface="Arial"/>
                <a:cs typeface="Arial"/>
              </a:rPr>
              <a:t>​</a:t>
            </a:r>
          </a:p>
          <a:p>
            <a:pPr marL="285750" lvl="0" indent="-285750" rtl="0">
              <a:buFont typeface="Arial,Sans-Serif"/>
              <a:buChar char="•"/>
            </a:pPr>
            <a:r>
              <a:rPr lang="zh-CN" sz="2800" baseline="0">
                <a:solidFill>
                  <a:srgbClr val="3F4443"/>
                </a:solidFill>
                <a:latin typeface="Aptos" panose="020B0004020202020204" pitchFamily="34" charset="0"/>
                <a:ea typeface="Aptos"/>
                <a:cs typeface="Arial"/>
              </a:rPr>
              <a:t>Criticize ideas, not people. </a:t>
            </a:r>
            <a:r>
              <a:rPr lang="en-US" sz="2800">
                <a:solidFill>
                  <a:srgbClr val="3F4443"/>
                </a:solidFill>
                <a:latin typeface="Aptos" panose="020B0004020202020204" pitchFamily="34" charset="0"/>
                <a:ea typeface="Arial"/>
                <a:cs typeface="Arial"/>
              </a:rPr>
              <a:t>​</a:t>
            </a:r>
          </a:p>
          <a:p>
            <a:pPr marL="285750" indent="-285750">
              <a:buFont typeface="Arial,Sans-Serif"/>
              <a:buChar char="•"/>
            </a:pPr>
            <a:r>
              <a:rPr lang="zh-CN" sz="2800" baseline="0">
                <a:solidFill>
                  <a:srgbClr val="3F4443"/>
                </a:solidFill>
                <a:latin typeface="Aptos"/>
                <a:ea typeface="Aptos"/>
                <a:cs typeface="Arial"/>
              </a:rPr>
              <a:t>Step up, step back (be aware of who has spoken and who has not</a:t>
            </a:r>
            <a:r>
              <a:rPr lang="en-US" altLang="zh-CN" sz="2800">
                <a:solidFill>
                  <a:srgbClr val="3F4443"/>
                </a:solidFill>
                <a:latin typeface="Aptos"/>
                <a:ea typeface="Aptos"/>
                <a:cs typeface="Arial"/>
              </a:rPr>
              <a:t>.</a:t>
            </a:r>
            <a:r>
              <a:rPr lang="zh-CN" sz="2800" baseline="0">
                <a:solidFill>
                  <a:srgbClr val="3F4443"/>
                </a:solidFill>
                <a:latin typeface="Aptos"/>
                <a:ea typeface="Aptos"/>
                <a:cs typeface="Arial"/>
              </a:rPr>
              <a:t>)</a:t>
            </a:r>
            <a:endParaRPr lang="en-US" altLang="zh-CN" sz="2800">
              <a:solidFill>
                <a:srgbClr val="3F4443"/>
              </a:solidFill>
              <a:latin typeface="Aptos"/>
              <a:ea typeface="Arial"/>
              <a:cs typeface="Arial"/>
            </a:endParaRPr>
          </a:p>
          <a:p>
            <a:pPr marL="285750" lvl="0" indent="-285750" rtl="0">
              <a:buFont typeface="Arial,Sans-Serif"/>
              <a:buChar char="•"/>
            </a:pPr>
            <a:r>
              <a:rPr lang="zh-CN" sz="2800" baseline="0">
                <a:solidFill>
                  <a:srgbClr val="3F4443"/>
                </a:solidFill>
                <a:latin typeface="Aptos" panose="020B0004020202020204" pitchFamily="34" charset="0"/>
                <a:ea typeface="Aptos"/>
                <a:cs typeface="Arial"/>
              </a:rPr>
              <a:t>Utilize the oops and ouch system. </a:t>
            </a:r>
            <a:r>
              <a:rPr lang="zh-CN" sz="2800">
                <a:solidFill>
                  <a:srgbClr val="3F4443"/>
                </a:solidFill>
                <a:latin typeface="Aptos" panose="020B0004020202020204" pitchFamily="34" charset="0"/>
                <a:ea typeface="Aptos"/>
                <a:cs typeface="Arial"/>
              </a:rPr>
              <a:t>​</a:t>
            </a:r>
          </a:p>
          <a:p>
            <a:pPr rtl="0"/>
            <a:r>
              <a:rPr lang="zh-CN" sz="2800">
                <a:solidFill>
                  <a:srgbClr val="3F4443"/>
                </a:solidFill>
                <a:latin typeface="Aptos" panose="020B0004020202020204" pitchFamily="34" charset="0"/>
                <a:ea typeface="Aptos"/>
                <a:cs typeface="Segoe UI"/>
              </a:rPr>
              <a:t>​</a:t>
            </a:r>
          </a:p>
          <a:p>
            <a:pPr algn="ctr"/>
            <a:endParaRPr lang="en-US">
              <a:latin typeface="Aptos" panose="020B0004020202020204" pitchFamily="34" charset="0"/>
            </a:endParaRPr>
          </a:p>
        </p:txBody>
      </p:sp>
      <p:sp>
        <p:nvSpPr>
          <p:cNvPr id="6" name="Footer Placeholder 3">
            <a:extLst>
              <a:ext uri="{FF2B5EF4-FFF2-40B4-BE49-F238E27FC236}">
                <a16:creationId xmlns:a16="http://schemas.microsoft.com/office/drawing/2014/main" id="{CD9C4762-BF2D-E135-CD72-A715DC0DC602}"/>
              </a:ext>
            </a:extLst>
          </p:cNvPr>
          <p:cNvSpPr txBox="1">
            <a:spLocks/>
          </p:cNvSpPr>
          <p:nvPr/>
        </p:nvSpPr>
        <p:spPr>
          <a:xfrm>
            <a:off x="7055038" y="6296411"/>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latin typeface="Buckeye Sans 2"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Unlocking the Hidden Curriculum: TILT It! And Beyond...</a:t>
            </a:r>
          </a:p>
        </p:txBody>
      </p:sp>
      <p:sp>
        <p:nvSpPr>
          <p:cNvPr id="3" name="Slide Number Placeholder 2">
            <a:extLst>
              <a:ext uri="{FF2B5EF4-FFF2-40B4-BE49-F238E27FC236}">
                <a16:creationId xmlns:a16="http://schemas.microsoft.com/office/drawing/2014/main" id="{6EE73366-8DA5-FB60-21E1-3BBC8798DB9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1000" b="0" i="0" u="none" strike="noStrike" kern="1200" cap="none" spc="0" normalizeH="0" baseline="0" noProof="0" smtClean="0">
                <a:ln>
                  <a:noFill/>
                </a:ln>
                <a:solidFill>
                  <a:srgbClr val="000000"/>
                </a:solidFill>
                <a:effectLst/>
                <a:uLnTx/>
                <a:uFillTx/>
                <a:latin typeface="Buckeye Sans 2"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000000"/>
              </a:solidFill>
              <a:effectLst/>
              <a:uLnTx/>
              <a:uFillTx/>
              <a:latin typeface="Buckeye Sans 2" pitchFamily="2" charset="77"/>
              <a:ea typeface="+mn-ea"/>
              <a:cs typeface="+mn-cs"/>
            </a:endParaRPr>
          </a:p>
        </p:txBody>
      </p:sp>
    </p:spTree>
    <p:extLst>
      <p:ext uri="{BB962C8B-B14F-4D97-AF65-F5344CB8AC3E}">
        <p14:creationId xmlns:p14="http://schemas.microsoft.com/office/powerpoint/2010/main" val="19973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5A80-DC48-0901-B33B-1F4B45F6AE51}"/>
              </a:ext>
            </a:extLst>
          </p:cNvPr>
          <p:cNvSpPr>
            <a:spLocks noGrp="1"/>
          </p:cNvSpPr>
          <p:nvPr>
            <p:ph type="title"/>
          </p:nvPr>
        </p:nvSpPr>
        <p:spPr/>
        <p:txBody>
          <a:bodyPr/>
          <a:lstStyle/>
          <a:p>
            <a:r>
              <a:rPr lang="en-US">
                <a:solidFill>
                  <a:srgbClr val="C00000"/>
                </a:solidFill>
                <a:latin typeface="Buckeye Serif 2 Black"/>
              </a:rPr>
              <a:t>Sharing your Experience</a:t>
            </a:r>
            <a:endParaRPr lang="en-US">
              <a:solidFill>
                <a:srgbClr val="C00000"/>
              </a:solidFill>
            </a:endParaRPr>
          </a:p>
        </p:txBody>
      </p:sp>
      <p:sp>
        <p:nvSpPr>
          <p:cNvPr id="9" name="Content Placeholder 2">
            <a:extLst>
              <a:ext uri="{FF2B5EF4-FFF2-40B4-BE49-F238E27FC236}">
                <a16:creationId xmlns:a16="http://schemas.microsoft.com/office/drawing/2014/main" id="{E91AE203-45E1-28E9-9033-53D021104DDF}"/>
              </a:ext>
            </a:extLst>
          </p:cNvPr>
          <p:cNvSpPr txBox="1">
            <a:spLocks/>
          </p:cNvSpPr>
          <p:nvPr/>
        </p:nvSpPr>
        <p:spPr>
          <a:xfrm>
            <a:off x="796772" y="2240400"/>
            <a:ext cx="6263792" cy="405207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3200">
                <a:latin typeface="Aptos"/>
                <a:ea typeface="+mj-ea"/>
                <a:cs typeface="+mj-cs"/>
              </a:rPr>
              <a:t>Think back to your </a:t>
            </a:r>
            <a:r>
              <a:rPr lang="en-US" sz="3200" b="1">
                <a:latin typeface="Aptos"/>
                <a:ea typeface="+mj-ea"/>
                <a:cs typeface="+mj-cs"/>
              </a:rPr>
              <a:t>first year as a college student</a:t>
            </a:r>
            <a:r>
              <a:rPr lang="en-US" sz="3200">
                <a:latin typeface="Aptos"/>
                <a:ea typeface="+mj-ea"/>
                <a:cs typeface="+mj-cs"/>
              </a:rPr>
              <a:t> and the challenges or obstacles you encountered</a:t>
            </a:r>
          </a:p>
          <a:p>
            <a:pPr marL="285750" indent="-285750">
              <a:buFont typeface="Arial" panose="020B0604020202020204" pitchFamily="34" charset="0"/>
              <a:buChar char="•"/>
            </a:pPr>
            <a:r>
              <a:rPr lang="en-US" sz="3200" b="1">
                <a:latin typeface="Aptos"/>
                <a:ea typeface="+mj-ea"/>
                <a:cs typeface="+mj-cs"/>
              </a:rPr>
              <a:t>Reflection Question:</a:t>
            </a:r>
            <a:r>
              <a:rPr lang="en-US" sz="3200">
                <a:latin typeface="Aptos"/>
                <a:ea typeface="+mj-ea"/>
                <a:cs typeface="+mj-cs"/>
              </a:rPr>
              <a:t> What were you still learning inside and outside of the classroom?</a:t>
            </a:r>
          </a:p>
          <a:p>
            <a:endParaRPr lang="en-US" sz="3200">
              <a:ea typeface="+mj-ea"/>
              <a:cs typeface="+mj-cs"/>
            </a:endParaRPr>
          </a:p>
        </p:txBody>
      </p:sp>
      <p:sp>
        <p:nvSpPr>
          <p:cNvPr id="6" name="TextBox 5">
            <a:extLst>
              <a:ext uri="{FF2B5EF4-FFF2-40B4-BE49-F238E27FC236}">
                <a16:creationId xmlns:a16="http://schemas.microsoft.com/office/drawing/2014/main" id="{4076C88A-6660-C4A0-9FE7-35AEBB071E93}"/>
              </a:ext>
            </a:extLst>
          </p:cNvPr>
          <p:cNvSpPr txBox="1"/>
          <p:nvPr/>
        </p:nvSpPr>
        <p:spPr>
          <a:xfrm>
            <a:off x="7816243" y="1552208"/>
            <a:ext cx="60960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12529"/>
                </a:solidFill>
                <a:latin typeface="Aptos"/>
                <a:ea typeface="proximanova"/>
                <a:cs typeface="proximanova"/>
              </a:rPr>
              <a:t>go.osu.edu/DEJE</a:t>
            </a:r>
          </a:p>
        </p:txBody>
      </p:sp>
      <p:pic>
        <p:nvPicPr>
          <p:cNvPr id="5" name="Picture 4" descr="A QR code links to experience sharing activity.">
            <a:extLst>
              <a:ext uri="{FF2B5EF4-FFF2-40B4-BE49-F238E27FC236}">
                <a16:creationId xmlns:a16="http://schemas.microsoft.com/office/drawing/2014/main" id="{DB54ECA5-C8BE-F953-ED67-EB14D9BD69B0}"/>
              </a:ext>
            </a:extLst>
          </p:cNvPr>
          <p:cNvPicPr>
            <a:picLocks noChangeAspect="1"/>
          </p:cNvPicPr>
          <p:nvPr/>
        </p:nvPicPr>
        <p:blipFill>
          <a:blip r:embed="rId2"/>
          <a:srcRect l="25498" t="35737" r="25011" b="15264"/>
          <a:stretch>
            <a:fillRect/>
          </a:stretch>
        </p:blipFill>
        <p:spPr>
          <a:xfrm>
            <a:off x="7184274" y="2070168"/>
            <a:ext cx="4126492" cy="4223924"/>
          </a:xfrm>
          <a:prstGeom prst="rect">
            <a:avLst/>
          </a:prstGeom>
        </p:spPr>
      </p:pic>
      <p:sp>
        <p:nvSpPr>
          <p:cNvPr id="3" name="Footer Placeholder 2">
            <a:extLst>
              <a:ext uri="{FF2B5EF4-FFF2-40B4-BE49-F238E27FC236}">
                <a16:creationId xmlns:a16="http://schemas.microsoft.com/office/drawing/2014/main" id="{8C2D357B-553D-9D4A-48C8-75E07629DEF6}"/>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52D8EB4C-5AE0-F1FE-4F72-AB519043762C}"/>
              </a:ext>
            </a:extLst>
          </p:cNvPr>
          <p:cNvSpPr>
            <a:spLocks noGrp="1"/>
          </p:cNvSpPr>
          <p:nvPr>
            <p:ph type="sldNum" sz="quarter" idx="12"/>
          </p:nvPr>
        </p:nvSpPr>
        <p:spPr/>
        <p:txBody>
          <a:bodyPr/>
          <a:lstStyle/>
          <a:p>
            <a:fld id="{DFA4CD3D-26C8-47FF-8D13-9B32BAAB4735}" type="slidenum">
              <a:rPr lang="en-US" smtClean="0"/>
              <a:t>5</a:t>
            </a:fld>
            <a:endParaRPr lang="en-US"/>
          </a:p>
        </p:txBody>
      </p:sp>
    </p:spTree>
    <p:extLst>
      <p:ext uri="{BB962C8B-B14F-4D97-AF65-F5344CB8AC3E}">
        <p14:creationId xmlns:p14="http://schemas.microsoft.com/office/powerpoint/2010/main" val="138518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4D1D4-D1F3-99EF-27B6-163D99F4A707}"/>
              </a:ext>
            </a:extLst>
          </p:cNvPr>
          <p:cNvSpPr>
            <a:spLocks noGrp="1"/>
          </p:cNvSpPr>
          <p:nvPr>
            <p:ph type="title"/>
          </p:nvPr>
        </p:nvSpPr>
        <p:spPr/>
        <p:txBody>
          <a:bodyPr/>
          <a:lstStyle/>
          <a:p>
            <a:r>
              <a:rPr lang="en-US">
                <a:solidFill>
                  <a:srgbClr val="C00000"/>
                </a:solidFill>
                <a:latin typeface="Buckeye Serif 2 Black"/>
              </a:rPr>
              <a:t>Discussion Questions</a:t>
            </a:r>
          </a:p>
        </p:txBody>
      </p:sp>
      <p:sp>
        <p:nvSpPr>
          <p:cNvPr id="9" name="TextBox 8">
            <a:extLst>
              <a:ext uri="{FF2B5EF4-FFF2-40B4-BE49-F238E27FC236}">
                <a16:creationId xmlns:a16="http://schemas.microsoft.com/office/drawing/2014/main" id="{973D6A4C-B097-245B-0BF0-FDD469A793B6}"/>
              </a:ext>
            </a:extLst>
          </p:cNvPr>
          <p:cNvSpPr txBox="1"/>
          <p:nvPr/>
        </p:nvSpPr>
        <p:spPr>
          <a:xfrm>
            <a:off x="733425" y="1714500"/>
            <a:ext cx="10363200" cy="4385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0" indent="-457200" rtl="0">
              <a:buFont typeface="Arial"/>
              <a:buChar char="•"/>
            </a:pPr>
            <a:r>
              <a:rPr lang="en-US" sz="3300" baseline="0">
                <a:latin typeface="Aptos"/>
                <a:ea typeface="Arial"/>
                <a:cs typeface="Arial"/>
              </a:rPr>
              <a:t>What stood out to you about the responses? Why?</a:t>
            </a:r>
            <a:r>
              <a:rPr lang="en-US" sz="3300">
                <a:latin typeface="Aptos"/>
                <a:ea typeface="Arial"/>
                <a:cs typeface="Arial"/>
              </a:rPr>
              <a:t>​</a:t>
            </a:r>
            <a:endParaRPr lang="zh-CN" altLang="en-US"/>
          </a:p>
          <a:p>
            <a:pPr marL="457200" lvl="0" indent="-457200" rtl="0">
              <a:buFont typeface="Arial"/>
              <a:buChar char="•"/>
            </a:pPr>
            <a:endParaRPr lang="en-US">
              <a:latin typeface="Arial"/>
              <a:ea typeface="Arial"/>
              <a:cs typeface="Arial"/>
            </a:endParaRPr>
          </a:p>
          <a:p>
            <a:pPr marL="457200" indent="-457200">
              <a:buFont typeface="Arial"/>
              <a:buChar char="•"/>
            </a:pPr>
            <a:r>
              <a:rPr lang="en-US" sz="3300" baseline="0">
                <a:latin typeface="Aptos"/>
                <a:ea typeface="Arial"/>
                <a:cs typeface="Arial"/>
              </a:rPr>
              <a:t>How might your experience differ from that of </a:t>
            </a:r>
            <a:r>
              <a:rPr lang="en-US" sz="3300">
                <a:latin typeface="Aptos"/>
                <a:ea typeface="Arial"/>
                <a:cs typeface="Arial"/>
              </a:rPr>
              <a:t>your students</a:t>
            </a:r>
            <a:r>
              <a:rPr lang="en-US" sz="3300" baseline="0">
                <a:latin typeface="Aptos"/>
                <a:ea typeface="Arial"/>
                <a:cs typeface="Arial"/>
              </a:rPr>
              <a:t>? </a:t>
            </a:r>
            <a:r>
              <a:rPr lang="en-US" sz="3300">
                <a:latin typeface="Aptos"/>
                <a:ea typeface="Arial"/>
                <a:cs typeface="Arial"/>
              </a:rPr>
              <a:t>​</a:t>
            </a:r>
          </a:p>
          <a:p>
            <a:pPr marL="457200" lvl="0" indent="-457200" rtl="0">
              <a:buFont typeface="Arial"/>
              <a:buChar char="•"/>
            </a:pPr>
            <a:endParaRPr lang="en-US">
              <a:latin typeface="Arial"/>
              <a:ea typeface="Arial"/>
              <a:cs typeface="Arial"/>
            </a:endParaRPr>
          </a:p>
          <a:p>
            <a:pPr marL="457200" indent="-457200">
              <a:buFont typeface="Arial"/>
              <a:buChar char="•"/>
            </a:pPr>
            <a:r>
              <a:rPr lang="en-US" sz="3300" baseline="0">
                <a:latin typeface="Aptos"/>
                <a:ea typeface="Arial"/>
                <a:cs typeface="Arial"/>
              </a:rPr>
              <a:t>Did someone teach you or otherwise support </a:t>
            </a:r>
            <a:r>
              <a:rPr lang="en-US" sz="3300">
                <a:latin typeface="Aptos"/>
                <a:ea typeface="Arial"/>
                <a:cs typeface="Arial"/>
              </a:rPr>
              <a:t>your learning</a:t>
            </a:r>
            <a:r>
              <a:rPr lang="en-US" sz="3300" baseline="0">
                <a:latin typeface="Aptos"/>
                <a:ea typeface="Arial"/>
                <a:cs typeface="Arial"/>
              </a:rPr>
              <a:t>? </a:t>
            </a:r>
            <a:r>
              <a:rPr lang="en-US" sz="3300">
                <a:latin typeface="Aptos"/>
                <a:ea typeface="Arial"/>
                <a:cs typeface="Arial"/>
              </a:rPr>
              <a:t>​</a:t>
            </a:r>
          </a:p>
          <a:p>
            <a:pPr marL="914400" lvl="1" indent="-457200">
              <a:buFont typeface="Courier New"/>
              <a:buChar char="o"/>
            </a:pPr>
            <a:r>
              <a:rPr lang="en-US" sz="3000" baseline="0">
                <a:latin typeface="Aptos"/>
                <a:ea typeface="Arial"/>
                <a:cs typeface="Arial"/>
              </a:rPr>
              <a:t>If so, how? </a:t>
            </a:r>
            <a:r>
              <a:rPr lang="en-US" sz="3000">
                <a:latin typeface="Aptos"/>
                <a:ea typeface="Arial"/>
                <a:cs typeface="Arial"/>
              </a:rPr>
              <a:t>​</a:t>
            </a:r>
            <a:endParaRPr lang="en-US">
              <a:latin typeface="Buckeye Sans"/>
              <a:ea typeface="Arial"/>
              <a:cs typeface="Arial"/>
            </a:endParaRPr>
          </a:p>
          <a:p>
            <a:pPr marL="914400" lvl="1" indent="-457200">
              <a:buFont typeface="Courier New"/>
              <a:buChar char="o"/>
            </a:pPr>
            <a:r>
              <a:rPr lang="en-US" sz="3000" baseline="0">
                <a:latin typeface="Aptos"/>
                <a:ea typeface="Arial"/>
                <a:cs typeface="Arial"/>
              </a:rPr>
              <a:t>If not, what guidance would you have appreciated?</a:t>
            </a:r>
            <a:r>
              <a:rPr lang="en-US" sz="3000">
                <a:latin typeface="Aptos"/>
                <a:ea typeface="Arial"/>
                <a:cs typeface="Arial"/>
              </a:rPr>
              <a:t>​</a:t>
            </a:r>
            <a:endParaRPr lang="en-US">
              <a:latin typeface="Buckeye Sans"/>
              <a:ea typeface="Arial"/>
              <a:cs typeface="Arial"/>
            </a:endParaRPr>
          </a:p>
          <a:p>
            <a:pPr algn="ctr"/>
            <a:endParaRPr lang="en-US"/>
          </a:p>
        </p:txBody>
      </p:sp>
      <p:sp>
        <p:nvSpPr>
          <p:cNvPr id="3" name="Footer Placeholder 2">
            <a:extLst>
              <a:ext uri="{FF2B5EF4-FFF2-40B4-BE49-F238E27FC236}">
                <a16:creationId xmlns:a16="http://schemas.microsoft.com/office/drawing/2014/main" id="{0BC6593B-17C3-332D-5D9E-64FB0E02077B}"/>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A394D5-A75F-994A-6C63-2A2831F104A8}"/>
              </a:ext>
            </a:extLst>
          </p:cNvPr>
          <p:cNvSpPr>
            <a:spLocks noGrp="1"/>
          </p:cNvSpPr>
          <p:nvPr>
            <p:ph type="sldNum" sz="quarter" idx="12"/>
          </p:nvPr>
        </p:nvSpPr>
        <p:spPr/>
        <p:txBody>
          <a:bodyPr/>
          <a:lstStyle/>
          <a:p>
            <a:fld id="{DFA4CD3D-26C8-47FF-8D13-9B32BAAB4735}" type="slidenum">
              <a:rPr lang="en-US" smtClean="0"/>
              <a:t>6</a:t>
            </a:fld>
            <a:endParaRPr lang="en-US"/>
          </a:p>
        </p:txBody>
      </p:sp>
    </p:spTree>
    <p:extLst>
      <p:ext uri="{BB962C8B-B14F-4D97-AF65-F5344CB8AC3E}">
        <p14:creationId xmlns:p14="http://schemas.microsoft.com/office/powerpoint/2010/main" val="3703643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168CE-DCAF-2ABE-DCAC-0F5844BA13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D77C4D-94A3-62A6-05A7-7FEB95BFDD57}"/>
              </a:ext>
            </a:extLst>
          </p:cNvPr>
          <p:cNvSpPr>
            <a:spLocks noGrp="1"/>
          </p:cNvSpPr>
          <p:nvPr>
            <p:ph type="title"/>
          </p:nvPr>
        </p:nvSpPr>
        <p:spPr/>
        <p:txBody>
          <a:bodyPr/>
          <a:lstStyle/>
          <a:p>
            <a:r>
              <a:rPr lang="en-US"/>
              <a:t>Transparency in Learning and Teaching (TILT)</a:t>
            </a:r>
          </a:p>
        </p:txBody>
      </p:sp>
      <p:sp>
        <p:nvSpPr>
          <p:cNvPr id="2" name="Footer Placeholder 1">
            <a:extLst>
              <a:ext uri="{FF2B5EF4-FFF2-40B4-BE49-F238E27FC236}">
                <a16:creationId xmlns:a16="http://schemas.microsoft.com/office/drawing/2014/main" id="{25C9AAEF-DEBC-4B32-9A62-205D348AF5E3}"/>
              </a:ext>
            </a:extLst>
          </p:cNvPr>
          <p:cNvSpPr>
            <a:spLocks noGrp="1"/>
          </p:cNvSpPr>
          <p:nvPr>
            <p:ph type="ftr" sz="quarter" idx="11"/>
          </p:nvPr>
        </p:nvSpPr>
        <p:spPr/>
        <p:txBody>
          <a:bodyPr/>
          <a:lstStyle/>
          <a:p>
            <a:r>
              <a:rPr lang="en-US"/>
              <a:t>Unlocking the Hidden Curriculum: TILT It! And Beyond...</a:t>
            </a:r>
          </a:p>
        </p:txBody>
      </p:sp>
      <p:sp>
        <p:nvSpPr>
          <p:cNvPr id="5" name="Slide Number Placeholder 4">
            <a:extLst>
              <a:ext uri="{FF2B5EF4-FFF2-40B4-BE49-F238E27FC236}">
                <a16:creationId xmlns:a16="http://schemas.microsoft.com/office/drawing/2014/main" id="{B183F7FE-622A-D5A7-D4BF-A67E6FBBEA0E}"/>
              </a:ext>
            </a:extLst>
          </p:cNvPr>
          <p:cNvSpPr>
            <a:spLocks noGrp="1"/>
          </p:cNvSpPr>
          <p:nvPr>
            <p:ph type="sldNum" sz="quarter" idx="12"/>
          </p:nvPr>
        </p:nvSpPr>
        <p:spPr/>
        <p:txBody>
          <a:bodyPr/>
          <a:lstStyle/>
          <a:p>
            <a:fld id="{DFA4CD3D-26C8-47FF-8D13-9B32BAAB4735}" type="slidenum">
              <a:rPr lang="en-US" smtClean="0"/>
              <a:t>7</a:t>
            </a:fld>
            <a:endParaRPr lang="en-US"/>
          </a:p>
        </p:txBody>
      </p:sp>
    </p:spTree>
    <p:extLst>
      <p:ext uri="{BB962C8B-B14F-4D97-AF65-F5344CB8AC3E}">
        <p14:creationId xmlns:p14="http://schemas.microsoft.com/office/powerpoint/2010/main" val="903661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p:txBody>
          <a:bodyPr/>
          <a:lstStyle/>
          <a:p>
            <a:r>
              <a:rPr lang="en-US">
                <a:solidFill>
                  <a:srgbClr val="C00000"/>
                </a:solidFill>
              </a:rPr>
              <a:t>Components of the TILT Framework</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2" y="2074421"/>
            <a:ext cx="6899125" cy="4015454"/>
          </a:xfrm>
          <a:prstGeom prst="rect">
            <a:avLst/>
          </a:prstGeom>
        </p:spPr>
        <p:txBody>
          <a:bodyPr lIns="91440" tIns="45720" rIns="91440" bIns="45720" numCol="1"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A50021"/>
              </a:buClr>
              <a:buFont typeface="Arial" panose="020B0604020202020204" pitchFamily="34" charset="0"/>
              <a:buChar char="•"/>
            </a:pPr>
            <a:r>
              <a:rPr lang="en-US" b="1">
                <a:solidFill>
                  <a:srgbClr val="000000"/>
                </a:solidFill>
                <a:latin typeface="Aptos"/>
              </a:rPr>
              <a:t>Purpose</a:t>
            </a:r>
            <a:r>
              <a:rPr lang="en-US">
                <a:solidFill>
                  <a:srgbClr val="000000"/>
                </a:solidFill>
                <a:latin typeface="Aptos"/>
              </a:rPr>
              <a:t> of Assignment</a:t>
            </a:r>
          </a:p>
          <a:p>
            <a:pPr marL="1143000" lvl="1" indent="-457200">
              <a:buClr>
                <a:srgbClr val="A50021"/>
              </a:buClr>
            </a:pPr>
            <a:r>
              <a:rPr lang="en-US" sz="2800">
                <a:solidFill>
                  <a:srgbClr val="000000"/>
                </a:solidFill>
                <a:latin typeface="Aptos"/>
              </a:rPr>
              <a:t>What </a:t>
            </a:r>
            <a:r>
              <a:rPr lang="en-US" sz="2800" b="1">
                <a:solidFill>
                  <a:srgbClr val="000000"/>
                </a:solidFill>
                <a:latin typeface="Aptos"/>
              </a:rPr>
              <a:t>knowledge or skills </a:t>
            </a:r>
            <a:r>
              <a:rPr lang="en-US" sz="2800">
                <a:solidFill>
                  <a:srgbClr val="000000"/>
                </a:solidFill>
                <a:latin typeface="Aptos"/>
              </a:rPr>
              <a:t>will students </a:t>
            </a:r>
            <a:r>
              <a:rPr lang="en-US" sz="2800" b="1">
                <a:solidFill>
                  <a:srgbClr val="000000"/>
                </a:solidFill>
                <a:latin typeface="Aptos"/>
              </a:rPr>
              <a:t>demonstrate</a:t>
            </a:r>
            <a:r>
              <a:rPr lang="en-US" sz="2800">
                <a:solidFill>
                  <a:srgbClr val="000000"/>
                </a:solidFill>
                <a:latin typeface="Aptos"/>
              </a:rPr>
              <a:t>?</a:t>
            </a:r>
          </a:p>
          <a:p>
            <a:pPr marL="1143000" lvl="1" indent="-457200">
              <a:buClr>
                <a:srgbClr val="A50021"/>
              </a:buClr>
            </a:pPr>
            <a:r>
              <a:rPr lang="en-US" sz="2800" b="1">
                <a:solidFill>
                  <a:srgbClr val="000000"/>
                </a:solidFill>
                <a:latin typeface="Aptos"/>
              </a:rPr>
              <a:t>Why</a:t>
            </a:r>
            <a:r>
              <a:rPr lang="en-US" sz="2800">
                <a:solidFill>
                  <a:srgbClr val="000000"/>
                </a:solidFill>
                <a:latin typeface="Aptos"/>
              </a:rPr>
              <a:t> are these important?</a:t>
            </a:r>
          </a:p>
          <a:p>
            <a:pPr marL="457200" indent="-457200">
              <a:buClr>
                <a:srgbClr val="A50021"/>
              </a:buClr>
              <a:buFont typeface="Arial" panose="020B0604020202020204" pitchFamily="34" charset="0"/>
              <a:buChar char="•"/>
            </a:pPr>
            <a:r>
              <a:rPr lang="en-US" b="1">
                <a:solidFill>
                  <a:srgbClr val="000000"/>
                </a:solidFill>
                <a:latin typeface="Aptos"/>
              </a:rPr>
              <a:t>Task</a:t>
            </a:r>
          </a:p>
          <a:p>
            <a:pPr marL="1143000" lvl="1" indent="-457200">
              <a:buClr>
                <a:srgbClr val="A50021"/>
              </a:buClr>
            </a:pPr>
            <a:r>
              <a:rPr lang="en-US" sz="2800">
                <a:solidFill>
                  <a:srgbClr val="000000"/>
                </a:solidFill>
                <a:latin typeface="Aptos"/>
              </a:rPr>
              <a:t>What </a:t>
            </a:r>
            <a:r>
              <a:rPr lang="en-US" sz="2800" b="1">
                <a:solidFill>
                  <a:srgbClr val="000000"/>
                </a:solidFill>
                <a:latin typeface="Aptos"/>
              </a:rPr>
              <a:t>procedure</a:t>
            </a:r>
            <a:r>
              <a:rPr lang="en-US" sz="2800">
                <a:solidFill>
                  <a:srgbClr val="000000"/>
                </a:solidFill>
                <a:latin typeface="Aptos"/>
              </a:rPr>
              <a:t> will successful </a:t>
            </a:r>
            <a:r>
              <a:rPr lang="en-US" sz="2800" b="1">
                <a:solidFill>
                  <a:srgbClr val="000000"/>
                </a:solidFill>
                <a:latin typeface="Aptos"/>
              </a:rPr>
              <a:t>students follow</a:t>
            </a:r>
            <a:r>
              <a:rPr lang="en-US" sz="2800">
                <a:solidFill>
                  <a:srgbClr val="000000"/>
                </a:solidFill>
                <a:latin typeface="Aptos"/>
              </a:rPr>
              <a:t>?</a:t>
            </a:r>
          </a:p>
          <a:p>
            <a:pPr marL="457200" indent="-457200">
              <a:buClr>
                <a:srgbClr val="A50021"/>
              </a:buClr>
              <a:buFont typeface="Arial" panose="020B0604020202020204" pitchFamily="34" charset="0"/>
              <a:buChar char="•"/>
            </a:pPr>
            <a:r>
              <a:rPr lang="en-US" b="1">
                <a:solidFill>
                  <a:srgbClr val="000000"/>
                </a:solidFill>
                <a:latin typeface="Aptos"/>
              </a:rPr>
              <a:t>Criteria</a:t>
            </a:r>
          </a:p>
          <a:p>
            <a:pPr marL="1143000" lvl="1" indent="-457200">
              <a:buClr>
                <a:srgbClr val="A50021"/>
              </a:buClr>
            </a:pPr>
            <a:r>
              <a:rPr lang="en-US" sz="2800">
                <a:solidFill>
                  <a:srgbClr val="000000"/>
                </a:solidFill>
                <a:latin typeface="Aptos"/>
              </a:rPr>
              <a:t>What does a </a:t>
            </a:r>
            <a:r>
              <a:rPr lang="en-US" sz="2800" b="1">
                <a:solidFill>
                  <a:srgbClr val="000000"/>
                </a:solidFill>
                <a:latin typeface="Aptos"/>
              </a:rPr>
              <a:t>good and example assignment </a:t>
            </a:r>
            <a:r>
              <a:rPr lang="en-US" sz="2800">
                <a:solidFill>
                  <a:srgbClr val="000000"/>
                </a:solidFill>
                <a:latin typeface="Aptos"/>
              </a:rPr>
              <a:t>look like? How will it be </a:t>
            </a:r>
            <a:r>
              <a:rPr lang="en-US" sz="2800" b="1">
                <a:solidFill>
                  <a:srgbClr val="000000"/>
                </a:solidFill>
                <a:latin typeface="Aptos"/>
              </a:rPr>
              <a:t>assessed</a:t>
            </a:r>
            <a:r>
              <a:rPr lang="en-US" sz="2800">
                <a:solidFill>
                  <a:srgbClr val="000000"/>
                </a:solidFill>
                <a:latin typeface="Aptos"/>
              </a:rPr>
              <a:t>? How do students know they've succeeded?</a:t>
            </a:r>
          </a:p>
        </p:txBody>
      </p:sp>
      <p:sp>
        <p:nvSpPr>
          <p:cNvPr id="20" name="Freeform: Shape 19">
            <a:extLst>
              <a:ext uri="{FF2B5EF4-FFF2-40B4-BE49-F238E27FC236}">
                <a16:creationId xmlns:a16="http://schemas.microsoft.com/office/drawing/2014/main" id="{8DC46E36-FE9D-54B7-93BF-EC1FDF3E49C3}"/>
              </a:ext>
            </a:extLst>
          </p:cNvPr>
          <p:cNvSpPr/>
          <p:nvPr/>
        </p:nvSpPr>
        <p:spPr>
          <a:xfrm>
            <a:off x="7443712" y="2074421"/>
            <a:ext cx="1964267" cy="2257778"/>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a:solidFill>
            <a:srgbClr val="A50021"/>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306098" tIns="351838" rIns="306099" bIns="351837" numCol="1" spcCol="1270" anchor="ctr" anchorCtr="0">
            <a:noAutofit/>
          </a:bodyPr>
          <a:lstStyle/>
          <a:p>
            <a:pPr marL="0" lvl="0" indent="0" algn="ctr" defTabSz="1600200">
              <a:lnSpc>
                <a:spcPct val="90000"/>
              </a:lnSpc>
              <a:spcBef>
                <a:spcPct val="0"/>
              </a:spcBef>
              <a:spcAft>
                <a:spcPct val="35000"/>
              </a:spcAft>
              <a:buNone/>
            </a:pPr>
            <a:r>
              <a:rPr lang="en-US" sz="2700" kern="1200"/>
              <a:t>Purpose</a:t>
            </a:r>
          </a:p>
        </p:txBody>
      </p:sp>
      <p:sp>
        <p:nvSpPr>
          <p:cNvPr id="18" name="Freeform: Shape 17">
            <a:extLst>
              <a:ext uri="{FF2B5EF4-FFF2-40B4-BE49-F238E27FC236}">
                <a16:creationId xmlns:a16="http://schemas.microsoft.com/office/drawing/2014/main" id="{DD1F7B7F-3E20-9237-E0D8-4935767B3DC4}"/>
              </a:ext>
            </a:extLst>
          </p:cNvPr>
          <p:cNvSpPr/>
          <p:nvPr/>
        </p:nvSpPr>
        <p:spPr>
          <a:xfrm>
            <a:off x="9565120" y="2074421"/>
            <a:ext cx="1964267" cy="2257778"/>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08968" tIns="454708" rIns="408969" bIns="454707" numCol="1" spcCol="1270" anchor="ctr" anchorCtr="0">
            <a:noAutofit/>
          </a:bodyPr>
          <a:lstStyle/>
          <a:p>
            <a:pPr marL="0" lvl="0" indent="0" algn="ctr" defTabSz="1200150">
              <a:lnSpc>
                <a:spcPct val="90000"/>
              </a:lnSpc>
              <a:spcBef>
                <a:spcPct val="0"/>
              </a:spcBef>
              <a:spcAft>
                <a:spcPct val="35000"/>
              </a:spcAft>
              <a:buNone/>
            </a:pPr>
            <a:r>
              <a:rPr lang="en-US" sz="2700" kern="1200"/>
              <a:t>Task</a:t>
            </a:r>
          </a:p>
        </p:txBody>
      </p:sp>
      <p:sp>
        <p:nvSpPr>
          <p:cNvPr id="21" name="Freeform: Shape 20">
            <a:extLst>
              <a:ext uri="{FF2B5EF4-FFF2-40B4-BE49-F238E27FC236}">
                <a16:creationId xmlns:a16="http://schemas.microsoft.com/office/drawing/2014/main" id="{FD08A2C2-78DE-05AC-74CD-AB88F3A53E04}"/>
              </a:ext>
            </a:extLst>
          </p:cNvPr>
          <p:cNvSpPr/>
          <p:nvPr/>
        </p:nvSpPr>
        <p:spPr>
          <a:xfrm>
            <a:off x="8500352" y="3990823"/>
            <a:ext cx="1964267" cy="2257778"/>
          </a:xfrm>
          <a:custGeom>
            <a:avLst/>
            <a:gdLst>
              <a:gd name="connsiteX0" fmla="*/ 0 w 2257777"/>
              <a:gd name="connsiteY0" fmla="*/ 982133 h 1964266"/>
              <a:gd name="connsiteX1" fmla="*/ 491067 w 2257777"/>
              <a:gd name="connsiteY1" fmla="*/ 0 h 1964266"/>
              <a:gd name="connsiteX2" fmla="*/ 1766711 w 2257777"/>
              <a:gd name="connsiteY2" fmla="*/ 0 h 1964266"/>
              <a:gd name="connsiteX3" fmla="*/ 2257777 w 2257777"/>
              <a:gd name="connsiteY3" fmla="*/ 982133 h 1964266"/>
              <a:gd name="connsiteX4" fmla="*/ 1766711 w 2257777"/>
              <a:gd name="connsiteY4" fmla="*/ 1964266 h 1964266"/>
              <a:gd name="connsiteX5" fmla="*/ 491067 w 2257777"/>
              <a:gd name="connsiteY5" fmla="*/ 1964266 h 1964266"/>
              <a:gd name="connsiteX6" fmla="*/ 0 w 2257777"/>
              <a:gd name="connsiteY6" fmla="*/ 982133 h 196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77" h="1964266">
                <a:moveTo>
                  <a:pt x="1128889" y="0"/>
                </a:moveTo>
                <a:lnTo>
                  <a:pt x="2257776" y="427229"/>
                </a:lnTo>
                <a:lnTo>
                  <a:pt x="2257776" y="1537038"/>
                </a:lnTo>
                <a:lnTo>
                  <a:pt x="1128889" y="1964266"/>
                </a:lnTo>
                <a:lnTo>
                  <a:pt x="1" y="1537038"/>
                </a:lnTo>
                <a:lnTo>
                  <a:pt x="1" y="427229"/>
                </a:lnTo>
                <a:lnTo>
                  <a:pt x="1128889" y="0"/>
                </a:lnTo>
                <a:close/>
              </a:path>
            </a:pathLst>
          </a:custGeom>
          <a:solidFill>
            <a:schemeClr val="tx2">
              <a:lumMod val="50000"/>
            </a:schemeClr>
          </a:solidFill>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408968" tIns="454708" rIns="408969" bIns="454707" numCol="1" spcCol="1270" anchor="ctr" anchorCtr="0">
            <a:noAutofit/>
          </a:bodyPr>
          <a:lstStyle/>
          <a:p>
            <a:pPr marL="0" lvl="0" indent="0" algn="ctr" defTabSz="1200150">
              <a:lnSpc>
                <a:spcPct val="90000"/>
              </a:lnSpc>
              <a:spcBef>
                <a:spcPct val="0"/>
              </a:spcBef>
              <a:spcAft>
                <a:spcPct val="35000"/>
              </a:spcAft>
              <a:buNone/>
            </a:pPr>
            <a:r>
              <a:rPr lang="en-US" sz="2700" kern="1200"/>
              <a:t>Criteria</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8</a:t>
            </a:fld>
            <a:endParaRPr lang="en-US"/>
          </a:p>
        </p:txBody>
      </p:sp>
    </p:spTree>
    <p:extLst>
      <p:ext uri="{BB962C8B-B14F-4D97-AF65-F5344CB8AC3E}">
        <p14:creationId xmlns:p14="http://schemas.microsoft.com/office/powerpoint/2010/main" val="3610821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DEF9-3DE6-1DE7-371C-0D1B80EAE3C4}"/>
              </a:ext>
            </a:extLst>
          </p:cNvPr>
          <p:cNvSpPr>
            <a:spLocks noGrp="1"/>
          </p:cNvSpPr>
          <p:nvPr>
            <p:ph type="title"/>
          </p:nvPr>
        </p:nvSpPr>
        <p:spPr>
          <a:xfrm>
            <a:off x="681717" y="873100"/>
            <a:ext cx="10876245" cy="838854"/>
          </a:xfrm>
        </p:spPr>
        <p:txBody>
          <a:bodyPr/>
          <a:lstStyle/>
          <a:p>
            <a:r>
              <a:rPr lang="en-US">
                <a:solidFill>
                  <a:srgbClr val="C00000"/>
                </a:solidFill>
              </a:rPr>
              <a:t>Let’s Practice: Task Development</a:t>
            </a:r>
          </a:p>
        </p:txBody>
      </p:sp>
      <p:sp>
        <p:nvSpPr>
          <p:cNvPr id="23" name="Content Placeholder 2">
            <a:extLst>
              <a:ext uri="{FF2B5EF4-FFF2-40B4-BE49-F238E27FC236}">
                <a16:creationId xmlns:a16="http://schemas.microsoft.com/office/drawing/2014/main" id="{0DA0471E-C940-B4C5-DE1D-BA45AE693C32}"/>
              </a:ext>
            </a:extLst>
          </p:cNvPr>
          <p:cNvSpPr txBox="1">
            <a:spLocks/>
          </p:cNvSpPr>
          <p:nvPr/>
        </p:nvSpPr>
        <p:spPr>
          <a:xfrm>
            <a:off x="653142" y="2074421"/>
            <a:ext cx="11241881" cy="4015454"/>
          </a:xfrm>
          <a:prstGeom prst="rect">
            <a:avLst/>
          </a:prstGeom>
        </p:spPr>
        <p:txBody>
          <a:bodyPr lIns="91440" tIns="45720" rIns="91440" bIns="45720" numCol="1"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Buckeye Sans 2" pitchFamily="2" charset="77"/>
                <a:ea typeface="+mn-ea"/>
                <a:cs typeface="+mn-cs"/>
              </a:defRPr>
            </a:lvl1pPr>
            <a:lvl2pPr marL="685800" indent="-228600" algn="l" defTabSz="914400" rtl="0" eaLnBrk="1" latinLnBrk="0" hangingPunct="1">
              <a:lnSpc>
                <a:spcPct val="90000"/>
              </a:lnSpc>
              <a:spcBef>
                <a:spcPts val="500"/>
              </a:spcBef>
              <a:buClr>
                <a:srgbClr val="C00000"/>
              </a:buClr>
              <a:buSzPct val="110000"/>
              <a:buFont typeface="Arial" panose="020B0604020202020204" pitchFamily="34" charset="0"/>
              <a:buChar char="•"/>
              <a:defRPr sz="2400" b="0" i="0" kern="1200">
                <a:solidFill>
                  <a:schemeClr val="tx1"/>
                </a:solidFill>
                <a:latin typeface="Buckeye Sans 2" pitchFamily="2" charset="77"/>
                <a:ea typeface="+mn-ea"/>
                <a:cs typeface="+mn-cs"/>
              </a:defRPr>
            </a:lvl2pPr>
            <a:lvl3pPr marL="1143000" indent="-228600" algn="l" defTabSz="914400" rtl="0" eaLnBrk="1" latinLnBrk="0" hangingPunct="1">
              <a:lnSpc>
                <a:spcPct val="90000"/>
              </a:lnSpc>
              <a:spcBef>
                <a:spcPts val="500"/>
              </a:spcBef>
              <a:buClr>
                <a:srgbClr val="C00000"/>
              </a:buClr>
              <a:buSzPct val="90000"/>
              <a:buFont typeface="Courier New" panose="02070309020205020404" pitchFamily="49" charset="0"/>
              <a:buChar char="o"/>
              <a:defRPr sz="2000" b="0" i="0" kern="1200">
                <a:solidFill>
                  <a:schemeClr val="tx1"/>
                </a:solidFill>
                <a:latin typeface="Buckeye Sans 2"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uckeye Sans 2"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A50021"/>
              </a:buClr>
              <a:buFont typeface="Arial" panose="020B0604020202020204" pitchFamily="34" charset="0"/>
              <a:buChar char="•"/>
            </a:pPr>
            <a:r>
              <a:rPr lang="en-US" b="1">
                <a:solidFill>
                  <a:srgbClr val="000000"/>
                </a:solidFill>
                <a:latin typeface="Aptos"/>
              </a:rPr>
              <a:t>Think</a:t>
            </a:r>
            <a:r>
              <a:rPr lang="en-US">
                <a:solidFill>
                  <a:srgbClr val="000000"/>
                </a:solidFill>
                <a:latin typeface="Aptos"/>
              </a:rPr>
              <a:t> of a </a:t>
            </a:r>
            <a:r>
              <a:rPr lang="en-US" b="1">
                <a:solidFill>
                  <a:srgbClr val="000000"/>
                </a:solidFill>
                <a:latin typeface="Aptos"/>
              </a:rPr>
              <a:t>simple potential introductory </a:t>
            </a:r>
            <a:r>
              <a:rPr lang="en-US">
                <a:solidFill>
                  <a:srgbClr val="000000"/>
                </a:solidFill>
                <a:latin typeface="Aptos"/>
              </a:rPr>
              <a:t>task within your discipline</a:t>
            </a:r>
          </a:p>
          <a:p>
            <a:pPr marL="457200" indent="-457200">
              <a:buClr>
                <a:srgbClr val="A50021"/>
              </a:buClr>
              <a:buFont typeface="Arial" panose="020B0604020202020204" pitchFamily="34" charset="0"/>
              <a:buChar char="•"/>
            </a:pPr>
            <a:r>
              <a:rPr lang="en-US" b="1">
                <a:solidFill>
                  <a:srgbClr val="000000"/>
                </a:solidFill>
                <a:latin typeface="Aptos"/>
              </a:rPr>
              <a:t>Prototype</a:t>
            </a:r>
            <a:r>
              <a:rPr lang="en-US">
                <a:solidFill>
                  <a:srgbClr val="000000"/>
                </a:solidFill>
                <a:latin typeface="Aptos"/>
              </a:rPr>
              <a:t> an assignment asking students to complete this task, including:</a:t>
            </a:r>
          </a:p>
          <a:p>
            <a:pPr marL="1143000" lvl="1" indent="-457200">
              <a:buClr>
                <a:srgbClr val="A50021"/>
              </a:buClr>
            </a:pPr>
            <a:r>
              <a:rPr lang="en-US">
                <a:solidFill>
                  <a:srgbClr val="000000"/>
                </a:solidFill>
                <a:latin typeface="Aptos"/>
              </a:rPr>
              <a:t>A short description</a:t>
            </a:r>
          </a:p>
          <a:p>
            <a:pPr marL="1143000" lvl="1" indent="-457200">
              <a:buClr>
                <a:srgbClr val="A50021"/>
              </a:buClr>
            </a:pPr>
            <a:r>
              <a:rPr lang="en-US">
                <a:solidFill>
                  <a:srgbClr val="000000"/>
                </a:solidFill>
                <a:latin typeface="Aptos"/>
              </a:rPr>
              <a:t>The first 1 to 3 steps of the assignment</a:t>
            </a:r>
          </a:p>
          <a:p>
            <a:pPr marL="457200" indent="-457200">
              <a:buClr>
                <a:srgbClr val="A50021"/>
              </a:buClr>
              <a:buFont typeface="Arial" panose="020B0604020202020204" pitchFamily="34" charset="0"/>
              <a:buChar char="•"/>
            </a:pPr>
            <a:r>
              <a:rPr lang="en-US" b="1">
                <a:solidFill>
                  <a:srgbClr val="000000"/>
                </a:solidFill>
                <a:latin typeface="Aptos"/>
              </a:rPr>
              <a:t>Consider </a:t>
            </a:r>
            <a:r>
              <a:rPr lang="en-US">
                <a:solidFill>
                  <a:srgbClr val="000000"/>
                </a:solidFill>
                <a:latin typeface="Aptos"/>
              </a:rPr>
              <a:t>the</a:t>
            </a:r>
            <a:r>
              <a:rPr lang="en-US" b="1">
                <a:solidFill>
                  <a:srgbClr val="000000"/>
                </a:solidFill>
                <a:latin typeface="Aptos"/>
              </a:rPr>
              <a:t> </a:t>
            </a:r>
            <a:r>
              <a:rPr lang="en-US">
                <a:solidFill>
                  <a:srgbClr val="000000"/>
                </a:solidFill>
                <a:latin typeface="Aptos"/>
              </a:rPr>
              <a:t>following questions while creating this prototype:</a:t>
            </a:r>
          </a:p>
          <a:p>
            <a:pPr marL="1143000" lvl="1" indent="-457200">
              <a:buClr>
                <a:srgbClr val="A50021"/>
              </a:buClr>
            </a:pPr>
            <a:r>
              <a:rPr lang="en-US">
                <a:solidFill>
                  <a:srgbClr val="000000"/>
                </a:solidFill>
                <a:latin typeface="Aptos"/>
              </a:rPr>
              <a:t>Does your description identify each step of the task?</a:t>
            </a:r>
          </a:p>
          <a:p>
            <a:pPr marL="1143000" lvl="1" indent="-457200">
              <a:buClr>
                <a:srgbClr val="A50021"/>
              </a:buClr>
            </a:pPr>
            <a:r>
              <a:rPr lang="en-US">
                <a:solidFill>
                  <a:srgbClr val="000000"/>
                </a:solidFill>
                <a:latin typeface="Aptos"/>
              </a:rPr>
              <a:t>What advice could you give for each step?</a:t>
            </a:r>
          </a:p>
          <a:p>
            <a:pPr marL="1143000" lvl="1" indent="-457200">
              <a:buClr>
                <a:srgbClr val="A50021"/>
              </a:buClr>
            </a:pPr>
            <a:r>
              <a:rPr lang="en-US">
                <a:solidFill>
                  <a:srgbClr val="000000"/>
                </a:solidFill>
                <a:latin typeface="Aptos"/>
              </a:rPr>
              <a:t>What resources can you provide if a student gets stuck at a step? </a:t>
            </a:r>
          </a:p>
        </p:txBody>
      </p:sp>
      <p:sp>
        <p:nvSpPr>
          <p:cNvPr id="3" name="Footer Placeholder 2">
            <a:extLst>
              <a:ext uri="{FF2B5EF4-FFF2-40B4-BE49-F238E27FC236}">
                <a16:creationId xmlns:a16="http://schemas.microsoft.com/office/drawing/2014/main" id="{50DE1420-927E-87BD-A2D5-945717707F53}"/>
              </a:ext>
            </a:extLst>
          </p:cNvPr>
          <p:cNvSpPr>
            <a:spLocks noGrp="1"/>
          </p:cNvSpPr>
          <p:nvPr>
            <p:ph type="ftr" sz="quarter" idx="11"/>
          </p:nvPr>
        </p:nvSpPr>
        <p:spPr/>
        <p:txBody>
          <a:bodyPr/>
          <a:lstStyle/>
          <a:p>
            <a:r>
              <a:rPr lang="en-US"/>
              <a:t>Unlocking the Hidden Curriculum: TILT It! And Beyond...</a:t>
            </a:r>
          </a:p>
        </p:txBody>
      </p:sp>
      <p:sp>
        <p:nvSpPr>
          <p:cNvPr id="4" name="Slide Number Placeholder 3">
            <a:extLst>
              <a:ext uri="{FF2B5EF4-FFF2-40B4-BE49-F238E27FC236}">
                <a16:creationId xmlns:a16="http://schemas.microsoft.com/office/drawing/2014/main" id="{70826D8A-16DC-61DC-FA2D-4DC1603FA0E2}"/>
              </a:ext>
            </a:extLst>
          </p:cNvPr>
          <p:cNvSpPr>
            <a:spLocks noGrp="1"/>
          </p:cNvSpPr>
          <p:nvPr>
            <p:ph type="sldNum" sz="quarter" idx="12"/>
          </p:nvPr>
        </p:nvSpPr>
        <p:spPr/>
        <p:txBody>
          <a:bodyPr/>
          <a:lstStyle/>
          <a:p>
            <a:fld id="{DFA4CD3D-26C8-47FF-8D13-9B32BAAB4735}" type="slidenum">
              <a:rPr lang="en-US" smtClean="0"/>
              <a:t>9</a:t>
            </a:fld>
            <a:endParaRPr lang="en-US"/>
          </a:p>
        </p:txBody>
      </p:sp>
    </p:spTree>
    <p:extLst>
      <p:ext uri="{BB962C8B-B14F-4D97-AF65-F5344CB8AC3E}">
        <p14:creationId xmlns:p14="http://schemas.microsoft.com/office/powerpoint/2010/main" val="2687199613"/>
      </p:ext>
    </p:extLst>
  </p:cSld>
  <p:clrMapOvr>
    <a:masterClrMapping/>
  </p:clrMapOvr>
</p:sld>
</file>

<file path=ppt/theme/theme1.xml><?xml version="1.0" encoding="utf-8"?>
<a:theme xmlns:a="http://schemas.openxmlformats.org/drawingml/2006/main" name="Office Theme">
  <a:themeElements>
    <a:clrScheme name="700e1e">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700E1E"/>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BA0C2F"/>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ke Institute Workshop template" id="{73B70708-9A66-4337-8917-A55DC3AC3882}" vid="{9285079F-4757-4BBC-BF4B-4BFFE95768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789D17D97FA64585231A9FD0A96FE8" ma:contentTypeVersion="16" ma:contentTypeDescription="Create a new document." ma:contentTypeScope="" ma:versionID="4cd68229f87060088364c0d3d7e1dfbe">
  <xsd:schema xmlns:xsd="http://www.w3.org/2001/XMLSchema" xmlns:xs="http://www.w3.org/2001/XMLSchema" xmlns:p="http://schemas.microsoft.com/office/2006/metadata/properties" xmlns:ns2="58ae5ad2-01e6-424b-9220-cca138e47ab1" xmlns:ns3="078871b7-5a5d-4746-adff-acc031e25f14" targetNamespace="http://schemas.microsoft.com/office/2006/metadata/properties" ma:root="true" ma:fieldsID="aeefb6de9d0b13bca54eb99ef0aa2024" ns2:_="" ns3:_="">
    <xsd:import namespace="58ae5ad2-01e6-424b-9220-cca138e47ab1"/>
    <xsd:import namespace="078871b7-5a5d-4746-adff-acc031e25f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ae5ad2-01e6-424b-9220-cca138e47a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8871b7-5a5d-4746-adff-acc031e25f1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f8c96cd-6ed0-42df-b085-effa1f91b821}" ma:internalName="TaxCatchAll" ma:showField="CatchAllData" ma:web="078871b7-5a5d-4746-adff-acc031e25f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8ae5ad2-01e6-424b-9220-cca138e47ab1">
      <Terms xmlns="http://schemas.microsoft.com/office/infopath/2007/PartnerControls"/>
    </lcf76f155ced4ddcb4097134ff3c332f>
    <TaxCatchAll xmlns="078871b7-5a5d-4746-adff-acc031e25f14" xsi:nil="true"/>
    <SharedWithUsers xmlns="078871b7-5a5d-4746-adff-acc031e25f14">
      <UserInfo>
        <DisplayName>DRAKE All Staff Members</DisplayName>
        <AccountId>66</AccountId>
        <AccountType/>
      </UserInfo>
    </SharedWithUsers>
  </documentManagement>
</p:properties>
</file>

<file path=customXml/itemProps1.xml><?xml version="1.0" encoding="utf-8"?>
<ds:datastoreItem xmlns:ds="http://schemas.openxmlformats.org/officeDocument/2006/customXml" ds:itemID="{8A8BEB66-0C0B-4B90-9CB4-1562F81D5409}">
  <ds:schemaRefs>
    <ds:schemaRef ds:uri="http://schemas.microsoft.com/sharepoint/v3/contenttype/forms"/>
  </ds:schemaRefs>
</ds:datastoreItem>
</file>

<file path=customXml/itemProps2.xml><?xml version="1.0" encoding="utf-8"?>
<ds:datastoreItem xmlns:ds="http://schemas.openxmlformats.org/officeDocument/2006/customXml" ds:itemID="{E7F569C5-1ED2-4B1B-A661-C9F14FCA887A}">
  <ds:schemaRefs>
    <ds:schemaRef ds:uri="078871b7-5a5d-4746-adff-acc031e25f14"/>
    <ds:schemaRef ds:uri="58ae5ad2-01e6-424b-9220-cca138e47a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1A5B590-EC41-47D6-9826-DB3928C76193}">
  <ds:schemaRefs>
    <ds:schemaRef ds:uri="078871b7-5a5d-4746-adff-acc031e25f14"/>
    <ds:schemaRef ds:uri="58ae5ad2-01e6-424b-9220-cca138e47a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1809</Words>
  <Application>Microsoft Macintosh PowerPoint</Application>
  <PresentationFormat>Widescreen</PresentationFormat>
  <Paragraphs>312</Paragraphs>
  <Slides>28</Slides>
  <Notes>22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Arial,Sans-Serif</vt:lpstr>
      <vt:lpstr>Buckeye Sans</vt:lpstr>
      <vt:lpstr>Buckeye Sans 2</vt:lpstr>
      <vt:lpstr>Buckeye Serif 2 Black</vt:lpstr>
      <vt:lpstr>Aptos</vt:lpstr>
      <vt:lpstr>Arial</vt:lpstr>
      <vt:lpstr>Buckeye Serif 2</vt:lpstr>
      <vt:lpstr>Calibri</vt:lpstr>
      <vt:lpstr>Courier New</vt:lpstr>
      <vt:lpstr>Times New Roman</vt:lpstr>
      <vt:lpstr>Office Theme</vt:lpstr>
      <vt:lpstr>1_Office Theme</vt:lpstr>
      <vt:lpstr>2_Office Theme</vt:lpstr>
      <vt:lpstr>Designing Transparent Learning Experiences</vt:lpstr>
      <vt:lpstr>Introductions </vt:lpstr>
      <vt:lpstr>Outcomes</vt:lpstr>
      <vt:lpstr>Community Norms</vt:lpstr>
      <vt:lpstr>Sharing your Experience</vt:lpstr>
      <vt:lpstr>Discussion Questions</vt:lpstr>
      <vt:lpstr>Transparency in Learning and Teaching (TILT)</vt:lpstr>
      <vt:lpstr>Components of the TILT Framework</vt:lpstr>
      <vt:lpstr>Let’s Practice: Task Development</vt:lpstr>
      <vt:lpstr>Task Development Peer Feedback</vt:lpstr>
      <vt:lpstr>Task Development Debrief</vt:lpstr>
      <vt:lpstr>Writing Transparent Criteria</vt:lpstr>
      <vt:lpstr>Benefits of Transparency</vt:lpstr>
      <vt:lpstr>Why Does TILT Work?</vt:lpstr>
      <vt:lpstr>Benefits of TILT</vt:lpstr>
      <vt:lpstr>Who might benefit from TILT?</vt:lpstr>
      <vt:lpstr>Addressing the Hidden Curriculum</vt:lpstr>
      <vt:lpstr>Hidden Curriculum</vt:lpstr>
      <vt:lpstr>Activity: The Hidden Curriculum</vt:lpstr>
      <vt:lpstr>Parallel Content</vt:lpstr>
      <vt:lpstr>Example: Hidden Curriculum but not Parallel Content</vt:lpstr>
      <vt:lpstr>Example: Hidden Curriculum and Parallel Content</vt:lpstr>
      <vt:lpstr>Brainstorm: Identifying Parallel &amp; Hidden Content</vt:lpstr>
      <vt:lpstr>Discussion: Teaching Parallel &amp; Hidden Content</vt:lpstr>
      <vt:lpstr>Other Strategies for Identifying Non-transparency</vt:lpstr>
      <vt:lpstr>Resources</vt:lpstr>
      <vt:lpstr> Thank You! Questions? </vt:lpstr>
      <vt:lpstr>QR Code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Hoy, Mary</dc:creator>
  <cp:lastModifiedBy>YangRuonan</cp:lastModifiedBy>
  <cp:revision>21</cp:revision>
  <dcterms:created xsi:type="dcterms:W3CDTF">2021-09-24T16:29:17Z</dcterms:created>
  <dcterms:modified xsi:type="dcterms:W3CDTF">2026-03-06T14:49:25Z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0x01010063789D17D97FA64585231A9FD0A96FE8</vt:lpwstr>
  </property>
  <property fmtid="{D5CDD505-2E9C-101B-9397-08002B2CF9AE}" pid="3" name="MediaServiceImageTags">
    <vt:lpwstr/>
  </property>
</Properties>
</file>