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376_CF9A3C8F.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78_C218B26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8" r:id="rId6"/>
    <p:sldMasterId id="2147483721" r:id="rId7"/>
  </p:sldMasterIdLst>
  <p:notesMasterIdLst>
    <p:notesMasterId r:id="rId45"/>
  </p:notesMasterIdLst>
  <p:sldIdLst>
    <p:sldId id="331" r:id="rId8"/>
    <p:sldId id="880" r:id="rId9"/>
    <p:sldId id="885" r:id="rId10"/>
    <p:sldId id="886" r:id="rId11"/>
    <p:sldId id="899" r:id="rId12"/>
    <p:sldId id="335" r:id="rId13"/>
    <p:sldId id="897" r:id="rId14"/>
    <p:sldId id="888" r:id="rId15"/>
    <p:sldId id="890" r:id="rId16"/>
    <p:sldId id="889" r:id="rId17"/>
    <p:sldId id="841" r:id="rId18"/>
    <p:sldId id="898" r:id="rId19"/>
    <p:sldId id="892" r:id="rId20"/>
    <p:sldId id="893" r:id="rId21"/>
    <p:sldId id="894" r:id="rId22"/>
    <p:sldId id="895" r:id="rId23"/>
    <p:sldId id="896" r:id="rId24"/>
    <p:sldId id="860" r:id="rId25"/>
    <p:sldId id="856" r:id="rId26"/>
    <p:sldId id="857" r:id="rId27"/>
    <p:sldId id="720" r:id="rId28"/>
    <p:sldId id="866" r:id="rId29"/>
    <p:sldId id="881" r:id="rId30"/>
    <p:sldId id="863" r:id="rId31"/>
    <p:sldId id="336" r:id="rId32"/>
    <p:sldId id="854" r:id="rId33"/>
    <p:sldId id="855" r:id="rId34"/>
    <p:sldId id="883" r:id="rId35"/>
    <p:sldId id="884" r:id="rId36"/>
    <p:sldId id="871" r:id="rId37"/>
    <p:sldId id="870" r:id="rId38"/>
    <p:sldId id="850" r:id="rId39"/>
    <p:sldId id="842" r:id="rId40"/>
    <p:sldId id="852" r:id="rId41"/>
    <p:sldId id="736" r:id="rId42"/>
    <p:sldId id="738" r:id="rId43"/>
    <p:sldId id="9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3B4BF07-D08C-9095-67BC-116C81417FDC}" name="Yang, Ruonan" initials="YR" userId="S::yang.7500@buckeyemail.osu.edu::5f80907b-db55-4432-8ccb-2839eed679a4" providerId="AD"/>
  <p188:author id="{60E9AD72-37C4-E706-84BC-DB98CCE516F6}" name="June, Taylor" initials="" userId="S::june.18@buckeyemail.osu.edu::f2f666f6-7f0c-4e4c-994b-dfd20f3edf0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94B82-E644-EA70-1962-62F7F4A3E266}" v="142" dt="2026-01-21T14:07:33.502"/>
    <p1510:client id="{92019A64-38BF-99DE-4C75-E6BF07ADAC25}" v="53" dt="2026-01-20T20:19:42.147"/>
    <p1510:client id="{C6EE1E7E-A8E0-6B4D-7E2A-81274276EE3C}" v="16" dt="2026-01-20T19:52:04.776"/>
    <p1510:client id="{D0571B72-3E47-C5AF-D475-9484B66879A0}" v="20" dt="2026-01-21T18:07:20.612"/>
    <p1510:client id="{D6B14265-73C4-7917-84A9-3473E2732E39}" v="5" dt="2026-01-20T19:52:34.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120" normalizeH="0" baseline="0">
                <a:solidFill>
                  <a:schemeClr val="tx1">
                    <a:lumMod val="65000"/>
                    <a:lumOff val="35000"/>
                  </a:schemeClr>
                </a:solidFill>
                <a:latin typeface="+mn-lt"/>
                <a:ea typeface="+mn-ea"/>
                <a:cs typeface="+mn-cs"/>
              </a:defRPr>
            </a:pPr>
            <a:r>
              <a:rPr lang="en-US" cap="none" baseline="0">
                <a:solidFill>
                  <a:schemeClr val="tx1">
                    <a:lumMod val="50000"/>
                  </a:schemeClr>
                </a:solidFill>
              </a:rPr>
              <a:t>The instructor created an atmosphere conducive to learning</a:t>
            </a:r>
          </a:p>
        </c:rich>
      </c:tx>
      <c:overlay val="0"/>
      <c:spPr>
        <a:noFill/>
        <a:ln>
          <a:noFill/>
        </a:ln>
        <a:effectLst/>
      </c:spPr>
      <c:txPr>
        <a:bodyPr rot="0" spcFirstLastPara="1" vertOverflow="ellipsis" vert="horz" wrap="square" anchor="ctr" anchorCtr="1"/>
        <a:lstStyle/>
        <a:p>
          <a:pPr>
            <a:defRPr sz="1600" b="1" i="0" u="none" strike="noStrike" kern="1200" cap="none"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5"/>
          <c:order val="2"/>
          <c:tx>
            <c:strRef>
              <c:f>'[SEI Score Graph.xlsx]Scores Q8'!$A$4</c:f>
              <c:strCache>
                <c:ptCount val="1"/>
                <c:pt idx="0">
                  <c:v>My Course</c:v>
                </c:pt>
              </c:strCache>
            </c:strRef>
          </c:tx>
          <c:spPr>
            <a:ln w="22225" cap="rnd">
              <a:solidFill>
                <a:schemeClr val="accent6"/>
              </a:solidFill>
              <a:prstDash val="solid"/>
              <a:round/>
            </a:ln>
            <a:effectLst/>
          </c:spPr>
          <c:marker>
            <c:symbol val="circle"/>
            <c:size val="6"/>
            <c:spPr>
              <a:solidFill>
                <a:schemeClr val="accent6"/>
              </a:solidFill>
              <a:ln w="9525">
                <a:solidFill>
                  <a:schemeClr val="accent6"/>
                </a:solidFill>
                <a:round/>
              </a:ln>
              <a:effectLst/>
            </c:spPr>
          </c:marker>
          <c:cat>
            <c:strRef>
              <c:f>'[SEI Score Graph.xlsx]Scores Q8'!$B$1:$G$1</c:f>
              <c:strCache>
                <c:ptCount val="6"/>
                <c:pt idx="0">
                  <c:v>Au19</c:v>
                </c:pt>
                <c:pt idx="1">
                  <c:v>SP20</c:v>
                </c:pt>
                <c:pt idx="2">
                  <c:v>AU20</c:v>
                </c:pt>
                <c:pt idx="3">
                  <c:v>SP21</c:v>
                </c:pt>
                <c:pt idx="4">
                  <c:v>AU21</c:v>
                </c:pt>
                <c:pt idx="5">
                  <c:v>SP22</c:v>
                </c:pt>
              </c:strCache>
            </c:strRef>
          </c:cat>
          <c:val>
            <c:numRef>
              <c:f>'[SEI Score Graph.xlsx]Scores Q8'!$B$4:$G$4</c:f>
              <c:numCache>
                <c:formatCode>General</c:formatCode>
                <c:ptCount val="6"/>
                <c:pt idx="0">
                  <c:v>4.6500000000000004</c:v>
                </c:pt>
                <c:pt idx="1">
                  <c:v>4.82</c:v>
                </c:pt>
                <c:pt idx="2">
                  <c:v>4.75</c:v>
                </c:pt>
                <c:pt idx="3">
                  <c:v>4.6349999999999998</c:v>
                </c:pt>
                <c:pt idx="4">
                  <c:v>4.6850000000000005</c:v>
                </c:pt>
                <c:pt idx="5">
                  <c:v>4.8900000000000006</c:v>
                </c:pt>
              </c:numCache>
            </c:numRef>
          </c:val>
          <c:smooth val="0"/>
          <c:extLst>
            <c:ext xmlns:c16="http://schemas.microsoft.com/office/drawing/2014/chart" uri="{C3380CC4-5D6E-409C-BE32-E72D297353CC}">
              <c16:uniqueId val="{00000000-DDC1-4EEE-A073-5DB91EE67989}"/>
            </c:ext>
          </c:extLst>
        </c:ser>
        <c:ser>
          <c:idx val="2"/>
          <c:order val="3"/>
          <c:tx>
            <c:strRef>
              <c:f>'[SEI Score Graph.xlsx]Scores Q8'!$A$5</c:f>
              <c:strCache>
                <c:ptCount val="1"/>
                <c:pt idx="0">
                  <c:v>College</c:v>
                </c:pt>
              </c:strCache>
            </c:strRef>
          </c:tx>
          <c:spPr>
            <a:ln w="22225" cap="rnd">
              <a:solidFill>
                <a:schemeClr val="accent3"/>
              </a:solidFill>
              <a:prstDash val="lgDashDotDot"/>
              <a:round/>
            </a:ln>
            <a:effectLst/>
          </c:spPr>
          <c:marker>
            <c:symbol val="triangle"/>
            <c:size val="6"/>
            <c:spPr>
              <a:solidFill>
                <a:schemeClr val="accent3"/>
              </a:solidFill>
              <a:ln w="9525">
                <a:solidFill>
                  <a:schemeClr val="accent3"/>
                </a:solidFill>
                <a:round/>
              </a:ln>
              <a:effectLst/>
            </c:spPr>
          </c:marker>
          <c:cat>
            <c:strRef>
              <c:f>'[SEI Score Graph.xlsx]Scores Q8'!$B$1:$G$1</c:f>
              <c:strCache>
                <c:ptCount val="6"/>
                <c:pt idx="0">
                  <c:v>Au19</c:v>
                </c:pt>
                <c:pt idx="1">
                  <c:v>SP20</c:v>
                </c:pt>
                <c:pt idx="2">
                  <c:v>AU20</c:v>
                </c:pt>
                <c:pt idx="3">
                  <c:v>SP21</c:v>
                </c:pt>
                <c:pt idx="4">
                  <c:v>AU21</c:v>
                </c:pt>
                <c:pt idx="5">
                  <c:v>SP22</c:v>
                </c:pt>
              </c:strCache>
            </c:strRef>
          </c:cat>
          <c:val>
            <c:numRef>
              <c:f>'[SEI Score Graph.xlsx]Scores Q8'!$B$5:$G$5</c:f>
              <c:numCache>
                <c:formatCode>General</c:formatCode>
                <c:ptCount val="6"/>
                <c:pt idx="0">
                  <c:v>4.51</c:v>
                </c:pt>
                <c:pt idx="1">
                  <c:v>4.51</c:v>
                </c:pt>
                <c:pt idx="2">
                  <c:v>4.51</c:v>
                </c:pt>
                <c:pt idx="3">
                  <c:v>4.51</c:v>
                </c:pt>
                <c:pt idx="4">
                  <c:v>4.51</c:v>
                </c:pt>
                <c:pt idx="5">
                  <c:v>4.51</c:v>
                </c:pt>
              </c:numCache>
            </c:numRef>
          </c:val>
          <c:smooth val="0"/>
          <c:extLst>
            <c:ext xmlns:c16="http://schemas.microsoft.com/office/drawing/2014/chart" uri="{C3380CC4-5D6E-409C-BE32-E72D297353CC}">
              <c16:uniqueId val="{00000001-DDC1-4EEE-A073-5DB91EE67989}"/>
            </c:ext>
          </c:extLst>
        </c:ser>
        <c:ser>
          <c:idx val="3"/>
          <c:order val="4"/>
          <c:tx>
            <c:strRef>
              <c:f>'[SEI Score Graph.xlsx]Scores Q8'!$A$6</c:f>
              <c:strCache>
                <c:ptCount val="1"/>
                <c:pt idx="0">
                  <c:v>Department</c:v>
                </c:pt>
              </c:strCache>
            </c:strRef>
          </c:tx>
          <c:spPr>
            <a:ln w="22225" cap="rnd">
              <a:solidFill>
                <a:schemeClr val="accent4"/>
              </a:solidFill>
              <a:prstDash val="sysDot"/>
              <a:round/>
            </a:ln>
            <a:effectLst/>
          </c:spPr>
          <c:marker>
            <c:symbol val="x"/>
            <c:size val="6"/>
            <c:spPr>
              <a:noFill/>
              <a:ln w="9525">
                <a:solidFill>
                  <a:schemeClr val="accent4"/>
                </a:solidFill>
                <a:round/>
              </a:ln>
              <a:effectLst/>
            </c:spPr>
          </c:marker>
          <c:cat>
            <c:strRef>
              <c:f>'[SEI Score Graph.xlsx]Scores Q8'!$B$1:$G$1</c:f>
              <c:strCache>
                <c:ptCount val="6"/>
                <c:pt idx="0">
                  <c:v>Au19</c:v>
                </c:pt>
                <c:pt idx="1">
                  <c:v>SP20</c:v>
                </c:pt>
                <c:pt idx="2">
                  <c:v>AU20</c:v>
                </c:pt>
                <c:pt idx="3">
                  <c:v>SP21</c:v>
                </c:pt>
                <c:pt idx="4">
                  <c:v>AU21</c:v>
                </c:pt>
                <c:pt idx="5">
                  <c:v>SP22</c:v>
                </c:pt>
              </c:strCache>
            </c:strRef>
          </c:cat>
          <c:val>
            <c:numRef>
              <c:f>'[SEI Score Graph.xlsx]Scores Q8'!$B$6:$G$6</c:f>
              <c:numCache>
                <c:formatCode>General</c:formatCode>
                <c:ptCount val="6"/>
                <c:pt idx="0">
                  <c:v>4.4400000000000004</c:v>
                </c:pt>
                <c:pt idx="1">
                  <c:v>4.4400000000000004</c:v>
                </c:pt>
                <c:pt idx="2">
                  <c:v>4.55</c:v>
                </c:pt>
                <c:pt idx="3">
                  <c:v>4.4400000000000004</c:v>
                </c:pt>
                <c:pt idx="4">
                  <c:v>4.55</c:v>
                </c:pt>
                <c:pt idx="5">
                  <c:v>4.55</c:v>
                </c:pt>
              </c:numCache>
            </c:numRef>
          </c:val>
          <c:smooth val="0"/>
          <c:extLst>
            <c:ext xmlns:c16="http://schemas.microsoft.com/office/drawing/2014/chart" uri="{C3380CC4-5D6E-409C-BE32-E72D297353CC}">
              <c16:uniqueId val="{00000002-DDC1-4EEE-A073-5DB91EE67989}"/>
            </c:ext>
          </c:extLst>
        </c:ser>
        <c:ser>
          <c:idx val="4"/>
          <c:order val="5"/>
          <c:tx>
            <c:strRef>
              <c:f>'[SEI Score Graph.xlsx]Scores Q8'!$A$7</c:f>
              <c:strCache>
                <c:ptCount val="1"/>
                <c:pt idx="0">
                  <c:v>University</c:v>
                </c:pt>
              </c:strCache>
            </c:strRef>
          </c:tx>
          <c:spPr>
            <a:ln w="22225" cap="rnd">
              <a:solidFill>
                <a:schemeClr val="accent5"/>
              </a:solidFill>
              <a:prstDash val="lgDash"/>
              <a:round/>
            </a:ln>
            <a:effectLst/>
          </c:spPr>
          <c:marker>
            <c:symbol val="star"/>
            <c:size val="6"/>
            <c:spPr>
              <a:noFill/>
              <a:ln w="9525">
                <a:solidFill>
                  <a:schemeClr val="accent5"/>
                </a:solidFill>
                <a:round/>
              </a:ln>
              <a:effectLst/>
            </c:spPr>
          </c:marker>
          <c:cat>
            <c:strRef>
              <c:f>'[SEI Score Graph.xlsx]Scores Q8'!$B$1:$G$1</c:f>
              <c:strCache>
                <c:ptCount val="6"/>
                <c:pt idx="0">
                  <c:v>Au19</c:v>
                </c:pt>
                <c:pt idx="1">
                  <c:v>SP20</c:v>
                </c:pt>
                <c:pt idx="2">
                  <c:v>AU20</c:v>
                </c:pt>
                <c:pt idx="3">
                  <c:v>SP21</c:v>
                </c:pt>
                <c:pt idx="4">
                  <c:v>AU21</c:v>
                </c:pt>
                <c:pt idx="5">
                  <c:v>SP22</c:v>
                </c:pt>
              </c:strCache>
            </c:strRef>
          </c:cat>
          <c:val>
            <c:numRef>
              <c:f>'[SEI Score Graph.xlsx]Scores Q8'!$B$7:$G$7</c:f>
              <c:numCache>
                <c:formatCode>General</c:formatCode>
                <c:ptCount val="6"/>
                <c:pt idx="0">
                  <c:v>4.2699999999999996</c:v>
                </c:pt>
                <c:pt idx="1">
                  <c:v>4.3600000000000003</c:v>
                </c:pt>
                <c:pt idx="2">
                  <c:v>4.46</c:v>
                </c:pt>
                <c:pt idx="3">
                  <c:v>4.3</c:v>
                </c:pt>
                <c:pt idx="4">
                  <c:v>4.4800000000000004</c:v>
                </c:pt>
                <c:pt idx="5">
                  <c:v>4.51</c:v>
                </c:pt>
              </c:numCache>
            </c:numRef>
          </c:val>
          <c:smooth val="0"/>
          <c:extLst>
            <c:ext xmlns:c16="http://schemas.microsoft.com/office/drawing/2014/chart" uri="{C3380CC4-5D6E-409C-BE32-E72D297353CC}">
              <c16:uniqueId val="{00000003-DDC1-4EEE-A073-5DB91EE67989}"/>
            </c:ext>
          </c:extLst>
        </c:ser>
        <c:dLbls>
          <c:showLegendKey val="0"/>
          <c:showVal val="0"/>
          <c:showCatName val="0"/>
          <c:showSerName val="0"/>
          <c:showPercent val="0"/>
          <c:showBubbleSize val="0"/>
        </c:dLbls>
        <c:marker val="1"/>
        <c:smooth val="0"/>
        <c:axId val="1371943903"/>
        <c:axId val="1374715343"/>
        <c:extLst>
          <c:ext xmlns:c15="http://schemas.microsoft.com/office/drawing/2012/chart" uri="{02D57815-91ED-43cb-92C2-25804820EDAC}">
            <c15:filteredLineSeries>
              <c15:ser>
                <c:idx val="0"/>
                <c:order val="0"/>
                <c:tx>
                  <c:strRef>
                    <c:extLst>
                      <c:ext uri="{02D57815-91ED-43cb-92C2-25804820EDAC}">
                        <c15:formulaRef>
                          <c15:sqref>'[SEI Score Graph.xlsx]Scores Q8'!$A$2</c15:sqref>
                        </c15:formulaRef>
                      </c:ext>
                    </c:extLst>
                    <c:strCache>
                      <c:ptCount val="1"/>
                      <c:pt idx="0">
                        <c:v>Section 1</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strRef>
                    <c:extLst>
                      <c:ext uri="{02D57815-91ED-43cb-92C2-25804820EDAC}">
                        <c15:formulaRef>
                          <c15:sqref>'[SEI Score Graph.xlsx]Scores Q8'!$B$1:$G$1</c15:sqref>
                        </c15:formulaRef>
                      </c:ext>
                    </c:extLst>
                    <c:strCache>
                      <c:ptCount val="6"/>
                      <c:pt idx="0">
                        <c:v>Au19</c:v>
                      </c:pt>
                      <c:pt idx="1">
                        <c:v>SP20</c:v>
                      </c:pt>
                      <c:pt idx="2">
                        <c:v>AU20</c:v>
                      </c:pt>
                      <c:pt idx="3">
                        <c:v>SP21</c:v>
                      </c:pt>
                      <c:pt idx="4">
                        <c:v>AU21</c:v>
                      </c:pt>
                      <c:pt idx="5">
                        <c:v>SP22</c:v>
                      </c:pt>
                    </c:strCache>
                  </c:strRef>
                </c:cat>
                <c:val>
                  <c:numRef>
                    <c:extLst>
                      <c:ext uri="{02D57815-91ED-43cb-92C2-25804820EDAC}">
                        <c15:formulaRef>
                          <c15:sqref>'[SEI Score Graph.xlsx]Scores Q8'!$B$2:$G$2</c15:sqref>
                        </c15:formulaRef>
                      </c:ext>
                    </c:extLst>
                    <c:numCache>
                      <c:formatCode>General</c:formatCode>
                      <c:ptCount val="6"/>
                      <c:pt idx="0">
                        <c:v>4.67</c:v>
                      </c:pt>
                      <c:pt idx="1">
                        <c:v>4.7300000000000004</c:v>
                      </c:pt>
                      <c:pt idx="2">
                        <c:v>4.83</c:v>
                      </c:pt>
                      <c:pt idx="3">
                        <c:v>4.5999999999999996</c:v>
                      </c:pt>
                      <c:pt idx="4">
                        <c:v>4.6500000000000004</c:v>
                      </c:pt>
                      <c:pt idx="5">
                        <c:v>4.78</c:v>
                      </c:pt>
                    </c:numCache>
                  </c:numRef>
                </c:val>
                <c:smooth val="0"/>
                <c:extLst>
                  <c:ext xmlns:c16="http://schemas.microsoft.com/office/drawing/2014/chart" uri="{C3380CC4-5D6E-409C-BE32-E72D297353CC}">
                    <c16:uniqueId val="{00000004-DDC1-4EEE-A073-5DB91EE6798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'[SEI Score Graph.xlsx]Scores Q8'!$A$3</c15:sqref>
                        </c15:formulaRef>
                      </c:ext>
                    </c:extLst>
                    <c:strCache>
                      <c:ptCount val="1"/>
                      <c:pt idx="0">
                        <c:v>Section 2</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strRef>
                    <c:extLst xmlns:c15="http://schemas.microsoft.com/office/drawing/2012/chart">
                      <c:ext xmlns:c15="http://schemas.microsoft.com/office/drawing/2012/chart" uri="{02D57815-91ED-43cb-92C2-25804820EDAC}">
                        <c15:formulaRef>
                          <c15:sqref>'[SEI Score Graph.xlsx]Scores Q8'!$B$1:$G$1</c15:sqref>
                        </c15:formulaRef>
                      </c:ext>
                    </c:extLst>
                    <c:strCache>
                      <c:ptCount val="6"/>
                      <c:pt idx="0">
                        <c:v>Au19</c:v>
                      </c:pt>
                      <c:pt idx="1">
                        <c:v>SP20</c:v>
                      </c:pt>
                      <c:pt idx="2">
                        <c:v>AU20</c:v>
                      </c:pt>
                      <c:pt idx="3">
                        <c:v>SP21</c:v>
                      </c:pt>
                      <c:pt idx="4">
                        <c:v>AU21</c:v>
                      </c:pt>
                      <c:pt idx="5">
                        <c:v>SP22</c:v>
                      </c:pt>
                    </c:strCache>
                  </c:strRef>
                </c:cat>
                <c:val>
                  <c:numRef>
                    <c:extLst xmlns:c15="http://schemas.microsoft.com/office/drawing/2012/chart">
                      <c:ext xmlns:c15="http://schemas.microsoft.com/office/drawing/2012/chart" uri="{02D57815-91ED-43cb-92C2-25804820EDAC}">
                        <c15:formulaRef>
                          <c15:sqref>'[SEI Score Graph.xlsx]Scores Q8'!$B$3:$G$3</c15:sqref>
                        </c15:formulaRef>
                      </c:ext>
                    </c:extLst>
                    <c:numCache>
                      <c:formatCode>General</c:formatCode>
                      <c:ptCount val="6"/>
                      <c:pt idx="0">
                        <c:v>4.63</c:v>
                      </c:pt>
                      <c:pt idx="1">
                        <c:v>4.91</c:v>
                      </c:pt>
                      <c:pt idx="2">
                        <c:v>4.67</c:v>
                      </c:pt>
                      <c:pt idx="3">
                        <c:v>4.67</c:v>
                      </c:pt>
                      <c:pt idx="4">
                        <c:v>4.72</c:v>
                      </c:pt>
                      <c:pt idx="5">
                        <c:v>5</c:v>
                      </c:pt>
                    </c:numCache>
                  </c:numRef>
                </c:val>
                <c:smooth val="0"/>
                <c:extLst xmlns:c15="http://schemas.microsoft.com/office/drawing/2012/chart">
                  <c:ext xmlns:c16="http://schemas.microsoft.com/office/drawing/2014/chart" uri="{C3380CC4-5D6E-409C-BE32-E72D297353CC}">
                    <c16:uniqueId val="{00000005-DDC1-4EEE-A073-5DB91EE67989}"/>
                  </c:ext>
                </c:extLst>
              </c15:ser>
            </c15:filteredLineSeries>
          </c:ext>
        </c:extLst>
      </c:lineChart>
      <c:catAx>
        <c:axId val="13719439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50000"/>
                  </a:schemeClr>
                </a:solidFill>
                <a:latin typeface="+mn-lt"/>
                <a:ea typeface="+mn-ea"/>
                <a:cs typeface="+mn-cs"/>
              </a:defRPr>
            </a:pPr>
            <a:endParaRPr lang="en-US"/>
          </a:p>
        </c:txPr>
        <c:crossAx val="1374715343"/>
        <c:crosses val="autoZero"/>
        <c:auto val="1"/>
        <c:lblAlgn val="ctr"/>
        <c:lblOffset val="100"/>
        <c:noMultiLvlLbl val="0"/>
      </c:catAx>
      <c:valAx>
        <c:axId val="1374715343"/>
        <c:scaling>
          <c:orientation val="minMax"/>
          <c:max val="5"/>
          <c:min val="4"/>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1371943903"/>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3F4443">
          <a:lumMod val="50000"/>
        </a:srgb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omments/modernComment_376_CF9A3C8F.xml><?xml version="1.0" encoding="utf-8"?>
<p188:cmLst xmlns:a="http://schemas.openxmlformats.org/drawingml/2006/main" xmlns:r="http://schemas.openxmlformats.org/officeDocument/2006/relationships" xmlns:p188="http://schemas.microsoft.com/office/powerpoint/2018/8/main">
  <p188:cm id="{0361633E-C1F9-483D-B607-A4C6CD4D3EAD}" authorId="{33B4BF07-D08C-9095-67BC-116C81417FDC}" status="resolved" created="2025-12-09T18:53:09.908" complete="100000">
    <pc:sldMkLst xmlns:pc="http://schemas.microsoft.com/office/powerpoint/2013/main/command">
      <pc:docMk/>
      <pc:sldMk cId="2020013946" sldId="879"/>
    </pc:sldMkLst>
    <p188:txBody>
      <a:bodyPr/>
      <a:lstStyle/>
      <a:p>
        <a:r>
          <a:rPr lang="zh-CN" altLang="en-US"/>
          <a:t>Put agenda slide</a:t>
        </a:r>
      </a:p>
    </p188:txBody>
  </p188:cm>
</p188:cmLst>
</file>

<file path=ppt/comments/modernComment_378_C218B260.xml><?xml version="1.0" encoding="utf-8"?>
<p188:cmLst xmlns:a="http://schemas.openxmlformats.org/drawingml/2006/main" xmlns:r="http://schemas.openxmlformats.org/officeDocument/2006/relationships" xmlns:p188="http://schemas.microsoft.com/office/powerpoint/2018/8/main">
  <p188:cm id="{B8C073D8-64CE-4E78-A4FA-FC022DD47717}" authorId="{33B4BF07-D08C-9095-67BC-116C81417FDC}" status="resolved" created="2025-12-09T18:55:29.443" complete="100000">
    <ac:deMkLst xmlns:ac="http://schemas.microsoft.com/office/drawing/2013/main/command">
      <pc:docMk xmlns:pc="http://schemas.microsoft.com/office/powerpoint/2013/main/command"/>
      <pc:sldMk xmlns:pc="http://schemas.microsoft.com/office/powerpoint/2013/main/command" cId="703524332" sldId="722"/>
      <ac:graphicFrameMk id="24" creationId="{30400BA7-F605-47F4-9BBB-062BABFF2B5A}"/>
    </ac:deMkLst>
    <p188:txBody>
      <a:bodyPr/>
      <a:lstStyle/>
      <a:p>
        <a:r>
          <a:rPr lang="zh-CN" altLang="en-US"/>
          <a:t>Accessibility checking: for the rectangle.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68E73-9220-4953-A14D-D702D8A23474}"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BC70B-4D96-4DB8-8276-B365DA9BFFD4}" type="slidenum">
              <a:rPr lang="en-US" smtClean="0"/>
              <a:t>‹#›</a:t>
            </a:fld>
            <a:endParaRPr lang="en-US"/>
          </a:p>
        </p:txBody>
      </p:sp>
    </p:spTree>
    <p:extLst>
      <p:ext uri="{BB962C8B-B14F-4D97-AF65-F5344CB8AC3E}">
        <p14:creationId xmlns:p14="http://schemas.microsoft.com/office/powerpoint/2010/main" val="334862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r>
              <a:rPr lang="en-US">
                <a:ea typeface="Calibri"/>
                <a:cs typeface="Calibri"/>
              </a:rPr>
              <a:t>Opening slide: Erin</a:t>
            </a:r>
            <a:endParaRPr lang="en-US"/>
          </a:p>
          <a:p>
            <a:endParaRPr lang="en-US"/>
          </a:p>
          <a:p>
            <a:r>
              <a:rPr lang="en-US"/>
              <a:t>To change the photo: left click text that says ”click icon to add picture,” (the icon is </a:t>
            </a:r>
            <a:r>
              <a:rPr lang="en-US" err="1"/>
              <a:t>unclickable</a:t>
            </a:r>
            <a:r>
              <a:rPr lang="en-US"/>
              <a:t> due to being behind content). In the Home section of the top menu bar click picture -&gt; picture from file. If you don’t want to change the photo, delete the box by left clicking on text and pressing the backspace/delete button.</a:t>
            </a:r>
            <a:endParaRPr lang="en-US">
              <a:ea typeface="Calibri" panose="020F0502020204030204"/>
              <a:cs typeface="Calibri" panose="020F0502020204030204"/>
            </a:endParaRPr>
          </a:p>
          <a:p>
            <a:r>
              <a:rPr lang="en-US"/>
              <a:t>If you’d like to update the footer to the name of your presentation: In the insert section of the top menu bar click header &amp; footer. Check the footer box, update the info to the title of the presentation, click the don’t show on title slide box and click apply to all.</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2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96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Shana (~20m)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96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Carmi</a:t>
            </a:r>
            <a:r>
              <a:rPr lang="en-US">
                <a:ea typeface="Calibri"/>
                <a:cs typeface="Calibri"/>
              </a:rPr>
              <a:t>: 23-26 (or whatever slides make up this section!)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96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Carmi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732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Carmi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503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Carmi (~10m)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33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Shana 24-32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894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C38AB-CB19-157C-ADBE-C3FFB7B6D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D7C49-CF69-0F89-29A8-013AA7226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7565-4D29-EF33-89BC-C34F46D4B6EF}"/>
              </a:ext>
            </a:extLst>
          </p:cNvPr>
          <p:cNvSpPr>
            <a:spLocks noGrp="1"/>
          </p:cNvSpPr>
          <p:nvPr>
            <p:ph type="body" idx="1"/>
          </p:nvPr>
        </p:nvSpPr>
        <p:spPr/>
        <p:txBody>
          <a:bodyPr/>
          <a:lstStyle/>
          <a:p>
            <a:r>
              <a:rPr lang="en-US" b="1">
                <a:cs typeface="Calibri"/>
              </a:rPr>
              <a:t>Carmi</a:t>
            </a:r>
          </a:p>
        </p:txBody>
      </p:sp>
      <p:sp>
        <p:nvSpPr>
          <p:cNvPr id="4" name="Slide Number Placeholder 3">
            <a:extLst>
              <a:ext uri="{FF2B5EF4-FFF2-40B4-BE49-F238E27FC236}">
                <a16:creationId xmlns:a16="http://schemas.microsoft.com/office/drawing/2014/main" id="{9BA70264-CED3-FFAD-8CAE-A599D07E3C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708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Shana (Assessment &amp; Evaluative Feedback)</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66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38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Carmi 11-16</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8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21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65A72-C129-8E89-C8CA-7E2BC033F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AECD1-D6EE-97C5-8EAD-E016831CB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76D3C-C5CB-27B8-4E45-CEB956666250}"/>
              </a:ext>
            </a:extLst>
          </p:cNvPr>
          <p:cNvSpPr>
            <a:spLocks noGrp="1"/>
          </p:cNvSpPr>
          <p:nvPr>
            <p:ph type="body" idx="1"/>
          </p:nvPr>
        </p:nvSpPr>
        <p:spPr/>
        <p:txBody>
          <a:bodyPr/>
          <a:lstStyle/>
          <a:p>
            <a:pPr>
              <a:defRPr/>
            </a:pPr>
            <a:r>
              <a:rPr lang="en-US">
                <a:cs typeface="Calibri"/>
              </a:rPr>
              <a:t>Carmi (~10m)</a:t>
            </a:r>
          </a:p>
        </p:txBody>
      </p:sp>
      <p:sp>
        <p:nvSpPr>
          <p:cNvPr id="4" name="Slide Number Placeholder 3">
            <a:extLst>
              <a:ext uri="{FF2B5EF4-FFF2-40B4-BE49-F238E27FC236}">
                <a16:creationId xmlns:a16="http://schemas.microsoft.com/office/drawing/2014/main" id="{98C6EB82-776F-9D9C-902B-573B01028F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066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F75E1-65D7-F3BC-E482-E681E2560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C85CB-F5CC-DF6E-5449-509CC992C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5921E-2CCF-07BE-1CE2-52A6314CBA36}"/>
              </a:ext>
            </a:extLst>
          </p:cNvPr>
          <p:cNvSpPr>
            <a:spLocks noGrp="1"/>
          </p:cNvSpPr>
          <p:nvPr>
            <p:ph type="body" idx="1"/>
          </p:nvPr>
        </p:nvSpPr>
        <p:spPr/>
        <p:txBody>
          <a:bodyPr/>
          <a:lstStyle/>
          <a:p>
            <a:pPr>
              <a:defRPr/>
            </a:pPr>
            <a:r>
              <a:rPr lang="en-US">
                <a:cs typeface="Calibri"/>
              </a:rPr>
              <a:t>Carmi (~10m)</a:t>
            </a:r>
          </a:p>
        </p:txBody>
      </p:sp>
      <p:sp>
        <p:nvSpPr>
          <p:cNvPr id="4" name="Slide Number Placeholder 3">
            <a:extLst>
              <a:ext uri="{FF2B5EF4-FFF2-40B4-BE49-F238E27FC236}">
                <a16:creationId xmlns:a16="http://schemas.microsoft.com/office/drawing/2014/main" id="{42ADFC61-3647-D90A-3EFF-1553F731D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40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Shana (~13m)</a:t>
            </a:r>
          </a:p>
          <a:p>
            <a:endParaRPr lang="en-US">
              <a:cs typeface="Calibri"/>
            </a:endParaRPr>
          </a:p>
          <a:p>
            <a:r>
              <a:rPr lang="en-US">
                <a:cs typeface="Calibri"/>
              </a:rPr>
              <a:t>Think-Pair-Share as flex activity if time (+~5m)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223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August 34-39 (~7m)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226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Materials list. To change icon, right click on photo -&gt; change picture -&gt; from a file</a:t>
            </a:r>
          </a:p>
          <a:p>
            <a:endParaRPr lang="en-US">
              <a:cs typeface="Calibri"/>
            </a:endParaRPr>
          </a:p>
          <a:p>
            <a:r>
              <a:rPr lang="en-US">
                <a:cs typeface="Calibri"/>
              </a:rPr>
              <a:t>August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68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August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512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August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956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August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34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E0C91-D23C-D827-94A9-05249693D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AEF0D-1976-2450-0354-C26D5D448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493F8-3052-F40B-FE5D-277D6AD1FA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Carmi</a:t>
            </a:r>
          </a:p>
          <a:p>
            <a:endParaRPr lang="en-US"/>
          </a:p>
          <a:p>
            <a:r>
              <a:rPr lang="en-US">
                <a:ea typeface="Calibri"/>
                <a:cs typeface="Calibri"/>
              </a:rPr>
              <a:t>Shows a potential way to organize some of these ideas in the body text of your teaching statement -&gt; these are questions that you can ponder as you begin to develop this document.</a:t>
            </a:r>
          </a:p>
        </p:txBody>
      </p:sp>
      <p:sp>
        <p:nvSpPr>
          <p:cNvPr id="4" name="Slide Number Placeholder 3">
            <a:extLst>
              <a:ext uri="{FF2B5EF4-FFF2-40B4-BE49-F238E27FC236}">
                <a16:creationId xmlns:a16="http://schemas.microsoft.com/office/drawing/2014/main" id="{0F6671D5-EAB9-72EE-13A8-09A4B7965B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869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August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August: 1-10 (~15m)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762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4493E-2A99-7BF9-8850-C8AD57724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F0884-00C0-279E-7A61-E698015D9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01C07-73D5-845D-6E42-DA382726E28F}"/>
              </a:ext>
            </a:extLst>
          </p:cNvPr>
          <p:cNvSpPr>
            <a:spLocks noGrp="1"/>
          </p:cNvSpPr>
          <p:nvPr>
            <p:ph type="body" idx="1"/>
          </p:nvPr>
        </p:nvSpPr>
        <p:spPr/>
        <p:txBody>
          <a:bodyPr/>
          <a:lstStyle/>
          <a:p>
            <a:r>
              <a:rPr lang="en-US">
                <a:ea typeface="Calibri"/>
                <a:cs typeface="Calibri"/>
              </a:rPr>
              <a:t>August: 1-10 (~15m)</a:t>
            </a:r>
          </a:p>
        </p:txBody>
      </p:sp>
      <p:sp>
        <p:nvSpPr>
          <p:cNvPr id="4" name="Slide Number Placeholder 3">
            <a:extLst>
              <a:ext uri="{FF2B5EF4-FFF2-40B4-BE49-F238E27FC236}">
                <a16:creationId xmlns:a16="http://schemas.microsoft.com/office/drawing/2014/main" id="{0687B202-BC7B-5C75-C45F-A7C24AEFC6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4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Carmi</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444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98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37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F4A76-EF8F-270F-0425-86BD360C3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F90B3-EDA1-58CF-A4E0-712F85911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41462-68CB-A705-DF50-C71BC8BA8F10}"/>
              </a:ext>
            </a:extLst>
          </p:cNvPr>
          <p:cNvSpPr>
            <a:spLocks noGrp="1"/>
          </p:cNvSpPr>
          <p:nvPr>
            <p:ph type="body" idx="1"/>
          </p:nvPr>
        </p:nvSpPr>
        <p:spPr/>
        <p:txBody>
          <a:bodyPr/>
          <a:lstStyle/>
          <a:p>
            <a:r>
              <a:rPr lang="en-US">
                <a:cs typeface="Calibri"/>
              </a:rPr>
              <a:t>Shana</a:t>
            </a:r>
          </a:p>
        </p:txBody>
      </p:sp>
      <p:sp>
        <p:nvSpPr>
          <p:cNvPr id="4" name="Slide Number Placeholder 3">
            <a:extLst>
              <a:ext uri="{FF2B5EF4-FFF2-40B4-BE49-F238E27FC236}">
                <a16:creationId xmlns:a16="http://schemas.microsoft.com/office/drawing/2014/main" id="{371407B9-4826-9D59-743B-7D3C02F178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942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4" name="Picture Placeholder 5" descr="Jen Bennett, Director-Student Services in the College of Optometry, teaches an optional leadership class called OptomEyes to first year optometry students, including Elise Frazee and Mason Clutter, in Starling-Loving Hall (Room M100). Optometry students take leadership classes throughout their four years of study. &#10;&#10;During her class, Jen empasizes that employers will automatically assume an Ohio State University optometry degree prepares them clinically. Rather, job interviews will largely center around the doctors’ interpersonal skills to set them apart.">
            <a:extLst>
              <a:ext uri="{FF2B5EF4-FFF2-40B4-BE49-F238E27FC236}">
                <a16:creationId xmlns:a16="http://schemas.microsoft.com/office/drawing/2014/main" id="{40CF5C99-DEAB-90E8-4634-5CC6BF4100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41" t="34123" r="8290" b="53"/>
          <a:stretch/>
        </p:blipFill>
        <p:spPr>
          <a:xfrm>
            <a:off x="400279" y="374573"/>
            <a:ext cx="11391441" cy="5772839"/>
          </a:xfrm>
          <a:prstGeom prst="rect">
            <a:avLst/>
          </a:prstGeom>
        </p:spPr>
      </p:pic>
      <p:sp>
        <p:nvSpPr>
          <p:cNvPr id="9" name="Picture Placeholder 8">
            <a:extLst>
              <a:ext uri="{FF2B5EF4-FFF2-40B4-BE49-F238E27FC236}">
                <a16:creationId xmlns:a16="http://schemas.microsoft.com/office/drawing/2014/main" id="{10BBC893-68EA-C8C9-CE7A-4D41C05743BE}"/>
              </a:ext>
            </a:extLst>
          </p:cNvPr>
          <p:cNvSpPr>
            <a:spLocks noGrp="1"/>
          </p:cNvSpPr>
          <p:nvPr>
            <p:ph type="pic" sz="quarter" idx="12"/>
          </p:nvPr>
        </p:nvSpPr>
        <p:spPr>
          <a:xfrm>
            <a:off x="400279" y="374573"/>
            <a:ext cx="11390313" cy="5772150"/>
          </a:xfrm>
        </p:spPr>
        <p:txBody>
          <a:bodyPr/>
          <a:lstStyle/>
          <a:p>
            <a:r>
              <a:rPr lang="en-US"/>
              <a:t>Click icon to add picture</a:t>
            </a:r>
          </a:p>
        </p:txBody>
      </p:sp>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Creating Teaching Statements and Teaching Portfolios</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10515600" cy="496976"/>
          </a:xfrm>
        </p:spPr>
        <p:txBody>
          <a:bodyPr/>
          <a:lstStyle/>
          <a:p>
            <a:r>
              <a:rPr lang="en-US"/>
              <a:t>Subhead</a:t>
            </a:r>
          </a:p>
        </p:txBody>
      </p:sp>
    </p:spTree>
    <p:extLst>
      <p:ext uri="{BB962C8B-B14F-4D97-AF65-F5344CB8AC3E}">
        <p14:creationId xmlns:p14="http://schemas.microsoft.com/office/powerpoint/2010/main" val="214310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7620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03132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Tree>
    <p:extLst>
      <p:ext uri="{BB962C8B-B14F-4D97-AF65-F5344CB8AC3E}">
        <p14:creationId xmlns:p14="http://schemas.microsoft.com/office/powerpoint/2010/main" val="1909553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p>
            <a:r>
              <a:rPr lang="en-US"/>
              <a:t>Click icon to add table</a:t>
            </a:r>
          </a:p>
        </p:txBody>
      </p:sp>
    </p:spTree>
    <p:extLst>
      <p:ext uri="{BB962C8B-B14F-4D97-AF65-F5344CB8AC3E}">
        <p14:creationId xmlns:p14="http://schemas.microsoft.com/office/powerpoint/2010/main" val="1119499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062366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2774375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1470100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Creating Teaching Statements and Teaching Portfolios</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2148515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3608748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Tree>
    <p:extLst>
      <p:ext uri="{BB962C8B-B14F-4D97-AF65-F5344CB8AC3E}">
        <p14:creationId xmlns:p14="http://schemas.microsoft.com/office/powerpoint/2010/main" val="412726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Creating Teaching Statements and Teaching Portfolios</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p>
            <a:r>
              <a:rPr lang="en-US"/>
              <a:t>Subhead</a:t>
            </a:r>
          </a:p>
        </p:txBody>
      </p:sp>
    </p:spTree>
    <p:extLst>
      <p:ext uri="{BB962C8B-B14F-4D97-AF65-F5344CB8AC3E}">
        <p14:creationId xmlns:p14="http://schemas.microsoft.com/office/powerpoint/2010/main" val="1273670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Creating Teaching Statements and Teaching Portfolios</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2" name="Content Placeholder 3">
            <a:extLst>
              <a:ext uri="{FF2B5EF4-FFF2-40B4-BE49-F238E27FC236}">
                <a16:creationId xmlns:a16="http://schemas.microsoft.com/office/drawing/2014/main" id="{3B28812B-B18B-5712-457B-732BC8B6B60A}"/>
              </a:ext>
            </a:extLst>
          </p:cNvPr>
          <p:cNvSpPr>
            <a:spLocks noGrp="1"/>
          </p:cNvSpPr>
          <p:nvPr>
            <p:ph sz="half" idx="20" hasCustomPrompt="1"/>
          </p:nvPr>
        </p:nvSpPr>
        <p:spPr>
          <a:xfrm>
            <a:off x="3769360" y="3011038"/>
            <a:ext cx="8025767" cy="1358197"/>
          </a:xfrm>
        </p:spPr>
        <p:txBody>
          <a:bodyPr>
            <a:normAutofit/>
          </a:bodyPr>
          <a:lstStyle>
            <a:lvl1pPr marL="0" indent="0">
              <a:buNone/>
              <a:defRPr sz="1800" baseline="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First Last last.#@</a:t>
            </a:r>
            <a:r>
              <a:rPr lang="en-US" err="1"/>
              <a:t>osu.edu</a:t>
            </a:r>
            <a:endParaRPr lang="en-US"/>
          </a:p>
          <a:p>
            <a:pPr lvl="0"/>
            <a:endParaRPr lang="en-US"/>
          </a:p>
          <a:p>
            <a:pPr lvl="0"/>
            <a:endParaRPr lang="en-US"/>
          </a:p>
        </p:txBody>
      </p:sp>
      <p:cxnSp>
        <p:nvCxnSpPr>
          <p:cNvPr id="23" name="Straight Connector 22">
            <a:extLst>
              <a:ext uri="{FF2B5EF4-FFF2-40B4-BE49-F238E27FC236}">
                <a16:creationId xmlns:a16="http://schemas.microsoft.com/office/drawing/2014/main" id="{DF67D485-1CCB-FCE0-E946-A89719F883C1}"/>
              </a:ext>
              <a:ext uri="{C183D7F6-B498-43B3-948B-1728B52AA6E4}">
                <adec:decorative xmlns:adec="http://schemas.microsoft.com/office/drawing/2017/decorative" val="1"/>
              </a:ext>
            </a:extLst>
          </p:cNvPr>
          <p:cNvCxnSpPr>
            <a:cxnSpLocks/>
          </p:cNvCxnSpPr>
          <p:nvPr userDrawn="1"/>
        </p:nvCxnSpPr>
        <p:spPr>
          <a:xfrm>
            <a:off x="3769360" y="2080632"/>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pic>
        <p:nvPicPr>
          <p:cNvPr id="33" name="Picture Placeholder 10" descr="A professor working with one of her students during office hours.">
            <a:extLst>
              <a:ext uri="{FF2B5EF4-FFF2-40B4-BE49-F238E27FC236}">
                <a16:creationId xmlns:a16="http://schemas.microsoft.com/office/drawing/2014/main" id="{D1760D12-1A7A-573A-BDEC-C2C6302F06EC}"/>
              </a:ext>
            </a:extLst>
          </p:cNvPr>
          <p:cNvPicPr>
            <a:picLocks noChangeAspect="1"/>
          </p:cNvPicPr>
          <p:nvPr userDrawn="1"/>
        </p:nvPicPr>
        <p:blipFill>
          <a:blip r:embed="rId2">
            <a:extLst>
              <a:ext uri="{28A0092B-C50C-407E-A947-70E740481C1C}">
                <a14:useLocalDpi xmlns:a14="http://schemas.microsoft.com/office/drawing/2010/main" val="0"/>
              </a:ext>
            </a:extLst>
          </a:blip>
          <a:srcRect t="2014" b="2014"/>
          <a:stretch>
            <a:fillRect/>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descr="A professor talks to a student during office hours.">
            <a:extLst>
              <a:ext uri="{FF2B5EF4-FFF2-40B4-BE49-F238E27FC236}">
                <a16:creationId xmlns:a16="http://schemas.microsoft.com/office/drawing/2014/main" id="{9D178B69-7D08-8E19-1D24-C9887F6749A4}"/>
              </a:ext>
            </a:extLst>
          </p:cNvPr>
          <p:cNvPicPr>
            <a:picLocks noChangeAspect="1"/>
          </p:cNvPicPr>
          <p:nvPr userDrawn="1"/>
        </p:nvPicPr>
        <p:blipFill>
          <a:blip r:embed="rId4">
            <a:extLst>
              <a:ext uri="{28A0092B-C50C-407E-A947-70E740481C1C}">
                <a14:useLocalDpi xmlns:a14="http://schemas.microsoft.com/office/drawing/2010/main" val="0"/>
              </a:ext>
            </a:extLst>
          </a:blip>
          <a:srcRect t="1982" b="1982"/>
          <a:stretch>
            <a:fillRect/>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769360" y="2338402"/>
            <a:ext cx="8025767" cy="414868"/>
          </a:xfrm>
        </p:spPr>
        <p:txBody>
          <a:bodyPr/>
          <a:lstStyle>
            <a:lvl1pPr>
              <a:defRPr>
                <a:solidFill>
                  <a:srgbClr val="BA0C2F"/>
                </a:solidFill>
              </a:defRPr>
            </a:lvl1pPr>
          </a:lstStyle>
          <a:p>
            <a:pPr lvl="0"/>
            <a:r>
              <a:rPr lang="en-US"/>
              <a:t>Title of Presentation</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769359" y="5065305"/>
            <a:ext cx="8025767" cy="1231106"/>
          </a:xfrm>
          <a:prstGeom prst="rect">
            <a:avLst/>
          </a:prstGeom>
          <a:noFill/>
        </p:spPr>
        <p:txBody>
          <a:bodyPr wrap="square">
            <a:spAutoFit/>
          </a:bodyPr>
          <a:lstStyle/>
          <a:p>
            <a:pPr lvl="0">
              <a:lnSpc>
                <a:spcPct val="100000"/>
              </a:lnSpc>
            </a:pPr>
            <a:r>
              <a:rPr lang="en-US" sz="1800" b="1" i="0" baseline="0">
                <a:solidFill>
                  <a:srgbClr val="6B6C6C"/>
                </a:solidFill>
                <a:latin typeface="Buckeye Sans 2" pitchFamily="2" charset="77"/>
              </a:rPr>
              <a:t>The Michael V. Drake Institute for Teaching and Learning</a:t>
            </a:r>
          </a:p>
          <a:p>
            <a:pPr lvl="0">
              <a:lnSpc>
                <a:spcPct val="100000"/>
              </a:lnSpc>
            </a:pPr>
            <a:r>
              <a:rPr lang="en-US" sz="1800" b="0" i="0" baseline="0">
                <a:solidFill>
                  <a:srgbClr val="6B6C6C"/>
                </a:solidFill>
                <a:latin typeface="Buckeye Sans 2" pitchFamily="2" charset="77"/>
              </a:rPr>
              <a:t>4138 Smith Laboratory • 174 W. 18th Ave. • Columbus, OH 43210</a:t>
            </a:r>
          </a:p>
          <a:p>
            <a:pPr lvl="0">
              <a:lnSpc>
                <a:spcPct val="100000"/>
              </a:lnSpc>
            </a:pPr>
            <a:r>
              <a:rPr lang="en-US" sz="1800" b="0" i="0">
                <a:solidFill>
                  <a:srgbClr val="6B6C6C"/>
                </a:solidFill>
                <a:latin typeface="Buckeye Sans 2" pitchFamily="2" charset="77"/>
              </a:rPr>
              <a:t>614-292-3644</a:t>
            </a:r>
          </a:p>
          <a:p>
            <a:pPr lvl="0">
              <a:lnSpc>
                <a:spcPct val="100000"/>
              </a:lnSpc>
            </a:pPr>
            <a:r>
              <a:rPr lang="en-US" sz="1800" b="0" i="0" err="1">
                <a:solidFill>
                  <a:srgbClr val="BA0C2F"/>
                </a:solidFill>
                <a:latin typeface="Buckeye Sans 2" pitchFamily="2" charset="77"/>
              </a:rPr>
              <a:t>drakeinstitute@osu.edu</a:t>
            </a:r>
            <a:endParaRPr lang="en-US" sz="1800" b="0" i="0">
              <a:solidFill>
                <a:srgbClr val="BA0C2F"/>
              </a:solidFill>
              <a:latin typeface="Buckeye Sans 2" pitchFamily="2" charset="77"/>
            </a:endParaRP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693489"/>
            <a:ext cx="8025766" cy="1328056"/>
          </a:xfrm>
          <a:prstGeom prst="rect">
            <a:avLst/>
          </a:prstGeom>
          <a:noFill/>
        </p:spPr>
        <p:txBody>
          <a:bodyPr wrap="square">
            <a:spAutoFit/>
          </a:bodyPr>
          <a:lstStyle/>
          <a:p>
            <a:pPr lvl="0">
              <a:lnSpc>
                <a:spcPct val="90000"/>
              </a:lnSpc>
            </a:pPr>
            <a:r>
              <a:rPr lang="en-US" sz="4400" b="1" i="0">
                <a:solidFill>
                  <a:srgbClr val="6B6C6C"/>
                </a:solidFill>
                <a:latin typeface="Buckeye Serif 2 Black" pitchFamily="2" charset="77"/>
                <a:ea typeface="Buckeye Serif 2 Black" pitchFamily="2" charset="77"/>
              </a:rPr>
              <a:t>Thank You</a:t>
            </a:r>
            <a:br>
              <a:rPr lang="en-US" sz="4400" b="1" i="0">
                <a:solidFill>
                  <a:srgbClr val="6B6C6C"/>
                </a:solidFill>
                <a:latin typeface="Buckeye Serif 2 Black" pitchFamily="2" charset="77"/>
                <a:ea typeface="Buckeye Serif 2 Black" pitchFamily="2" charset="77"/>
              </a:rPr>
            </a:br>
            <a:r>
              <a:rPr lang="en-US" sz="4400" b="1" i="0">
                <a:solidFill>
                  <a:srgbClr val="6B6C6C"/>
                </a:solidFill>
                <a:latin typeface="Buckeye Serif 2 Black" pitchFamily="2" charset="77"/>
                <a:ea typeface="Buckeye Serif 2 Black" pitchFamily="2" charset="77"/>
              </a:rPr>
              <a:t>Questions?</a:t>
            </a:r>
            <a:endParaRPr lang="en-US" sz="1600" b="1" i="0">
              <a:solidFill>
                <a:srgbClr val="6B6C6C"/>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3868741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516898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192641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494727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39249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078475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42095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874153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829976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224466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1862956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64853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759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Creating Teaching Statements and Teaching Portfolios</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892179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81827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2573970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1266898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4" name="Picture Placeholder 5" descr="Jen Bennett, Director-Student Services in the College of Optometry, teaches an optional leadership class called OptomEyes to first year optometry students, including Elise Frazee and Mason Clutter, in Starling-Loving Hall (Room M100). Optometry students take leadership classes throughout their four years of study. &#10;&#10;During her class, Jen empasizes that employers will automatically assume an Ohio State University optometry degree prepares them clinically. Rather, job interviews will largely center around the doctors’ interpersonal skills to set them apart.">
            <a:extLst>
              <a:ext uri="{FF2B5EF4-FFF2-40B4-BE49-F238E27FC236}">
                <a16:creationId xmlns:a16="http://schemas.microsoft.com/office/drawing/2014/main" id="{40CF5C99-DEAB-90E8-4634-5CC6BF4100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41" t="34123" r="8290" b="53"/>
          <a:stretch/>
        </p:blipFill>
        <p:spPr>
          <a:xfrm>
            <a:off x="400279" y="374573"/>
            <a:ext cx="11391441" cy="5772839"/>
          </a:xfrm>
          <a:prstGeom prst="rect">
            <a:avLst/>
          </a:prstGeom>
        </p:spPr>
      </p:pic>
      <p:sp>
        <p:nvSpPr>
          <p:cNvPr id="9" name="Picture Placeholder 8">
            <a:extLst>
              <a:ext uri="{FF2B5EF4-FFF2-40B4-BE49-F238E27FC236}">
                <a16:creationId xmlns:a16="http://schemas.microsoft.com/office/drawing/2014/main" id="{10BBC893-68EA-C8C9-CE7A-4D41C05743BE}"/>
              </a:ext>
            </a:extLst>
          </p:cNvPr>
          <p:cNvSpPr>
            <a:spLocks noGrp="1"/>
          </p:cNvSpPr>
          <p:nvPr>
            <p:ph type="pic" sz="quarter" idx="12"/>
          </p:nvPr>
        </p:nvSpPr>
        <p:spPr>
          <a:xfrm>
            <a:off x="400279" y="374573"/>
            <a:ext cx="11390313" cy="5772150"/>
          </a:xfrm>
        </p:spPr>
        <p:txBody>
          <a:bodyPr/>
          <a:lstStyle/>
          <a:p>
            <a:endParaRPr lang="en-US"/>
          </a:p>
        </p:txBody>
      </p:sp>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Creating Teaching Statements and Teaching Portfolios</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10515600" cy="496976"/>
          </a:xfrm>
        </p:spPr>
        <p:txBody>
          <a:bodyPr/>
          <a:lstStyle/>
          <a:p>
            <a:r>
              <a:rPr lang="en-US"/>
              <a:t>Subhead</a:t>
            </a:r>
          </a:p>
        </p:txBody>
      </p:sp>
    </p:spTree>
    <p:extLst>
      <p:ext uri="{BB962C8B-B14F-4D97-AF65-F5344CB8AC3E}">
        <p14:creationId xmlns:p14="http://schemas.microsoft.com/office/powerpoint/2010/main" val="174549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Creating Teaching Statements and Teaching Portfolios</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p>
            <a:r>
              <a:rPr lang="en-US"/>
              <a:t>Subhead</a:t>
            </a:r>
          </a:p>
        </p:txBody>
      </p:sp>
    </p:spTree>
    <p:extLst>
      <p:ext uri="{BB962C8B-B14F-4D97-AF65-F5344CB8AC3E}">
        <p14:creationId xmlns:p14="http://schemas.microsoft.com/office/powerpoint/2010/main" val="1163344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wo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3851944" y="505823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2549958" y="5203524"/>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2549951" y="1985862"/>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7454554" y="505823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6096000" y="1985868"/>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2549958" y="5427267"/>
            <a:ext cx="3200400" cy="676643"/>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6096000" y="5203524"/>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6096000" y="5427267"/>
            <a:ext cx="3200400" cy="676643"/>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2" name="Title 1">
            <a:extLst>
              <a:ext uri="{FF2B5EF4-FFF2-40B4-BE49-F238E27FC236}">
                <a16:creationId xmlns:a16="http://schemas.microsoft.com/office/drawing/2014/main" id="{A2B346C1-15A5-F56F-BC35-B8CFB4673FEA}"/>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6" name="Text Placeholder 15">
            <a:extLst>
              <a:ext uri="{FF2B5EF4-FFF2-40B4-BE49-F238E27FC236}">
                <a16:creationId xmlns:a16="http://schemas.microsoft.com/office/drawing/2014/main" id="{98181BC1-C0D7-7B36-8897-0E59209D5427}"/>
              </a:ext>
            </a:extLst>
          </p:cNvPr>
          <p:cNvSpPr>
            <a:spLocks noGrp="1"/>
          </p:cNvSpPr>
          <p:nvPr>
            <p:ph type="body" sz="quarter" idx="32" hasCustomPrompt="1"/>
          </p:nvPr>
        </p:nvSpPr>
        <p:spPr>
          <a:xfrm>
            <a:off x="838200" y="1375041"/>
            <a:ext cx="6684616" cy="459980"/>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3882524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207933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54" name="Text Placeholder 4">
            <a:extLst>
              <a:ext uri="{FF2B5EF4-FFF2-40B4-BE49-F238E27FC236}">
                <a16:creationId xmlns:a16="http://schemas.microsoft.com/office/drawing/2014/main" id="{88F35A60-F22D-DED3-E851-15F8F47BEA46}"/>
              </a:ext>
            </a:extLst>
          </p:cNvPr>
          <p:cNvSpPr>
            <a:spLocks noGrp="1"/>
          </p:cNvSpPr>
          <p:nvPr>
            <p:ph type="body" sz="quarter" idx="49" hasCustomPrompt="1"/>
          </p:nvPr>
        </p:nvSpPr>
        <p:spPr>
          <a:xfrm>
            <a:off x="1159966"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1</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64" name="Text Placeholder 4">
            <a:extLst>
              <a:ext uri="{FF2B5EF4-FFF2-40B4-BE49-F238E27FC236}">
                <a16:creationId xmlns:a16="http://schemas.microsoft.com/office/drawing/2014/main" id="{9B51092C-F5EE-16B7-941B-425BF8C2D258}"/>
              </a:ext>
            </a:extLst>
          </p:cNvPr>
          <p:cNvSpPr>
            <a:spLocks noGrp="1"/>
          </p:cNvSpPr>
          <p:nvPr>
            <p:ph type="body" sz="quarter" idx="57" hasCustomPrompt="1"/>
          </p:nvPr>
        </p:nvSpPr>
        <p:spPr>
          <a:xfrm>
            <a:off x="4725739"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69" name="Text Placeholder 4">
            <a:extLst>
              <a:ext uri="{FF2B5EF4-FFF2-40B4-BE49-F238E27FC236}">
                <a16:creationId xmlns:a16="http://schemas.microsoft.com/office/drawing/2014/main" id="{BE02FD73-D93F-A0D7-D74B-48FB27A7E65A}"/>
              </a:ext>
            </a:extLst>
          </p:cNvPr>
          <p:cNvSpPr>
            <a:spLocks noGrp="1"/>
          </p:cNvSpPr>
          <p:nvPr>
            <p:ph type="body" sz="quarter" idx="61" hasCustomPrompt="1"/>
          </p:nvPr>
        </p:nvSpPr>
        <p:spPr>
          <a:xfrm>
            <a:off x="8292998"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3</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74" name="Text Placeholder 4">
            <a:extLst>
              <a:ext uri="{FF2B5EF4-FFF2-40B4-BE49-F238E27FC236}">
                <a16:creationId xmlns:a16="http://schemas.microsoft.com/office/drawing/2014/main" id="{90A3F043-193A-8787-D039-71B1BB7F455D}"/>
              </a:ext>
            </a:extLst>
          </p:cNvPr>
          <p:cNvSpPr>
            <a:spLocks noGrp="1"/>
          </p:cNvSpPr>
          <p:nvPr>
            <p:ph type="body" sz="quarter" idx="65" hasCustomPrompt="1"/>
          </p:nvPr>
        </p:nvSpPr>
        <p:spPr>
          <a:xfrm>
            <a:off x="1159966"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4</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79" name="Text Placeholder 4">
            <a:extLst>
              <a:ext uri="{FF2B5EF4-FFF2-40B4-BE49-F238E27FC236}">
                <a16:creationId xmlns:a16="http://schemas.microsoft.com/office/drawing/2014/main" id="{36BDB2DF-6C94-4DF7-F56D-033FC36723D9}"/>
              </a:ext>
            </a:extLst>
          </p:cNvPr>
          <p:cNvSpPr>
            <a:spLocks noGrp="1"/>
          </p:cNvSpPr>
          <p:nvPr>
            <p:ph type="body" sz="quarter" idx="69" hasCustomPrompt="1"/>
          </p:nvPr>
        </p:nvSpPr>
        <p:spPr>
          <a:xfrm>
            <a:off x="4725739"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5</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1796887"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6C12A2-7C62-C91A-E98F-5A472ADDAD77}"/>
              </a:ext>
              <a:ext uri="{C183D7F6-B498-43B3-948B-1728B52AA6E4}">
                <adec:decorative xmlns:adec="http://schemas.microsoft.com/office/drawing/2017/decorative" val="1"/>
              </a:ext>
            </a:extLst>
          </p:cNvPr>
          <p:cNvCxnSpPr>
            <a:cxnSpLocks/>
          </p:cNvCxnSpPr>
          <p:nvPr userDrawn="1"/>
        </p:nvCxnSpPr>
        <p:spPr>
          <a:xfrm>
            <a:off x="5362660"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98F274-18D9-919B-D3E2-0CFC5191B902}"/>
              </a:ext>
              <a:ext uri="{C183D7F6-B498-43B3-948B-1728B52AA6E4}">
                <adec:decorative xmlns:adec="http://schemas.microsoft.com/office/drawing/2017/decorative" val="1"/>
              </a:ext>
            </a:extLst>
          </p:cNvPr>
          <p:cNvCxnSpPr>
            <a:cxnSpLocks/>
          </p:cNvCxnSpPr>
          <p:nvPr userDrawn="1"/>
        </p:nvCxnSpPr>
        <p:spPr>
          <a:xfrm>
            <a:off x="8929919"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F9B79F9-50F6-AFF3-AEE2-BEE5CC0359A5}"/>
              </a:ext>
              <a:ext uri="{C183D7F6-B498-43B3-948B-1728B52AA6E4}">
                <adec:decorative xmlns:adec="http://schemas.microsoft.com/office/drawing/2017/decorative" val="1"/>
              </a:ext>
            </a:extLst>
          </p:cNvPr>
          <p:cNvCxnSpPr>
            <a:cxnSpLocks/>
          </p:cNvCxnSpPr>
          <p:nvPr userDrawn="1"/>
        </p:nvCxnSpPr>
        <p:spPr>
          <a:xfrm>
            <a:off x="1796887"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0067B40-4879-FFFD-6844-FF1DD40D5E7B}"/>
              </a:ext>
              <a:ext uri="{C183D7F6-B498-43B3-948B-1728B52AA6E4}">
                <adec:decorative xmlns:adec="http://schemas.microsoft.com/office/drawing/2017/decorative" val="1"/>
              </a:ext>
            </a:extLst>
          </p:cNvPr>
          <p:cNvCxnSpPr>
            <a:cxnSpLocks/>
          </p:cNvCxnSpPr>
          <p:nvPr userDrawn="1"/>
        </p:nvCxnSpPr>
        <p:spPr>
          <a:xfrm>
            <a:off x="5362660"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AE72CFD-0036-BEB4-24AD-355DC429996C}"/>
              </a:ext>
              <a:ext uri="{C183D7F6-B498-43B3-948B-1728B52AA6E4}">
                <adec:decorative xmlns:adec="http://schemas.microsoft.com/office/drawing/2017/decorative" val="1"/>
              </a:ext>
            </a:extLst>
          </p:cNvPr>
          <p:cNvCxnSpPr>
            <a:cxnSpLocks/>
          </p:cNvCxnSpPr>
          <p:nvPr userDrawn="1"/>
        </p:nvCxnSpPr>
        <p:spPr>
          <a:xfrm>
            <a:off x="8929919"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712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54" name="Text Placeholder 4">
            <a:extLst>
              <a:ext uri="{FF2B5EF4-FFF2-40B4-BE49-F238E27FC236}">
                <a16:creationId xmlns:a16="http://schemas.microsoft.com/office/drawing/2014/main" id="{88F35A60-F22D-DED3-E851-15F8F47BEA46}"/>
              </a:ext>
            </a:extLst>
          </p:cNvPr>
          <p:cNvSpPr>
            <a:spLocks noGrp="1"/>
          </p:cNvSpPr>
          <p:nvPr>
            <p:ph type="body" sz="quarter" idx="49" hasCustomPrompt="1"/>
          </p:nvPr>
        </p:nvSpPr>
        <p:spPr>
          <a:xfrm>
            <a:off x="1159966"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1</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4" name="Text Placeholder 4">
            <a:extLst>
              <a:ext uri="{FF2B5EF4-FFF2-40B4-BE49-F238E27FC236}">
                <a16:creationId xmlns:a16="http://schemas.microsoft.com/office/drawing/2014/main" id="{9B51092C-F5EE-16B7-941B-425BF8C2D258}"/>
              </a:ext>
            </a:extLst>
          </p:cNvPr>
          <p:cNvSpPr>
            <a:spLocks noGrp="1"/>
          </p:cNvSpPr>
          <p:nvPr>
            <p:ph type="body" sz="quarter" idx="57" hasCustomPrompt="1"/>
          </p:nvPr>
        </p:nvSpPr>
        <p:spPr>
          <a:xfrm>
            <a:off x="4725739"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9" name="Text Placeholder 4">
            <a:extLst>
              <a:ext uri="{FF2B5EF4-FFF2-40B4-BE49-F238E27FC236}">
                <a16:creationId xmlns:a16="http://schemas.microsoft.com/office/drawing/2014/main" id="{BE02FD73-D93F-A0D7-D74B-48FB27A7E65A}"/>
              </a:ext>
            </a:extLst>
          </p:cNvPr>
          <p:cNvSpPr>
            <a:spLocks noGrp="1"/>
          </p:cNvSpPr>
          <p:nvPr>
            <p:ph type="body" sz="quarter" idx="61" hasCustomPrompt="1"/>
          </p:nvPr>
        </p:nvSpPr>
        <p:spPr>
          <a:xfrm>
            <a:off x="8292998"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3</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4" name="Text Placeholder 4">
            <a:extLst>
              <a:ext uri="{FF2B5EF4-FFF2-40B4-BE49-F238E27FC236}">
                <a16:creationId xmlns:a16="http://schemas.microsoft.com/office/drawing/2014/main" id="{90A3F043-193A-8787-D039-71B1BB7F455D}"/>
              </a:ext>
            </a:extLst>
          </p:cNvPr>
          <p:cNvSpPr>
            <a:spLocks noGrp="1"/>
          </p:cNvSpPr>
          <p:nvPr>
            <p:ph type="body" sz="quarter" idx="65" hasCustomPrompt="1"/>
          </p:nvPr>
        </p:nvSpPr>
        <p:spPr>
          <a:xfrm>
            <a:off x="1159966"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4</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9" name="Text Placeholder 4">
            <a:extLst>
              <a:ext uri="{FF2B5EF4-FFF2-40B4-BE49-F238E27FC236}">
                <a16:creationId xmlns:a16="http://schemas.microsoft.com/office/drawing/2014/main" id="{36BDB2DF-6C94-4DF7-F56D-033FC36723D9}"/>
              </a:ext>
            </a:extLst>
          </p:cNvPr>
          <p:cNvSpPr>
            <a:spLocks noGrp="1"/>
          </p:cNvSpPr>
          <p:nvPr>
            <p:ph type="body" sz="quarter" idx="69" hasCustomPrompt="1"/>
          </p:nvPr>
        </p:nvSpPr>
        <p:spPr>
          <a:xfrm>
            <a:off x="4725739"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5</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1796887"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6C12A2-7C62-C91A-E98F-5A472ADDAD77}"/>
              </a:ext>
              <a:ext uri="{C183D7F6-B498-43B3-948B-1728B52AA6E4}">
                <adec:decorative xmlns:adec="http://schemas.microsoft.com/office/drawing/2017/decorative" val="1"/>
              </a:ext>
            </a:extLst>
          </p:cNvPr>
          <p:cNvCxnSpPr>
            <a:cxnSpLocks/>
          </p:cNvCxnSpPr>
          <p:nvPr userDrawn="1"/>
        </p:nvCxnSpPr>
        <p:spPr>
          <a:xfrm>
            <a:off x="5362660"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98F274-18D9-919B-D3E2-0CFC5191B902}"/>
              </a:ext>
              <a:ext uri="{C183D7F6-B498-43B3-948B-1728B52AA6E4}">
                <adec:decorative xmlns:adec="http://schemas.microsoft.com/office/drawing/2017/decorative" val="1"/>
              </a:ext>
            </a:extLst>
          </p:cNvPr>
          <p:cNvCxnSpPr>
            <a:cxnSpLocks/>
          </p:cNvCxnSpPr>
          <p:nvPr userDrawn="1"/>
        </p:nvCxnSpPr>
        <p:spPr>
          <a:xfrm>
            <a:off x="8929919"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F9B79F9-50F6-AFF3-AEE2-BEE5CC0359A5}"/>
              </a:ext>
              <a:ext uri="{C183D7F6-B498-43B3-948B-1728B52AA6E4}">
                <adec:decorative xmlns:adec="http://schemas.microsoft.com/office/drawing/2017/decorative" val="1"/>
              </a:ext>
            </a:extLst>
          </p:cNvPr>
          <p:cNvCxnSpPr>
            <a:cxnSpLocks/>
          </p:cNvCxnSpPr>
          <p:nvPr userDrawn="1"/>
        </p:nvCxnSpPr>
        <p:spPr>
          <a:xfrm>
            <a:off x="1796887"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0067B40-4879-FFFD-6844-FF1DD40D5E7B}"/>
              </a:ext>
              <a:ext uri="{C183D7F6-B498-43B3-948B-1728B52AA6E4}">
                <adec:decorative xmlns:adec="http://schemas.microsoft.com/office/drawing/2017/decorative" val="1"/>
              </a:ext>
            </a:extLst>
          </p:cNvPr>
          <p:cNvCxnSpPr>
            <a:cxnSpLocks/>
          </p:cNvCxnSpPr>
          <p:nvPr userDrawn="1"/>
        </p:nvCxnSpPr>
        <p:spPr>
          <a:xfrm>
            <a:off x="5362660"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AE72CFD-0036-BEB4-24AD-355DC429996C}"/>
              </a:ext>
              <a:ext uri="{C183D7F6-B498-43B3-948B-1728B52AA6E4}">
                <adec:decorative xmlns:adec="http://schemas.microsoft.com/office/drawing/2017/decorative" val="1"/>
              </a:ext>
            </a:extLst>
          </p:cNvPr>
          <p:cNvCxnSpPr>
            <a:cxnSpLocks/>
          </p:cNvCxnSpPr>
          <p:nvPr userDrawn="1"/>
        </p:nvCxnSpPr>
        <p:spPr>
          <a:xfrm>
            <a:off x="8929919"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326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420191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202673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3987330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54310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23621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31833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64930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7" name="Title 1">
            <a:extLst>
              <a:ext uri="{FF2B5EF4-FFF2-40B4-BE49-F238E27FC236}">
                <a16:creationId xmlns:a16="http://schemas.microsoft.com/office/drawing/2014/main" id="{8D4E7D8D-3CE6-BC4E-BA91-C825C3B79A33}"/>
              </a:ext>
            </a:extLst>
          </p:cNvPr>
          <p:cNvSpPr>
            <a:spLocks noGrp="1"/>
          </p:cNvSpPr>
          <p:nvPr>
            <p:ph type="title" hasCustomPrompt="1"/>
          </p:nvPr>
        </p:nvSpPr>
        <p:spPr>
          <a:xfrm>
            <a:off x="679450" y="2620489"/>
            <a:ext cx="10515600" cy="819397"/>
          </a:xfrm>
        </p:spPr>
        <p:txBody>
          <a:bodyPr anchor="t">
            <a:normAutofit/>
          </a:bodyPr>
          <a:lstStyle>
            <a:lvl1pPr>
              <a:defRPr sz="5500"/>
            </a:lvl1pPr>
          </a:lstStyle>
          <a:p>
            <a:r>
              <a:rPr lang="en-US"/>
              <a:t>Click to edit master page title</a:t>
            </a:r>
          </a:p>
        </p:txBody>
      </p:sp>
      <p:sp>
        <p:nvSpPr>
          <p:cNvPr id="8" name="Text Placeholder 2">
            <a:extLst>
              <a:ext uri="{FF2B5EF4-FFF2-40B4-BE49-F238E27FC236}">
                <a16:creationId xmlns:a16="http://schemas.microsoft.com/office/drawing/2014/main" id="{19BB5AB9-FC6F-7F4D-885C-DFDA822904D4}"/>
              </a:ext>
            </a:extLst>
          </p:cNvPr>
          <p:cNvSpPr>
            <a:spLocks noGrp="1"/>
          </p:cNvSpPr>
          <p:nvPr>
            <p:ph type="body" idx="1" hasCustomPrompt="1"/>
          </p:nvPr>
        </p:nvSpPr>
        <p:spPr>
          <a:xfrm>
            <a:off x="668565" y="3468394"/>
            <a:ext cx="10515600" cy="496976"/>
          </a:xfrm>
        </p:spPr>
        <p:txBody>
          <a:bodyPr>
            <a:normAutofit/>
          </a:bodyPr>
          <a:lstStyle>
            <a:lvl1pPr marL="0" indent="0">
              <a:buNone/>
              <a:defRPr sz="2800" b="0" i="0">
                <a:solidFill>
                  <a:schemeClr val="tx1"/>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Tree>
    <p:extLst>
      <p:ext uri="{BB962C8B-B14F-4D97-AF65-F5344CB8AC3E}">
        <p14:creationId xmlns:p14="http://schemas.microsoft.com/office/powerpoint/2010/main" val="2815957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Tree>
    <p:extLst>
      <p:ext uri="{BB962C8B-B14F-4D97-AF65-F5344CB8AC3E}">
        <p14:creationId xmlns:p14="http://schemas.microsoft.com/office/powerpoint/2010/main" val="776540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24297680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p>
            <a:endParaRPr lang="en-US"/>
          </a:p>
        </p:txBody>
      </p:sp>
    </p:spTree>
    <p:extLst>
      <p:ext uri="{BB962C8B-B14F-4D97-AF65-F5344CB8AC3E}">
        <p14:creationId xmlns:p14="http://schemas.microsoft.com/office/powerpoint/2010/main" val="2165458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2154193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140464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462876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Creating Teaching Statements and Teaching Portfolios</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287957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27336462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Tree>
    <p:extLst>
      <p:ext uri="{BB962C8B-B14F-4D97-AF65-F5344CB8AC3E}">
        <p14:creationId xmlns:p14="http://schemas.microsoft.com/office/powerpoint/2010/main" val="2426526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Creating Teaching Statements and Teaching Portfolios</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2" name="Content Placeholder 3">
            <a:extLst>
              <a:ext uri="{FF2B5EF4-FFF2-40B4-BE49-F238E27FC236}">
                <a16:creationId xmlns:a16="http://schemas.microsoft.com/office/drawing/2014/main" id="{3B28812B-B18B-5712-457B-732BC8B6B60A}"/>
              </a:ext>
            </a:extLst>
          </p:cNvPr>
          <p:cNvSpPr>
            <a:spLocks noGrp="1"/>
          </p:cNvSpPr>
          <p:nvPr>
            <p:ph sz="half" idx="20" hasCustomPrompt="1"/>
          </p:nvPr>
        </p:nvSpPr>
        <p:spPr>
          <a:xfrm>
            <a:off x="3769360" y="3011038"/>
            <a:ext cx="8025767" cy="1358197"/>
          </a:xfrm>
        </p:spPr>
        <p:txBody>
          <a:bodyPr>
            <a:normAutofit/>
          </a:bodyPr>
          <a:lstStyle>
            <a:lvl1pPr marL="0" indent="0">
              <a:buNone/>
              <a:defRPr sz="1800" baseline="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First Last last.#@</a:t>
            </a:r>
            <a:r>
              <a:rPr lang="en-US" err="1"/>
              <a:t>osu.edu</a:t>
            </a:r>
            <a:endParaRPr lang="en-US"/>
          </a:p>
          <a:p>
            <a:pPr lvl="0"/>
            <a:endParaRPr lang="en-US"/>
          </a:p>
          <a:p>
            <a:pPr lvl="0"/>
            <a:endParaRPr lang="en-US"/>
          </a:p>
        </p:txBody>
      </p:sp>
      <p:cxnSp>
        <p:nvCxnSpPr>
          <p:cNvPr id="23" name="Straight Connector 22">
            <a:extLst>
              <a:ext uri="{FF2B5EF4-FFF2-40B4-BE49-F238E27FC236}">
                <a16:creationId xmlns:a16="http://schemas.microsoft.com/office/drawing/2014/main" id="{DF67D485-1CCB-FCE0-E946-A89719F883C1}"/>
              </a:ext>
              <a:ext uri="{C183D7F6-B498-43B3-948B-1728B52AA6E4}">
                <adec:decorative xmlns:adec="http://schemas.microsoft.com/office/drawing/2017/decorative" val="1"/>
              </a:ext>
            </a:extLst>
          </p:cNvPr>
          <p:cNvCxnSpPr>
            <a:cxnSpLocks/>
          </p:cNvCxnSpPr>
          <p:nvPr userDrawn="1"/>
        </p:nvCxnSpPr>
        <p:spPr>
          <a:xfrm>
            <a:off x="3769360" y="2080632"/>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pic>
        <p:nvPicPr>
          <p:cNvPr id="33" name="Picture Placeholder 10" descr="A professor working with one of her students during office hours.">
            <a:extLst>
              <a:ext uri="{FF2B5EF4-FFF2-40B4-BE49-F238E27FC236}">
                <a16:creationId xmlns:a16="http://schemas.microsoft.com/office/drawing/2014/main" id="{D1760D12-1A7A-573A-BDEC-C2C6302F06EC}"/>
              </a:ext>
            </a:extLst>
          </p:cNvPr>
          <p:cNvPicPr>
            <a:picLocks noChangeAspect="1"/>
          </p:cNvPicPr>
          <p:nvPr userDrawn="1"/>
        </p:nvPicPr>
        <p:blipFill>
          <a:blip r:embed="rId2">
            <a:extLst>
              <a:ext uri="{28A0092B-C50C-407E-A947-70E740481C1C}">
                <a14:useLocalDpi xmlns:a14="http://schemas.microsoft.com/office/drawing/2010/main" val="0"/>
              </a:ext>
            </a:extLst>
          </a:blip>
          <a:srcRect t="2014" b="2014"/>
          <a:stretch>
            <a:fillRect/>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descr="A professor talks to a student during office hours.">
            <a:extLst>
              <a:ext uri="{FF2B5EF4-FFF2-40B4-BE49-F238E27FC236}">
                <a16:creationId xmlns:a16="http://schemas.microsoft.com/office/drawing/2014/main" id="{9D178B69-7D08-8E19-1D24-C9887F6749A4}"/>
              </a:ext>
            </a:extLst>
          </p:cNvPr>
          <p:cNvPicPr>
            <a:picLocks noChangeAspect="1"/>
          </p:cNvPicPr>
          <p:nvPr userDrawn="1"/>
        </p:nvPicPr>
        <p:blipFill>
          <a:blip r:embed="rId4">
            <a:extLst>
              <a:ext uri="{28A0092B-C50C-407E-A947-70E740481C1C}">
                <a14:useLocalDpi xmlns:a14="http://schemas.microsoft.com/office/drawing/2010/main" val="0"/>
              </a:ext>
            </a:extLst>
          </a:blip>
          <a:srcRect t="1982" b="1982"/>
          <a:stretch>
            <a:fillRect/>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769360" y="2338402"/>
            <a:ext cx="8025767" cy="414868"/>
          </a:xfrm>
        </p:spPr>
        <p:txBody>
          <a:bodyPr/>
          <a:lstStyle>
            <a:lvl1pPr>
              <a:defRPr>
                <a:solidFill>
                  <a:srgbClr val="BA0C2F"/>
                </a:solidFill>
              </a:defRPr>
            </a:lvl1pPr>
          </a:lstStyle>
          <a:p>
            <a:pPr lvl="0"/>
            <a:r>
              <a:rPr lang="en-US"/>
              <a:t>Title of Presentation</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769359" y="5065305"/>
            <a:ext cx="8025767" cy="1231106"/>
          </a:xfrm>
          <a:prstGeom prst="rect">
            <a:avLst/>
          </a:prstGeom>
          <a:noFill/>
        </p:spPr>
        <p:txBody>
          <a:bodyPr wrap="square">
            <a:spAutoFit/>
          </a:bodyPr>
          <a:lstStyle/>
          <a:p>
            <a:pPr lvl="0">
              <a:lnSpc>
                <a:spcPct val="100000"/>
              </a:lnSpc>
            </a:pPr>
            <a:r>
              <a:rPr lang="en-US" sz="1800" b="1" i="0" baseline="0">
                <a:solidFill>
                  <a:srgbClr val="6B6C6C"/>
                </a:solidFill>
                <a:latin typeface="Buckeye Sans 2" pitchFamily="2" charset="77"/>
              </a:rPr>
              <a:t>The Michael V. Drake Institute for Teaching and Learning</a:t>
            </a:r>
          </a:p>
          <a:p>
            <a:pPr lvl="0">
              <a:lnSpc>
                <a:spcPct val="100000"/>
              </a:lnSpc>
            </a:pPr>
            <a:r>
              <a:rPr lang="en-US" sz="1800" b="0" i="0" baseline="0">
                <a:solidFill>
                  <a:srgbClr val="6B6C6C"/>
                </a:solidFill>
                <a:latin typeface="Buckeye Sans 2" pitchFamily="2" charset="77"/>
              </a:rPr>
              <a:t>4138 Smith Laboratory • 174 W. 18th Ave. • Columbus, OH 43210</a:t>
            </a:r>
          </a:p>
          <a:p>
            <a:pPr lvl="0">
              <a:lnSpc>
                <a:spcPct val="100000"/>
              </a:lnSpc>
            </a:pPr>
            <a:r>
              <a:rPr lang="en-US" sz="1800" b="0" i="0">
                <a:solidFill>
                  <a:srgbClr val="6B6C6C"/>
                </a:solidFill>
                <a:latin typeface="Buckeye Sans 2" pitchFamily="2" charset="77"/>
              </a:rPr>
              <a:t>614-292-3644</a:t>
            </a:r>
          </a:p>
          <a:p>
            <a:pPr lvl="0">
              <a:lnSpc>
                <a:spcPct val="100000"/>
              </a:lnSpc>
            </a:pPr>
            <a:r>
              <a:rPr lang="en-US" sz="1800" b="0" i="0" err="1">
                <a:solidFill>
                  <a:srgbClr val="BA0C2F"/>
                </a:solidFill>
                <a:latin typeface="Buckeye Sans 2" pitchFamily="2" charset="77"/>
              </a:rPr>
              <a:t>drakeinstitute@osu.edu</a:t>
            </a:r>
            <a:endParaRPr lang="en-US" sz="1800" b="0" i="0">
              <a:solidFill>
                <a:srgbClr val="BA0C2F"/>
              </a:solidFill>
              <a:latin typeface="Buckeye Sans 2" pitchFamily="2" charset="77"/>
            </a:endParaRP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693489"/>
            <a:ext cx="8025766" cy="1328056"/>
          </a:xfrm>
          <a:prstGeom prst="rect">
            <a:avLst/>
          </a:prstGeom>
          <a:noFill/>
        </p:spPr>
        <p:txBody>
          <a:bodyPr wrap="square">
            <a:spAutoFit/>
          </a:bodyPr>
          <a:lstStyle/>
          <a:p>
            <a:pPr lvl="0">
              <a:lnSpc>
                <a:spcPct val="90000"/>
              </a:lnSpc>
            </a:pPr>
            <a:r>
              <a:rPr lang="en-US" sz="4400" b="1" i="0">
                <a:solidFill>
                  <a:srgbClr val="6B6C6C"/>
                </a:solidFill>
                <a:latin typeface="Buckeye Serif 2 Black" pitchFamily="2" charset="77"/>
                <a:ea typeface="Buckeye Serif 2 Black" pitchFamily="2" charset="77"/>
              </a:rPr>
              <a:t>Thank You</a:t>
            </a:r>
            <a:br>
              <a:rPr lang="en-US" sz="4400" b="1" i="0">
                <a:solidFill>
                  <a:srgbClr val="6B6C6C"/>
                </a:solidFill>
                <a:latin typeface="Buckeye Serif 2 Black" pitchFamily="2" charset="77"/>
                <a:ea typeface="Buckeye Serif 2 Black" pitchFamily="2" charset="77"/>
              </a:rPr>
            </a:br>
            <a:r>
              <a:rPr lang="en-US" sz="4400" b="1" i="0">
                <a:solidFill>
                  <a:srgbClr val="6B6C6C"/>
                </a:solidFill>
                <a:latin typeface="Buckeye Serif 2 Black" pitchFamily="2" charset="77"/>
                <a:ea typeface="Buckeye Serif 2 Black" pitchFamily="2" charset="77"/>
              </a:rPr>
              <a:t>Questions?</a:t>
            </a:r>
            <a:endParaRPr lang="en-US" sz="1600" b="1" i="0">
              <a:solidFill>
                <a:srgbClr val="6B6C6C"/>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4293860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Slide With Backgrou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hasCustomPrompt="1"/>
          </p:nvPr>
        </p:nvSpPr>
        <p:spPr>
          <a:xfrm>
            <a:off x="499280" y="589713"/>
            <a:ext cx="6100133" cy="1106574"/>
          </a:xfrm>
          <a:solidFill>
            <a:srgbClr val="FFFFFF">
              <a:alpha val="69804"/>
            </a:srgbClr>
          </a:solidFill>
        </p:spPr>
        <p:txBody>
          <a:bodyPr lIns="91440" tIns="274320" bIns="274320" anchor="ctr">
            <a:normAutofit/>
          </a:bodyPr>
          <a:lstStyle>
            <a:lvl1pPr algn="l">
              <a:defRPr sz="5500"/>
            </a:lvl1pPr>
          </a:lstStyle>
          <a:p>
            <a:r>
              <a:rPr lang="en-US"/>
              <a:t>Presentation Title at 44-60pt</a:t>
            </a:r>
          </a:p>
        </p:txBody>
      </p:sp>
      <p:sp>
        <p:nvSpPr>
          <p:cNvPr id="4" name="Picture Placeholder 3">
            <a:extLst>
              <a:ext uri="{FF2B5EF4-FFF2-40B4-BE49-F238E27FC236}">
                <a16:creationId xmlns:a16="http://schemas.microsoft.com/office/drawing/2014/main" id="{895BEB2B-62AE-C0EF-FA26-0B93FC83B2A6}"/>
              </a:ext>
            </a:extLst>
          </p:cNvPr>
          <p:cNvSpPr>
            <a:spLocks noGrp="1"/>
          </p:cNvSpPr>
          <p:nvPr>
            <p:ph type="pic" sz="quarter" idx="10"/>
          </p:nvPr>
        </p:nvSpPr>
        <p:spPr>
          <a:xfrm>
            <a:off x="7014949" y="0"/>
            <a:ext cx="5177051" cy="6858000"/>
          </a:xfrm>
        </p:spPr>
        <p:txBody>
          <a:bodyPr/>
          <a:lstStyle/>
          <a:p>
            <a:r>
              <a:rPr lang="en-US"/>
              <a:t>Click icon to add picture</a:t>
            </a:r>
          </a:p>
        </p:txBody>
      </p:sp>
    </p:spTree>
    <p:extLst>
      <p:ext uri="{BB962C8B-B14F-4D97-AF65-F5344CB8AC3E}">
        <p14:creationId xmlns:p14="http://schemas.microsoft.com/office/powerpoint/2010/main" val="349686882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esentation Title_No Pictur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B7BE39-8DB0-8574-7A1C-5AEBEC8F7082}"/>
              </a:ext>
            </a:extLst>
          </p:cNvPr>
          <p:cNvSpPr>
            <a:spLocks noGrp="1"/>
          </p:cNvSpPr>
          <p:nvPr>
            <p:ph type="title" hasCustomPrompt="1"/>
          </p:nvPr>
        </p:nvSpPr>
        <p:spPr/>
        <p:txBody>
          <a:bodyPr/>
          <a:lstStyle/>
          <a:p>
            <a:r>
              <a:rPr lang="en-US"/>
              <a:t>Presentation Title: Plain</a:t>
            </a:r>
          </a:p>
        </p:txBody>
      </p:sp>
    </p:spTree>
    <p:extLst>
      <p:ext uri="{BB962C8B-B14F-4D97-AF65-F5344CB8AC3E}">
        <p14:creationId xmlns:p14="http://schemas.microsoft.com/office/powerpoint/2010/main" val="371247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273536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One_Facilit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6BFB-432C-CED5-F83C-8C19FC738D9C}"/>
              </a:ext>
            </a:extLst>
          </p:cNvPr>
          <p:cNvSpPr>
            <a:spLocks noGrp="1"/>
          </p:cNvSpPr>
          <p:nvPr>
            <p:ph type="title" hasCustomPrompt="1"/>
          </p:nvPr>
        </p:nvSpPr>
        <p:spPr/>
        <p:txBody>
          <a:bodyPr/>
          <a:lstStyle/>
          <a:p>
            <a:r>
              <a:rPr lang="en-US"/>
              <a:t>[One] Facilitator</a:t>
            </a:r>
          </a:p>
        </p:txBody>
      </p:sp>
      <p:sp>
        <p:nvSpPr>
          <p:cNvPr id="4" name="Slide Number Placeholder 3">
            <a:extLst>
              <a:ext uri="{FF2B5EF4-FFF2-40B4-BE49-F238E27FC236}">
                <a16:creationId xmlns:a16="http://schemas.microsoft.com/office/drawing/2014/main" id="{CA5EBCF4-804C-6979-75DE-949DBD066482}"/>
              </a:ext>
            </a:extLst>
          </p:cNvPr>
          <p:cNvSpPr>
            <a:spLocks noGrp="1"/>
          </p:cNvSpPr>
          <p:nvPr>
            <p:ph type="sldNum" sz="quarter" idx="11"/>
          </p:nvPr>
        </p:nvSpPr>
        <p:spPr/>
        <p:txBody>
          <a:bodyPr/>
          <a:lstStyle/>
          <a:p>
            <a:fld id="{DFA4CD3D-26C8-47FF-8D13-9B32BAAB4735}" type="slidenum">
              <a:rPr lang="en-US" smtClean="0"/>
              <a:pPr/>
              <a:t>‹#›</a:t>
            </a:fld>
            <a:endParaRPr lang="en-US"/>
          </a:p>
        </p:txBody>
      </p:sp>
      <p:sp>
        <p:nvSpPr>
          <p:cNvPr id="6" name="Picture Placeholder 5">
            <a:extLst>
              <a:ext uri="{FF2B5EF4-FFF2-40B4-BE49-F238E27FC236}">
                <a16:creationId xmlns:a16="http://schemas.microsoft.com/office/drawing/2014/main" id="{800BA949-70B2-33B4-523D-DDE114D4AE0B}"/>
              </a:ext>
            </a:extLst>
          </p:cNvPr>
          <p:cNvSpPr>
            <a:spLocks noGrp="1"/>
          </p:cNvSpPr>
          <p:nvPr>
            <p:ph type="pic" sz="quarter" idx="12"/>
          </p:nvPr>
        </p:nvSpPr>
        <p:spPr>
          <a:xfrm>
            <a:off x="609600" y="1600200"/>
            <a:ext cx="3543300" cy="4572000"/>
          </a:xfrm>
        </p:spPr>
        <p:txBody>
          <a:bodyPr/>
          <a:lstStyle/>
          <a:p>
            <a:r>
              <a:rPr lang="en-US"/>
              <a:t>Click icon to add picture</a:t>
            </a:r>
          </a:p>
        </p:txBody>
      </p:sp>
      <p:sp>
        <p:nvSpPr>
          <p:cNvPr id="8" name="Text Placeholder 7">
            <a:extLst>
              <a:ext uri="{FF2B5EF4-FFF2-40B4-BE49-F238E27FC236}">
                <a16:creationId xmlns:a16="http://schemas.microsoft.com/office/drawing/2014/main" id="{FB124108-6EB6-D990-CD19-BF1F87CC1469}"/>
              </a:ext>
            </a:extLst>
          </p:cNvPr>
          <p:cNvSpPr>
            <a:spLocks noGrp="1"/>
          </p:cNvSpPr>
          <p:nvPr>
            <p:ph type="body" sz="quarter" idx="13" hasCustomPrompt="1"/>
          </p:nvPr>
        </p:nvSpPr>
        <p:spPr>
          <a:xfrm>
            <a:off x="4381500" y="1600200"/>
            <a:ext cx="7200900" cy="2230438"/>
          </a:xfrm>
        </p:spPr>
        <p:txBody>
          <a:bodyPr/>
          <a:lstStyle>
            <a:lvl1pPr>
              <a:defRPr sz="2800" b="0"/>
            </a:lvl1pPr>
          </a:lstStyle>
          <a:p>
            <a:pPr lvl="0"/>
            <a:r>
              <a:rPr lang="en-US"/>
              <a:t>First Last </a:t>
            </a:r>
          </a:p>
          <a:p>
            <a:pPr lvl="0"/>
            <a:r>
              <a:rPr lang="en-US"/>
              <a:t>Title</a:t>
            </a:r>
          </a:p>
          <a:p>
            <a:pPr lvl="0"/>
            <a:r>
              <a:rPr lang="en-US"/>
              <a:t>Department/Unit</a:t>
            </a:r>
          </a:p>
          <a:p>
            <a:pPr lvl="0"/>
            <a:r>
              <a:rPr lang="en-US"/>
              <a:t>Contact</a:t>
            </a:r>
          </a:p>
        </p:txBody>
      </p:sp>
    </p:spTree>
    <p:extLst>
      <p:ext uri="{BB962C8B-B14F-4D97-AF65-F5344CB8AC3E}">
        <p14:creationId xmlns:p14="http://schemas.microsoft.com/office/powerpoint/2010/main" val="3244185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facilitators/Imag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588818" y="4676382"/>
            <a:ext cx="3200400" cy="296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609600" y="1600200"/>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39282" y="160866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382000" y="160866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588818" y="4900126"/>
            <a:ext cx="3200400" cy="684106"/>
          </a:xfrm>
        </p:spPr>
        <p:txBody>
          <a:bodyPr anchor="t">
            <a:noAutofit/>
          </a:bodyPr>
          <a:lstStyle>
            <a:lvl1pPr marL="0" indent="0" algn="l">
              <a:lnSpc>
                <a:spcPct val="100000"/>
              </a:lnSpc>
              <a:spcBef>
                <a:spcPts val="0"/>
              </a:spcBef>
              <a:buNone/>
              <a:defRPr sz="18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39282" y="4641351"/>
            <a:ext cx="3200400" cy="296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39282" y="4900126"/>
            <a:ext cx="3200400" cy="684106"/>
          </a:xfrm>
        </p:spPr>
        <p:txBody>
          <a:bodyPr anchor="t">
            <a:noAutofit/>
          </a:bodyPr>
          <a:lstStyle>
            <a:lvl1pPr marL="0" indent="0" algn="l">
              <a:lnSpc>
                <a:spcPct val="100000"/>
              </a:lnSpc>
              <a:spcBef>
                <a:spcPts val="0"/>
              </a:spcBef>
              <a:buNone/>
              <a:defRPr sz="18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2" name="Text Placeholder 4">
            <a:extLst>
              <a:ext uri="{FF2B5EF4-FFF2-40B4-BE49-F238E27FC236}">
                <a16:creationId xmlns:a16="http://schemas.microsoft.com/office/drawing/2014/main" id="{F8EDBCCA-321F-9D3C-D6A6-9402B88C59F3}"/>
              </a:ext>
            </a:extLst>
          </p:cNvPr>
          <p:cNvSpPr>
            <a:spLocks noGrp="1"/>
          </p:cNvSpPr>
          <p:nvPr>
            <p:ph type="body" sz="quarter" idx="32" hasCustomPrompt="1"/>
          </p:nvPr>
        </p:nvSpPr>
        <p:spPr>
          <a:xfrm>
            <a:off x="8382000" y="4641351"/>
            <a:ext cx="3200400" cy="296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 name="Text Placeholder 4">
            <a:extLst>
              <a:ext uri="{FF2B5EF4-FFF2-40B4-BE49-F238E27FC236}">
                <a16:creationId xmlns:a16="http://schemas.microsoft.com/office/drawing/2014/main" id="{640DB458-EAB2-4DF8-F16E-0D83371C9989}"/>
              </a:ext>
            </a:extLst>
          </p:cNvPr>
          <p:cNvSpPr>
            <a:spLocks noGrp="1"/>
          </p:cNvSpPr>
          <p:nvPr>
            <p:ph type="body" sz="quarter" idx="33" hasCustomPrompt="1"/>
          </p:nvPr>
        </p:nvSpPr>
        <p:spPr>
          <a:xfrm>
            <a:off x="8382000" y="4900126"/>
            <a:ext cx="3200400" cy="684106"/>
          </a:xfrm>
        </p:spPr>
        <p:txBody>
          <a:bodyPr anchor="t">
            <a:noAutofit/>
          </a:bodyPr>
          <a:lstStyle>
            <a:lvl1pPr marL="0" indent="0" algn="l">
              <a:lnSpc>
                <a:spcPct val="100000"/>
              </a:lnSpc>
              <a:spcBef>
                <a:spcPts val="0"/>
              </a:spcBef>
              <a:buNone/>
              <a:defRPr sz="18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5" name="Title 4">
            <a:extLst>
              <a:ext uri="{FF2B5EF4-FFF2-40B4-BE49-F238E27FC236}">
                <a16:creationId xmlns:a16="http://schemas.microsoft.com/office/drawing/2014/main" id="{40C2A784-59D8-4D1A-50EC-B13799F3E4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2851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rticipation Guidelin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2269071" y="1449509"/>
            <a:ext cx="3032134" cy="391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Practice With Us</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655158" y="505811"/>
            <a:ext cx="10449260" cy="741161"/>
          </a:xfrm>
        </p:spPr>
        <p:txBody>
          <a:bodyPr anchor="t">
            <a:noAutofit/>
          </a:bodyPr>
          <a:lstStyle>
            <a:lvl1pPr>
              <a:defRPr sz="4700">
                <a:solidFill>
                  <a:srgbClr val="C00000"/>
                </a:solidFill>
              </a:defRPr>
            </a:lvl1pPr>
          </a:lstStyle>
          <a:p>
            <a:r>
              <a:rPr lang="en-US"/>
              <a:t>Participation Guidelines</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655158" y="1612731"/>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4" name="Text Placeholder 4">
            <a:extLst>
              <a:ext uri="{FF2B5EF4-FFF2-40B4-BE49-F238E27FC236}">
                <a16:creationId xmlns:a16="http://schemas.microsoft.com/office/drawing/2014/main" id="{4811AC61-9D0E-9F0B-F0C4-2A384B0EE9A2}"/>
              </a:ext>
            </a:extLst>
          </p:cNvPr>
          <p:cNvSpPr>
            <a:spLocks noGrp="1"/>
          </p:cNvSpPr>
          <p:nvPr>
            <p:ph type="body" sz="quarter" idx="75" hasCustomPrompt="1"/>
          </p:nvPr>
        </p:nvSpPr>
        <p:spPr>
          <a:xfrm>
            <a:off x="2269071" y="2044032"/>
            <a:ext cx="3585352" cy="698590"/>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We model strategies for teaching we hope you’ll borrow. Use the workshop activities to help you discover, discuss, and start applying the concepts covered. </a:t>
            </a:r>
          </a:p>
        </p:txBody>
      </p:sp>
      <p:sp>
        <p:nvSpPr>
          <p:cNvPr id="7" name="Picture Placeholder 4">
            <a:extLst>
              <a:ext uri="{FF2B5EF4-FFF2-40B4-BE49-F238E27FC236}">
                <a16:creationId xmlns:a16="http://schemas.microsoft.com/office/drawing/2014/main" id="{1A638C74-7DE9-011B-CC57-4C40F30860A5}"/>
              </a:ext>
            </a:extLst>
          </p:cNvPr>
          <p:cNvSpPr>
            <a:spLocks noGrp="1"/>
          </p:cNvSpPr>
          <p:nvPr>
            <p:ph type="pic" sz="quarter" idx="76"/>
          </p:nvPr>
        </p:nvSpPr>
        <p:spPr>
          <a:xfrm>
            <a:off x="6096000" y="1603094"/>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3" name="Text Placeholder 4">
            <a:extLst>
              <a:ext uri="{FF2B5EF4-FFF2-40B4-BE49-F238E27FC236}">
                <a16:creationId xmlns:a16="http://schemas.microsoft.com/office/drawing/2014/main" id="{089DF0C7-FE89-1DB5-B62A-BBDF6A8717EF}"/>
              </a:ext>
            </a:extLst>
          </p:cNvPr>
          <p:cNvSpPr>
            <a:spLocks noGrp="1"/>
          </p:cNvSpPr>
          <p:nvPr>
            <p:ph type="body" sz="quarter" idx="80" hasCustomPrompt="1"/>
          </p:nvPr>
        </p:nvSpPr>
        <p:spPr>
          <a:xfrm>
            <a:off x="2269071" y="3900427"/>
            <a:ext cx="3585352" cy="429903"/>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Support and Listen</a:t>
            </a:r>
          </a:p>
        </p:txBody>
      </p:sp>
      <p:sp>
        <p:nvSpPr>
          <p:cNvPr id="14" name="Text Placeholder 4">
            <a:extLst>
              <a:ext uri="{FF2B5EF4-FFF2-40B4-BE49-F238E27FC236}">
                <a16:creationId xmlns:a16="http://schemas.microsoft.com/office/drawing/2014/main" id="{1BCF3CDA-2BFD-A4EC-3208-AB34E4B32D77}"/>
              </a:ext>
            </a:extLst>
          </p:cNvPr>
          <p:cNvSpPr>
            <a:spLocks noGrp="1"/>
          </p:cNvSpPr>
          <p:nvPr>
            <p:ph type="body" sz="quarter" idx="81" hasCustomPrompt="1"/>
          </p:nvPr>
        </p:nvSpPr>
        <p:spPr>
          <a:xfrm>
            <a:off x="2269071" y="4515179"/>
            <a:ext cx="3576233" cy="698590"/>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We know some teaching topics are difficult to talk about. Be an active listener and support your colleagues when they choose to share. </a:t>
            </a:r>
          </a:p>
        </p:txBody>
      </p:sp>
      <p:sp>
        <p:nvSpPr>
          <p:cNvPr id="15" name="Picture Placeholder 4">
            <a:extLst>
              <a:ext uri="{FF2B5EF4-FFF2-40B4-BE49-F238E27FC236}">
                <a16:creationId xmlns:a16="http://schemas.microsoft.com/office/drawing/2014/main" id="{2ADF1D26-EA31-F8AF-EA4F-B9C3B214EF42}"/>
              </a:ext>
            </a:extLst>
          </p:cNvPr>
          <p:cNvSpPr>
            <a:spLocks noGrp="1"/>
          </p:cNvSpPr>
          <p:nvPr>
            <p:ph type="pic" sz="quarter" idx="82"/>
          </p:nvPr>
        </p:nvSpPr>
        <p:spPr>
          <a:xfrm>
            <a:off x="655158" y="4069757"/>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7" name="Text Placeholder 4">
            <a:extLst>
              <a:ext uri="{FF2B5EF4-FFF2-40B4-BE49-F238E27FC236}">
                <a16:creationId xmlns:a16="http://schemas.microsoft.com/office/drawing/2014/main" id="{B8A27D2D-7D7B-FF63-CEFF-6F6417390308}"/>
              </a:ext>
            </a:extLst>
          </p:cNvPr>
          <p:cNvSpPr>
            <a:spLocks noGrp="1"/>
          </p:cNvSpPr>
          <p:nvPr>
            <p:ph type="body" sz="quarter" idx="83" hasCustomPrompt="1"/>
          </p:nvPr>
        </p:nvSpPr>
        <p:spPr>
          <a:xfrm>
            <a:off x="7810500" y="1379784"/>
            <a:ext cx="3989614" cy="465894"/>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Use Any Method to Participate</a:t>
            </a:r>
          </a:p>
        </p:txBody>
      </p:sp>
      <p:sp>
        <p:nvSpPr>
          <p:cNvPr id="18" name="Text Placeholder 4">
            <a:extLst>
              <a:ext uri="{FF2B5EF4-FFF2-40B4-BE49-F238E27FC236}">
                <a16:creationId xmlns:a16="http://schemas.microsoft.com/office/drawing/2014/main" id="{94817D70-30E3-4E87-1054-146AD21B00C5}"/>
              </a:ext>
            </a:extLst>
          </p:cNvPr>
          <p:cNvSpPr>
            <a:spLocks noGrp="1"/>
          </p:cNvSpPr>
          <p:nvPr>
            <p:ph type="body" sz="quarter" idx="84" hasCustomPrompt="1"/>
          </p:nvPr>
        </p:nvSpPr>
        <p:spPr>
          <a:xfrm>
            <a:off x="7810500" y="4515179"/>
            <a:ext cx="3876666" cy="1047885"/>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Use this or delete</a:t>
            </a:r>
          </a:p>
        </p:txBody>
      </p:sp>
      <p:sp>
        <p:nvSpPr>
          <p:cNvPr id="19" name="Picture Placeholder 4">
            <a:extLst>
              <a:ext uri="{FF2B5EF4-FFF2-40B4-BE49-F238E27FC236}">
                <a16:creationId xmlns:a16="http://schemas.microsoft.com/office/drawing/2014/main" id="{E39F38B8-5141-9315-129C-4B569173788E}"/>
              </a:ext>
            </a:extLst>
          </p:cNvPr>
          <p:cNvSpPr>
            <a:spLocks noGrp="1"/>
          </p:cNvSpPr>
          <p:nvPr>
            <p:ph type="pic" sz="quarter" idx="85"/>
          </p:nvPr>
        </p:nvSpPr>
        <p:spPr>
          <a:xfrm>
            <a:off x="6096000" y="4063872"/>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5" name="Text Placeholder 4">
            <a:extLst>
              <a:ext uri="{FF2B5EF4-FFF2-40B4-BE49-F238E27FC236}">
                <a16:creationId xmlns:a16="http://schemas.microsoft.com/office/drawing/2014/main" id="{9999A62E-7E05-89E6-E23F-0BA13C9F23AA}"/>
              </a:ext>
            </a:extLst>
          </p:cNvPr>
          <p:cNvSpPr>
            <a:spLocks noGrp="1"/>
          </p:cNvSpPr>
          <p:nvPr>
            <p:ph type="body" sz="quarter" idx="86" hasCustomPrompt="1"/>
          </p:nvPr>
        </p:nvSpPr>
        <p:spPr>
          <a:xfrm>
            <a:off x="7810500" y="2064045"/>
            <a:ext cx="3771900" cy="698590"/>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We’ve designed activities with a Universal Design for Learning mindset. You can join in and practice in whatever way is best for your situation right now. </a:t>
            </a:r>
          </a:p>
        </p:txBody>
      </p:sp>
      <p:sp>
        <p:nvSpPr>
          <p:cNvPr id="26" name="Text Placeholder 4">
            <a:extLst>
              <a:ext uri="{FF2B5EF4-FFF2-40B4-BE49-F238E27FC236}">
                <a16:creationId xmlns:a16="http://schemas.microsoft.com/office/drawing/2014/main" id="{098EA2D8-A9F4-0523-6387-7AFBEB951263}"/>
              </a:ext>
            </a:extLst>
          </p:cNvPr>
          <p:cNvSpPr>
            <a:spLocks noGrp="1"/>
          </p:cNvSpPr>
          <p:nvPr>
            <p:ph type="body" sz="quarter" idx="87" hasCustomPrompt="1"/>
          </p:nvPr>
        </p:nvSpPr>
        <p:spPr>
          <a:xfrm>
            <a:off x="7810500" y="3830925"/>
            <a:ext cx="3671307" cy="465894"/>
          </a:xfrm>
        </p:spPr>
        <p:txBody>
          <a:bodyPr anchor="b">
            <a:noAutofit/>
          </a:bodyPr>
          <a:lstStyle>
            <a:lvl1pPr marL="0" indent="0" algn="l">
              <a:buNone/>
              <a:defRPr sz="2000" b="1">
                <a:solidFill>
                  <a:schemeClr val="bg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Topic-Specific</a:t>
            </a:r>
          </a:p>
        </p:txBody>
      </p:sp>
    </p:spTree>
    <p:extLst>
      <p:ext uri="{BB962C8B-B14F-4D97-AF65-F5344CB8AC3E}">
        <p14:creationId xmlns:p14="http://schemas.microsoft.com/office/powerpoint/2010/main" val="237777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Outcomes Bulleted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533399" y="457200"/>
            <a:ext cx="10276111" cy="609600"/>
          </a:xfrm>
        </p:spPr>
        <p:txBody>
          <a:bodyPr anchor="t" anchorCtr="0">
            <a:noAutofit/>
          </a:bodyPr>
          <a:lstStyle>
            <a:lvl1pPr>
              <a:defRPr sz="4800"/>
            </a:lvl1pPr>
          </a:lstStyle>
          <a:p>
            <a:r>
              <a:rPr lang="en-US"/>
              <a:t>Workshop 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09600" y="1230338"/>
            <a:ext cx="9644743" cy="369862"/>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609600" y="2057400"/>
            <a:ext cx="10972800" cy="4114800"/>
          </a:xfrm>
        </p:spPr>
        <p:txBody>
          <a:bodyPr anchor="t" anchorCtr="0">
            <a:no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3936634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7" name="Title 1">
            <a:extLst>
              <a:ext uri="{FF2B5EF4-FFF2-40B4-BE49-F238E27FC236}">
                <a16:creationId xmlns:a16="http://schemas.microsoft.com/office/drawing/2014/main" id="{8D4E7D8D-3CE6-BC4E-BA91-C825C3B79A33}"/>
              </a:ext>
            </a:extLst>
          </p:cNvPr>
          <p:cNvSpPr>
            <a:spLocks noGrp="1"/>
          </p:cNvSpPr>
          <p:nvPr>
            <p:ph type="title" hasCustomPrompt="1"/>
          </p:nvPr>
        </p:nvSpPr>
        <p:spPr>
          <a:xfrm>
            <a:off x="679450" y="2620489"/>
            <a:ext cx="10515600" cy="819397"/>
          </a:xfrm>
        </p:spPr>
        <p:txBody>
          <a:bodyPr anchor="t">
            <a:normAutofit/>
          </a:bodyPr>
          <a:lstStyle>
            <a:lvl1pPr>
              <a:defRPr sz="5500"/>
            </a:lvl1pPr>
          </a:lstStyle>
          <a:p>
            <a:r>
              <a:rPr lang="en-US"/>
              <a:t>Clean Section Divider </a:t>
            </a:r>
          </a:p>
        </p:txBody>
      </p:sp>
      <p:sp>
        <p:nvSpPr>
          <p:cNvPr id="8" name="Text Placeholder 2">
            <a:extLst>
              <a:ext uri="{FF2B5EF4-FFF2-40B4-BE49-F238E27FC236}">
                <a16:creationId xmlns:a16="http://schemas.microsoft.com/office/drawing/2014/main" id="{19BB5AB9-FC6F-7F4D-885C-DFDA822904D4}"/>
              </a:ext>
            </a:extLst>
          </p:cNvPr>
          <p:cNvSpPr>
            <a:spLocks noGrp="1"/>
          </p:cNvSpPr>
          <p:nvPr>
            <p:ph type="body" idx="1" hasCustomPrompt="1"/>
          </p:nvPr>
        </p:nvSpPr>
        <p:spPr>
          <a:xfrm>
            <a:off x="668565" y="3468394"/>
            <a:ext cx="10515600" cy="496976"/>
          </a:xfrm>
        </p:spPr>
        <p:txBody>
          <a:bodyPr>
            <a:normAutofit/>
          </a:bodyPr>
          <a:lstStyle>
            <a:lvl1pPr marL="0" indent="0">
              <a:buNone/>
              <a:defRPr sz="2800" b="0" i="0">
                <a:solidFill>
                  <a:schemeClr val="tx1"/>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Use subtitle sparingly</a:t>
            </a:r>
          </a:p>
        </p:txBody>
      </p:sp>
    </p:spTree>
    <p:extLst>
      <p:ext uri="{BB962C8B-B14F-4D97-AF65-F5344CB8AC3E}">
        <p14:creationId xmlns:p14="http://schemas.microsoft.com/office/powerpoint/2010/main" val="1551136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 Title Divider</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Avoid long display time</a:t>
            </a:r>
          </a:p>
        </p:txBody>
      </p:sp>
      <p:sp>
        <p:nvSpPr>
          <p:cNvPr id="2" name="Freeform 1">
            <a:extLst>
              <a:ext uri="{FF2B5EF4-FFF2-40B4-BE49-F238E27FC236}">
                <a16:creationId xmlns:a16="http://schemas.microsoft.com/office/drawing/2014/main" id="{D8B301EA-5A72-BDEA-8F2B-8F93F0F8F0E2}"/>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4">
                  <a:lumMod val="60000"/>
                  <a:lumOff val="40000"/>
                </a:schemeClr>
              </a:solidFill>
              <a:latin typeface="Buckeye Sans 2" pitchFamily="2" charset="77"/>
            </a:endParaRPr>
          </a:p>
        </p:txBody>
      </p:sp>
    </p:spTree>
    <p:extLst>
      <p:ext uri="{BB962C8B-B14F-4D97-AF65-F5344CB8AC3E}">
        <p14:creationId xmlns:p14="http://schemas.microsoft.com/office/powerpoint/2010/main" val="1641749552"/>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Active Learning Divider</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Use for breakouts, small group discussion, or sub-section division</a:t>
            </a:r>
          </a:p>
        </p:txBody>
      </p:sp>
      <p:sp>
        <p:nvSpPr>
          <p:cNvPr id="4" name="Freeform 3">
            <a:extLst>
              <a:ext uri="{FF2B5EF4-FFF2-40B4-BE49-F238E27FC236}">
                <a16:creationId xmlns:a16="http://schemas.microsoft.com/office/drawing/2014/main" id="{6CA45FF3-8983-3E57-7605-0787914D797A}"/>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86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Tree>
    <p:extLst>
      <p:ext uri="{BB962C8B-B14F-4D97-AF65-F5344CB8AC3E}">
        <p14:creationId xmlns:p14="http://schemas.microsoft.com/office/powerpoint/2010/main" val="2962228289"/>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mpare/Contra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52763" y="457200"/>
            <a:ext cx="10885714" cy="838854"/>
          </a:xfrm>
        </p:spPr>
        <p:txBody>
          <a:bodyPr anchor="t"/>
          <a:lstStyle>
            <a:lvl1pPr>
              <a:defRPr>
                <a:solidFill>
                  <a:srgbClr val="C00000"/>
                </a:solidFill>
              </a:defRPr>
            </a:lvl1pPr>
          </a:lstStyle>
          <a:p>
            <a:r>
              <a:rPr lang="en-US"/>
              <a:t>Compare/Contrast</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2" y="1617220"/>
            <a:ext cx="5214258" cy="4679189"/>
          </a:xfrm>
        </p:spPr>
        <p:txBody>
          <a:bodyPr/>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8E73EF2E-0F58-7AD7-3CDC-88B4CEBD779E}"/>
              </a:ext>
            </a:extLst>
          </p:cNvPr>
          <p:cNvSpPr>
            <a:spLocks noGrp="1"/>
          </p:cNvSpPr>
          <p:nvPr>
            <p:ph idx="28" hasCustomPrompt="1"/>
          </p:nvPr>
        </p:nvSpPr>
        <p:spPr>
          <a:xfrm>
            <a:off x="6368142" y="1627340"/>
            <a:ext cx="5214258" cy="4679189"/>
          </a:xfrm>
        </p:spPr>
        <p:txBody>
          <a:bodyPr/>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079647378"/>
      </p:ext>
    </p:extLst>
  </p:cSld>
  <p:clrMapOvr>
    <a:masterClrMapping/>
  </p:clrMapOvr>
  <p:extLst>
    <p:ext uri="{DCECCB84-F9BA-43D5-87BE-67443E8EF086}">
      <p15:sldGuideLst xmlns:p15="http://schemas.microsoft.com/office/powerpoint/2012/main">
        <p15:guide id="3" pos="3696">
          <p15:clr>
            <a:srgbClr val="FBAE40"/>
          </p15:clr>
        </p15:guide>
        <p15:guide id="4" pos="398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Left_Content Righ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4381500" y="1600200"/>
            <a:ext cx="7124700" cy="4572000"/>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Keep title and text within vertical guides</a:t>
            </a:r>
          </a:p>
          <a:p>
            <a:pPr lvl="1"/>
            <a:r>
              <a:rPr lang="en-US"/>
              <a:t>Second level copy </a:t>
            </a:r>
          </a:p>
          <a:p>
            <a:pPr lvl="2"/>
            <a:r>
              <a:rPr lang="en-US"/>
              <a:t>Third level copy</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4381500" y="457200"/>
            <a:ext cx="6324600" cy="739233"/>
          </a:xfrm>
        </p:spPr>
        <p:txBody>
          <a:bodyPr anchor="t"/>
          <a:lstStyle>
            <a:lvl1pPr>
              <a:defRPr>
                <a:solidFill>
                  <a:srgbClr val="C00000"/>
                </a:solidFill>
              </a:defRPr>
            </a:lvl1pPr>
          </a:lstStyle>
          <a:p>
            <a:r>
              <a:rPr lang="en-US"/>
              <a:t>Image Left Text Slide</a:t>
            </a:r>
          </a:p>
        </p:txBody>
      </p:sp>
      <p:sp>
        <p:nvSpPr>
          <p:cNvPr id="2" name="Right Triangle 1">
            <a:extLst>
              <a:ext uri="{FF2B5EF4-FFF2-40B4-BE49-F238E27FC236}">
                <a16:creationId xmlns:a16="http://schemas.microsoft.com/office/drawing/2014/main" id="{7CD4C7FA-8777-C983-DA6D-D554C333D41F}"/>
              </a:ext>
            </a:extLst>
          </p:cNvPr>
          <p:cNvSpPr/>
          <p:nvPr/>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4" name="Picture Placeholder 3">
            <a:extLst>
              <a:ext uri="{FF2B5EF4-FFF2-40B4-BE49-F238E27FC236}">
                <a16:creationId xmlns:a16="http://schemas.microsoft.com/office/drawing/2014/main" id="{0668D1FB-65A4-3B9D-623A-AD8B52BBFDB3}"/>
              </a:ext>
            </a:extLst>
          </p:cNvPr>
          <p:cNvSpPr>
            <a:spLocks noGrp="1"/>
          </p:cNvSpPr>
          <p:nvPr>
            <p:ph type="pic" sz="quarter" idx="14"/>
          </p:nvPr>
        </p:nvSpPr>
        <p:spPr>
          <a:xfrm>
            <a:off x="0" y="0"/>
            <a:ext cx="4152900" cy="6172200"/>
          </a:xfrm>
        </p:spPr>
        <p:txBody>
          <a:bodyPr/>
          <a:lstStyle/>
          <a:p>
            <a:r>
              <a:rPr lang="en-US"/>
              <a:t>Click icon to add picture</a:t>
            </a:r>
          </a:p>
        </p:txBody>
      </p:sp>
      <p:sp>
        <p:nvSpPr>
          <p:cNvPr id="3" name="Right Triangle 2">
            <a:extLst>
              <a:ext uri="{FF2B5EF4-FFF2-40B4-BE49-F238E27FC236}">
                <a16:creationId xmlns:a16="http://schemas.microsoft.com/office/drawing/2014/main" id="{6A01A5EB-8EB7-6C90-B815-617025BC0786}"/>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285114486"/>
      </p:ext>
    </p:extLst>
  </p:cSld>
  <p:clrMapOvr>
    <a:masterClrMapping/>
  </p:clrMapOvr>
  <p:extLst>
    <p:ext uri="{DCECCB84-F9BA-43D5-87BE-67443E8EF086}">
      <p15:sldGuideLst xmlns:p15="http://schemas.microsoft.com/office/powerpoint/2012/main">
        <p15:guide id="3" pos="3072">
          <p15:clr>
            <a:srgbClr val="FBAE40"/>
          </p15:clr>
        </p15:guide>
        <p15:guide id="4" pos="32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Left_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52763" y="457200"/>
            <a:ext cx="7257737" cy="685800"/>
          </a:xfrm>
        </p:spPr>
        <p:txBody>
          <a:bodyPr anchor="t">
            <a:normAutofit/>
          </a:bodyPr>
          <a:lstStyle>
            <a:lvl1pPr>
              <a:defRPr sz="4000">
                <a:solidFill>
                  <a:schemeClr val="accent4"/>
                </a:solidFill>
              </a:defRPr>
            </a:lvl1pPr>
          </a:lstStyle>
          <a:p>
            <a:r>
              <a:rPr lang="en-US"/>
              <a:t>Image Right</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1600200"/>
            <a:ext cx="6204857" cy="4572000"/>
          </a:xfrm>
          <a:noFill/>
        </p:spPr>
        <p:txBody>
          <a:bodyPr lIns="274320" tIns="274320" rIns="274320" bIns="274320"/>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chemeClr val="tx2">
                    <a:lumMod val="50000"/>
                  </a:schemeClr>
                </a:solidFill>
              </a:defRPr>
            </a:lvl2pPr>
            <a:lvl3pPr marL="1143000" indent="-228600">
              <a:buClr>
                <a:srgbClr val="C00000"/>
              </a:buClr>
              <a:buSzPct val="90000"/>
              <a:buFont typeface="Courier New" panose="02070309020205020404" pitchFamily="49" charset="0"/>
              <a:buChar char="o"/>
              <a:defRPr>
                <a:solidFill>
                  <a:schemeClr val="tx2">
                    <a:lumMod val="50000"/>
                  </a:schemeClr>
                </a:solidFill>
              </a:defRPr>
            </a:lvl3pPr>
            <a:lvl4pPr>
              <a:defRPr>
                <a:solidFill>
                  <a:schemeClr val="bg1"/>
                </a:solidFill>
              </a:defRPr>
            </a:lvl4pPr>
          </a:lstStyle>
          <a:p>
            <a:pPr lvl="0"/>
            <a:r>
              <a:rPr lang="en-US"/>
              <a:t>Header 1</a:t>
            </a:r>
          </a:p>
          <a:p>
            <a:pPr lvl="1"/>
            <a:r>
              <a:rPr lang="en-US"/>
              <a:t>Second level</a:t>
            </a:r>
          </a:p>
          <a:p>
            <a:pPr lvl="2"/>
            <a:r>
              <a:rPr lang="en-US"/>
              <a:t>Third level</a:t>
            </a:r>
          </a:p>
          <a:p>
            <a:pPr lvl="3"/>
            <a:r>
              <a:rPr lang="en-US"/>
              <a:t>Fourth level</a:t>
            </a:r>
          </a:p>
        </p:txBody>
      </p:sp>
      <p:sp>
        <p:nvSpPr>
          <p:cNvPr id="4" name="Picture Placeholder 3">
            <a:extLst>
              <a:ext uri="{FF2B5EF4-FFF2-40B4-BE49-F238E27FC236}">
                <a16:creationId xmlns:a16="http://schemas.microsoft.com/office/drawing/2014/main" id="{1DC1966E-7623-21F6-CD12-6D7F9ED92D27}"/>
              </a:ext>
            </a:extLst>
          </p:cNvPr>
          <p:cNvSpPr>
            <a:spLocks noGrp="1"/>
          </p:cNvSpPr>
          <p:nvPr>
            <p:ph type="pic" sz="quarter" idx="28"/>
          </p:nvPr>
        </p:nvSpPr>
        <p:spPr>
          <a:xfrm>
            <a:off x="7234238" y="0"/>
            <a:ext cx="4957762" cy="6858000"/>
          </a:xfrm>
        </p:spPr>
        <p:txBody>
          <a:bodyPr/>
          <a:lstStyle/>
          <a:p>
            <a:r>
              <a:rPr lang="en-US"/>
              <a:t>Click icon to add picture</a:t>
            </a:r>
          </a:p>
        </p:txBody>
      </p:sp>
    </p:spTree>
    <p:extLst>
      <p:ext uri="{BB962C8B-B14F-4D97-AF65-F5344CB8AC3E}">
        <p14:creationId xmlns:p14="http://schemas.microsoft.com/office/powerpoint/2010/main" val="1421548744"/>
      </p:ext>
    </p:extLst>
  </p:cSld>
  <p:clrMapOvr>
    <a:masterClrMapping/>
  </p:clrMapOvr>
  <p:extLst>
    <p:ext uri="{DCECCB84-F9BA-43D5-87BE-67443E8EF086}">
      <p15:sldGuideLst xmlns:p15="http://schemas.microsoft.com/office/powerpoint/2012/main">
        <p15:guide id="1"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1202654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melin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33400" y="365673"/>
            <a:ext cx="10515600" cy="838854"/>
          </a:xfrm>
        </p:spPr>
        <p:txBody>
          <a:bodyPr anchor="t"/>
          <a:lstStyle>
            <a:lvl1pPr>
              <a:defRPr>
                <a:solidFill>
                  <a:srgbClr val="C00000"/>
                </a:solidFill>
              </a:defRPr>
            </a:lvl1pPr>
          </a:lstStyle>
          <a:p>
            <a:r>
              <a:rPr lang="en-US"/>
              <a:t>Timeline: Use sparingly; limit points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hasCustomPrompt="1"/>
          </p:nvPr>
        </p:nvSpPr>
        <p:spPr>
          <a:xfrm>
            <a:off x="1456288" y="2218656"/>
            <a:ext cx="1219200" cy="1139754"/>
          </a:xfrm>
        </p:spPr>
        <p:txBody>
          <a:bodyPr>
            <a:noAutofit/>
          </a:bodyPr>
          <a:lstStyle>
            <a:lvl1pPr marL="0" indent="0" algn="ctr">
              <a:buNone/>
              <a:defRPr sz="1600">
                <a:solidFill>
                  <a:schemeClr val="tx2">
                    <a:lumMod val="50000"/>
                  </a:schemeClr>
                </a:solidFill>
              </a:defRPr>
            </a:lvl1pPr>
          </a:lstStyle>
          <a:p>
            <a:r>
              <a:rPr lang="en-US"/>
              <a:t>Only decorative images here.</a:t>
            </a: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70209" y="3690523"/>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When finished, group all timeline items as ONE object</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36659" y="372811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079459" y="1529609"/>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No smaller than 16pt</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hasCustomPrompt="1"/>
          </p:nvPr>
        </p:nvSpPr>
        <p:spPr>
          <a:xfrm>
            <a:off x="5474788" y="2218655"/>
            <a:ext cx="1219200" cy="1137910"/>
          </a:xfrm>
        </p:spPr>
        <p:txBody>
          <a:bodyPr>
            <a:noAutofit/>
          </a:bodyPr>
          <a:lstStyle>
            <a:lvl1pPr marL="0" indent="0" algn="ctr">
              <a:buNone/>
              <a:defRPr sz="1600">
                <a:solidFill>
                  <a:schemeClr val="tx2">
                    <a:lumMod val="50000"/>
                  </a:schemeClr>
                </a:solidFill>
              </a:defRPr>
            </a:lvl1pPr>
          </a:lstStyle>
          <a:p>
            <a:r>
              <a:rPr lang="en-US"/>
              <a:t>See Amy Lea for more complex timelines</a:t>
            </a: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230947" y="3690523"/>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Save grouped object as image. Replace object with image. </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697397" y="372811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40197" y="1529609"/>
            <a:ext cx="1828800" cy="1828800"/>
          </a:xfrm>
        </p:spPr>
        <p:txBody>
          <a:bodyPr>
            <a:normAutofit/>
          </a:bodyPr>
          <a:lstStyle>
            <a:lvl1pPr marL="0" indent="0">
              <a:buClr>
                <a:srgbClr val="C00000"/>
              </a:buClr>
              <a:buSzPct val="110000"/>
              <a:buNone/>
              <a:defRPr sz="18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Add alt text for image</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77766" y="2444009"/>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grpSp>
        <p:nvGrpSpPr>
          <p:cNvPr id="3" name="Group 2" descr="Timeline image">
            <a:extLst>
              <a:ext uri="{FF2B5EF4-FFF2-40B4-BE49-F238E27FC236}">
                <a16:creationId xmlns:a16="http://schemas.microsoft.com/office/drawing/2014/main" id="{2AC3B64D-CD50-0E15-D750-E974BE0A81A0}"/>
              </a:ext>
            </a:extLst>
          </p:cNvPr>
          <p:cNvGrpSpPr/>
          <p:nvPr/>
        </p:nvGrpSpPr>
        <p:grpSpPr>
          <a:xfrm>
            <a:off x="1842369" y="3472142"/>
            <a:ext cx="8463717" cy="142240"/>
            <a:chOff x="1864141" y="4016751"/>
            <a:chExt cx="8463717" cy="14224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p:nvCxnSpPr>
          <p:spPr>
            <a:xfrm>
              <a:off x="1933793" y="4092892"/>
              <a:ext cx="8322945"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gr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91686" y="3690523"/>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For longer explanations, link to external document in alt-text</a:t>
            </a:r>
          </a:p>
        </p:txBody>
      </p:sp>
      <p:grpSp>
        <p:nvGrpSpPr>
          <p:cNvPr id="4" name="Group 3" descr="Timeline image">
            <a:extLst>
              <a:ext uri="{FF2B5EF4-FFF2-40B4-BE49-F238E27FC236}">
                <a16:creationId xmlns:a16="http://schemas.microsoft.com/office/drawing/2014/main" id="{20F64A07-71AB-C48E-EEB6-95787751774A}"/>
              </a:ext>
            </a:extLst>
          </p:cNvPr>
          <p:cNvGrpSpPr/>
          <p:nvPr userDrawn="1"/>
        </p:nvGrpSpPr>
        <p:grpSpPr>
          <a:xfrm>
            <a:off x="1842369" y="3472142"/>
            <a:ext cx="8463717" cy="142240"/>
            <a:chOff x="1864141" y="4016751"/>
            <a:chExt cx="8463717" cy="142240"/>
          </a:xfrm>
        </p:grpSpPr>
        <p:cxnSp>
          <p:nvCxnSpPr>
            <p:cNvPr id="5" name="Straight Connector 4">
              <a:extLst>
                <a:ext uri="{FF2B5EF4-FFF2-40B4-BE49-F238E27FC236}">
                  <a16:creationId xmlns:a16="http://schemas.microsoft.com/office/drawing/2014/main" id="{E72CAE38-B34B-7868-3DCF-0BBD126E4C25}"/>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A52ECBD-0B6A-F124-2478-E0EDE2EB2A77}"/>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9" name="Oval 8">
              <a:extLst>
                <a:ext uri="{FF2B5EF4-FFF2-40B4-BE49-F238E27FC236}">
                  <a16:creationId xmlns:a16="http://schemas.microsoft.com/office/drawing/2014/main" id="{601C11FA-E789-AD15-30D6-E1DAC6907417}"/>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0" name="Oval 9">
              <a:extLst>
                <a:ext uri="{FF2B5EF4-FFF2-40B4-BE49-F238E27FC236}">
                  <a16:creationId xmlns:a16="http://schemas.microsoft.com/office/drawing/2014/main" id="{8E07C29A-E1E7-B00C-5B44-8D3B237F3049}"/>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1" name="Oval 10">
              <a:extLst>
                <a:ext uri="{FF2B5EF4-FFF2-40B4-BE49-F238E27FC236}">
                  <a16:creationId xmlns:a16="http://schemas.microsoft.com/office/drawing/2014/main" id="{76E91FE7-1C91-CD5A-07EB-A9A676E4E0D7}"/>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2" name="Oval 11">
              <a:extLst>
                <a:ext uri="{FF2B5EF4-FFF2-40B4-BE49-F238E27FC236}">
                  <a16:creationId xmlns:a16="http://schemas.microsoft.com/office/drawing/2014/main" id="{A185D9E4-D461-9ED5-AF22-2EBB7699C660}"/>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grpSp>
    </p:spTree>
    <p:extLst>
      <p:ext uri="{BB962C8B-B14F-4D97-AF65-F5344CB8AC3E}">
        <p14:creationId xmlns:p14="http://schemas.microsoft.com/office/powerpoint/2010/main" val="1219085626"/>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ab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97725" y="457200"/>
            <a:ext cx="10515600" cy="838854"/>
          </a:xfrm>
        </p:spPr>
        <p:txBody>
          <a:bodyPr anchor="t"/>
          <a:lstStyle>
            <a:lvl1pPr>
              <a:defRPr>
                <a:solidFill>
                  <a:srgbClr val="C00000"/>
                </a:solidFill>
              </a:defRPr>
            </a:lvl1pPr>
          </a:lstStyle>
          <a:p>
            <a:r>
              <a:rPr lang="en-US"/>
              <a:t>Table Name as Title Here</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87414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ource Review and Bib Info">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610299" y="2514600"/>
            <a:ext cx="3542601" cy="2046514"/>
          </a:xfrm>
          <a:solidFill>
            <a:schemeClr val="tx1">
              <a:lumMod val="20000"/>
              <a:lumOff val="80000"/>
            </a:schemeClr>
          </a:solidFill>
          <a:ln>
            <a:solidFill>
              <a:schemeClr val="accent1">
                <a:lumMod val="75000"/>
              </a:schemeClr>
            </a:solidFill>
          </a:ln>
          <a:effectLst>
            <a:outerShdw blurRad="63500" dist="38100" dir="13500000" sx="101000" sy="101000" algn="br" rotWithShape="0">
              <a:prstClr val="black">
                <a:alpha val="40000"/>
              </a:prstClr>
            </a:outerShdw>
          </a:effectLst>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Bibliographic info here</a:t>
            </a:r>
          </a:p>
          <a:p>
            <a:pPr lvl="3"/>
            <a:endParaRPr lang="en-US"/>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609600" y="457200"/>
            <a:ext cx="8879076" cy="511629"/>
          </a:xfrm>
        </p:spPr>
        <p:txBody>
          <a:bodyPr anchor="t"/>
          <a:lstStyle>
            <a:lvl1pPr>
              <a:defRPr>
                <a:solidFill>
                  <a:srgbClr val="C00000"/>
                </a:solidFill>
              </a:defRPr>
            </a:lvl1pPr>
          </a:lstStyle>
          <a:p>
            <a:r>
              <a:rPr lang="en-US"/>
              <a:t>Source Review and Bib</a:t>
            </a:r>
          </a:p>
        </p:txBody>
      </p:sp>
      <p:sp>
        <p:nvSpPr>
          <p:cNvPr id="2" name="Right Triangle 1">
            <a:extLst>
              <a:ext uri="{FF2B5EF4-FFF2-40B4-BE49-F238E27FC236}">
                <a16:creationId xmlns:a16="http://schemas.microsoft.com/office/drawing/2014/main" id="{7CD4C7FA-8777-C983-DA6D-D554C333D41F}"/>
              </a:ext>
            </a:extLst>
          </p:cNvPr>
          <p:cNvSpPr/>
          <p:nvPr/>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4" name="Right Triangle 3">
            <a:extLst>
              <a:ext uri="{FF2B5EF4-FFF2-40B4-BE49-F238E27FC236}">
                <a16:creationId xmlns:a16="http://schemas.microsoft.com/office/drawing/2014/main" id="{DD7B6459-23B2-9D44-4A9C-D32B075388AE}"/>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5" name="TextBox 4">
            <a:extLst>
              <a:ext uri="{FF2B5EF4-FFF2-40B4-BE49-F238E27FC236}">
                <a16:creationId xmlns:a16="http://schemas.microsoft.com/office/drawing/2014/main" id="{E87A49B7-7238-90FF-A3D2-52B129269959}"/>
              </a:ext>
            </a:extLst>
          </p:cNvPr>
          <p:cNvSpPr txBox="1"/>
          <p:nvPr userDrawn="1"/>
        </p:nvSpPr>
        <p:spPr>
          <a:xfrm>
            <a:off x="4438650" y="1621970"/>
            <a:ext cx="7200900" cy="1200329"/>
          </a:xfrm>
          <a:prstGeom prst="rect">
            <a:avLst/>
          </a:prstGeom>
          <a:noFill/>
        </p:spPr>
        <p:txBody>
          <a:bodyPr wrap="square" rtlCol="0">
            <a:spAutoFit/>
          </a:bodyPr>
          <a:lstStyle/>
          <a:p>
            <a:r>
              <a:rPr lang="en-US" b="0" i="0">
                <a:latin typeface="Buckeye Sans 2" pitchFamily="2" charset="77"/>
              </a:rPr>
              <a:t>Summary of source </a:t>
            </a:r>
          </a:p>
          <a:p>
            <a:endParaRPr lang="en-US" b="0" i="0">
              <a:latin typeface="Buckeye Sans 2" pitchFamily="2" charset="77"/>
            </a:endParaRPr>
          </a:p>
          <a:p>
            <a:endParaRPr lang="en-US" b="0" i="0">
              <a:latin typeface="Buckeye Sans 2" pitchFamily="2" charset="77"/>
            </a:endParaRPr>
          </a:p>
          <a:p>
            <a:r>
              <a:rPr lang="en-US" b="0" i="0">
                <a:latin typeface="Buckeye Sans 2" pitchFamily="2" charset="77"/>
              </a:rPr>
              <a:t>Implications of findings/applications</a:t>
            </a:r>
          </a:p>
        </p:txBody>
      </p:sp>
    </p:spTree>
    <p:extLst>
      <p:ext uri="{BB962C8B-B14F-4D97-AF65-F5344CB8AC3E}">
        <p14:creationId xmlns:p14="http://schemas.microsoft.com/office/powerpoint/2010/main" val="3490163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01732" y="457200"/>
            <a:ext cx="10515600" cy="838854"/>
          </a:xfrm>
        </p:spPr>
        <p:txBody>
          <a:bodyPr anchor="t"/>
          <a:lstStyle/>
          <a:p>
            <a:r>
              <a:rPr lang="en-US"/>
              <a:t>Basic Title and Content Slide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509649" y="1600200"/>
            <a:ext cx="10515600" cy="4015454"/>
          </a:xfrm>
        </p:spPr>
        <p:txBody>
          <a:bodyPr/>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All body text &gt;18pt font</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3933671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789583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181600" y="1612365"/>
            <a:ext cx="6014977" cy="4559835"/>
          </a:xfrm>
        </p:spPr>
        <p:txBody>
          <a:bodyPr>
            <a:normAutofit/>
          </a:bodyPr>
          <a:lstStyle>
            <a:lvl1pPr marL="0" indent="0">
              <a:buFont typeface="Arial" panose="020B0604020202020204" pitchFamily="34" charse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Please use the QR code or go to [link] to access the session website. </a:t>
            </a:r>
          </a:p>
          <a:p>
            <a:pPr lvl="0"/>
            <a:endParaRPr lang="en-US"/>
          </a:p>
          <a:p>
            <a:pPr lvl="0"/>
            <a:r>
              <a:rPr lang="en-US"/>
              <a:t>The website includes:</a:t>
            </a:r>
          </a:p>
          <a:p>
            <a:pPr lvl="0"/>
            <a:r>
              <a:rPr lang="en-US"/>
              <a:t>[list items]</a:t>
            </a:r>
          </a:p>
          <a:p>
            <a:pPr lvl="0"/>
            <a:endParaRPr lang="en-US"/>
          </a:p>
          <a:p>
            <a:pPr lvl="0"/>
            <a:r>
              <a:rPr lang="en-US"/>
              <a:t>[Facilitator contact info goes here if not already presented]</a:t>
            </a:r>
          </a:p>
          <a:p>
            <a:pPr lvl="0"/>
            <a:endParaRPr lang="en-US"/>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567238" cy="5743645"/>
          </a:xfrm>
        </p:spPr>
        <p:txBody>
          <a:bodyPr/>
          <a:lstStyle/>
          <a:p>
            <a:r>
              <a:rPr lang="en-US"/>
              <a:t>QR Code</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181600" y="403767"/>
            <a:ext cx="5135360" cy="662782"/>
          </a:xfrm>
        </p:spPr>
        <p:txBody>
          <a:bodyPr anchor="t"/>
          <a:lstStyle/>
          <a:p>
            <a:r>
              <a:rPr lang="en-US"/>
              <a:t>Getting Started</a:t>
            </a:r>
          </a:p>
        </p:txBody>
      </p:sp>
    </p:spTree>
    <p:extLst>
      <p:ext uri="{BB962C8B-B14F-4D97-AF65-F5344CB8AC3E}">
        <p14:creationId xmlns:p14="http://schemas.microsoft.com/office/powerpoint/2010/main" val="2816757889"/>
      </p:ext>
    </p:extLst>
  </p:cSld>
  <p:clrMapOvr>
    <a:masterClrMapping/>
  </p:clrMapOvr>
  <p:extLst>
    <p:ext uri="{DCECCB84-F9BA-43D5-87BE-67443E8EF086}">
      <p15:sldGuideLst xmlns:p15="http://schemas.microsoft.com/office/powerpoint/2012/main">
        <p15:guide id="3" pos="3120">
          <p15:clr>
            <a:srgbClr val="FBAE40"/>
          </p15:clr>
        </p15:guide>
        <p15:guide id="4" pos="326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ank you - questio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0" name="Right Triangle 39">
            <a:extLst>
              <a:ext uri="{FF2B5EF4-FFF2-40B4-BE49-F238E27FC236}">
                <a16:creationId xmlns:a16="http://schemas.microsoft.com/office/drawing/2014/main" id="{4ED4B7E4-064F-A4EB-2870-0DAC4884FA26}"/>
              </a:ext>
            </a:extLst>
          </p:cNvPr>
          <p:cNvSpPr/>
          <p:nvPr/>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extBox 1">
            <a:extLst>
              <a:ext uri="{FF2B5EF4-FFF2-40B4-BE49-F238E27FC236}">
                <a16:creationId xmlns:a16="http://schemas.microsoft.com/office/drawing/2014/main" id="{C96620F5-6044-7436-1A1F-AFCB70E40B02}"/>
              </a:ext>
            </a:extLst>
          </p:cNvPr>
          <p:cNvSpPr txBox="1"/>
          <p:nvPr/>
        </p:nvSpPr>
        <p:spPr>
          <a:xfrm>
            <a:off x="609600" y="457200"/>
            <a:ext cx="7429500" cy="769441"/>
          </a:xfrm>
          <a:prstGeom prst="rect">
            <a:avLst/>
          </a:prstGeom>
          <a:noFill/>
        </p:spPr>
        <p:txBody>
          <a:bodyPr wrap="square" rtlCol="0">
            <a:spAutoFit/>
          </a:bodyPr>
          <a:lstStyle/>
          <a:p>
            <a:r>
              <a:rPr lang="en-US" sz="4400" b="1" i="0">
                <a:solidFill>
                  <a:srgbClr val="C00000"/>
                </a:solidFill>
                <a:latin typeface="Buckeye Serif 2 Black" pitchFamily="2" charset="77"/>
                <a:ea typeface="Buckeye Serif 2 Black" pitchFamily="2" charset="77"/>
              </a:rPr>
              <a:t>Thank You!</a:t>
            </a:r>
          </a:p>
        </p:txBody>
      </p:sp>
      <p:sp>
        <p:nvSpPr>
          <p:cNvPr id="6" name="Picture Placeholder 5">
            <a:extLst>
              <a:ext uri="{FF2B5EF4-FFF2-40B4-BE49-F238E27FC236}">
                <a16:creationId xmlns:a16="http://schemas.microsoft.com/office/drawing/2014/main" id="{684432E9-B5DA-2A9A-EFF1-FCF2621A9CC6}"/>
              </a:ext>
            </a:extLst>
          </p:cNvPr>
          <p:cNvSpPr>
            <a:spLocks noGrp="1"/>
          </p:cNvSpPr>
          <p:nvPr>
            <p:ph type="pic" sz="quarter" idx="13" hasCustomPrompt="1"/>
          </p:nvPr>
        </p:nvSpPr>
        <p:spPr>
          <a:xfrm>
            <a:off x="6769100" y="1143000"/>
            <a:ext cx="4575175" cy="4575175"/>
          </a:xfrm>
        </p:spPr>
        <p:txBody>
          <a:bodyPr/>
          <a:lstStyle/>
          <a:p>
            <a:r>
              <a:rPr lang="en-US"/>
              <a:t>QR Code</a:t>
            </a:r>
          </a:p>
        </p:txBody>
      </p:sp>
      <p:sp>
        <p:nvSpPr>
          <p:cNvPr id="8" name="Text Placeholder 7">
            <a:extLst>
              <a:ext uri="{FF2B5EF4-FFF2-40B4-BE49-F238E27FC236}">
                <a16:creationId xmlns:a16="http://schemas.microsoft.com/office/drawing/2014/main" id="{A148C1A9-66C1-918C-35D8-26599A1FAF04}"/>
              </a:ext>
            </a:extLst>
          </p:cNvPr>
          <p:cNvSpPr>
            <a:spLocks noGrp="1"/>
          </p:cNvSpPr>
          <p:nvPr>
            <p:ph type="body" sz="quarter" idx="14" hasCustomPrompt="1"/>
          </p:nvPr>
        </p:nvSpPr>
        <p:spPr>
          <a:xfrm>
            <a:off x="609600" y="1600200"/>
            <a:ext cx="5805488" cy="951931"/>
          </a:xfrm>
        </p:spPr>
        <p:txBody>
          <a:bodyPr/>
          <a:lstStyle/>
          <a:p>
            <a:pPr lvl="0"/>
            <a:r>
              <a:rPr lang="en-US"/>
              <a:t>QR Code Link to Post-Workshop Feedback Survey</a:t>
            </a:r>
          </a:p>
          <a:p>
            <a:pPr lvl="0"/>
            <a:endParaRPr lang="en-US"/>
          </a:p>
          <a:p>
            <a:pPr lvl="0"/>
            <a:endParaRPr lang="en-US"/>
          </a:p>
        </p:txBody>
      </p:sp>
      <p:sp>
        <p:nvSpPr>
          <p:cNvPr id="11" name="Text Placeholder 10">
            <a:extLst>
              <a:ext uri="{FF2B5EF4-FFF2-40B4-BE49-F238E27FC236}">
                <a16:creationId xmlns:a16="http://schemas.microsoft.com/office/drawing/2014/main" id="{C9373200-D853-2790-34E3-9DEE818CA702}"/>
              </a:ext>
            </a:extLst>
          </p:cNvPr>
          <p:cNvSpPr>
            <a:spLocks noGrp="1"/>
          </p:cNvSpPr>
          <p:nvPr>
            <p:ph type="body" sz="quarter" idx="15" hasCustomPrompt="1"/>
          </p:nvPr>
        </p:nvSpPr>
        <p:spPr>
          <a:xfrm>
            <a:off x="609600" y="3152775"/>
            <a:ext cx="3543300" cy="545768"/>
          </a:xfrm>
        </p:spPr>
        <p:txBody>
          <a:bodyPr/>
          <a:lstStyle>
            <a:lvl1pPr>
              <a:defRPr b="1"/>
            </a:lvl1pPr>
          </a:lstStyle>
          <a:p>
            <a:pPr lvl="0"/>
            <a:r>
              <a:rPr lang="en-US"/>
              <a:t>Contact Information</a:t>
            </a:r>
          </a:p>
          <a:p>
            <a:pPr lvl="0"/>
            <a:endParaRPr lang="en-US"/>
          </a:p>
        </p:txBody>
      </p:sp>
      <p:sp>
        <p:nvSpPr>
          <p:cNvPr id="3" name="Right Triangle 2">
            <a:extLst>
              <a:ext uri="{FF2B5EF4-FFF2-40B4-BE49-F238E27FC236}">
                <a16:creationId xmlns:a16="http://schemas.microsoft.com/office/drawing/2014/main" id="{A892ED79-7E83-3E3C-2B76-8372C330214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 name="TextBox 4">
            <a:extLst>
              <a:ext uri="{FF2B5EF4-FFF2-40B4-BE49-F238E27FC236}">
                <a16:creationId xmlns:a16="http://schemas.microsoft.com/office/drawing/2014/main" id="{0E88E190-8BA3-3623-9DDB-F634B7941B99}"/>
              </a:ext>
            </a:extLst>
          </p:cNvPr>
          <p:cNvSpPr txBox="1"/>
          <p:nvPr userDrawn="1"/>
        </p:nvSpPr>
        <p:spPr>
          <a:xfrm>
            <a:off x="609600" y="457200"/>
            <a:ext cx="7429500" cy="769441"/>
          </a:xfrm>
          <a:prstGeom prst="rect">
            <a:avLst/>
          </a:prstGeom>
          <a:noFill/>
        </p:spPr>
        <p:txBody>
          <a:bodyPr wrap="square" rtlCol="0">
            <a:spAutoFit/>
          </a:bodyPr>
          <a:lstStyle/>
          <a:p>
            <a:r>
              <a:rPr lang="en-US" sz="4400" b="1" i="0">
                <a:solidFill>
                  <a:srgbClr val="C00000"/>
                </a:solidFill>
                <a:latin typeface="Buckeye Serif 2 Black" pitchFamily="2" charset="77"/>
                <a:ea typeface="Buckeye Serif 2 Black" pitchFamily="2" charset="77"/>
              </a:rPr>
              <a:t>Thank You!</a:t>
            </a:r>
          </a:p>
        </p:txBody>
      </p:sp>
    </p:spTree>
    <p:extLst>
      <p:ext uri="{BB962C8B-B14F-4D97-AF65-F5344CB8AC3E}">
        <p14:creationId xmlns:p14="http://schemas.microsoft.com/office/powerpoint/2010/main" val="4757885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With Backgrou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hasCustomPrompt="1"/>
          </p:nvPr>
        </p:nvSpPr>
        <p:spPr>
          <a:xfrm>
            <a:off x="499280" y="589713"/>
            <a:ext cx="6100133" cy="1106574"/>
          </a:xfrm>
          <a:solidFill>
            <a:srgbClr val="FFFFFF">
              <a:alpha val="69804"/>
            </a:srgbClr>
          </a:solidFill>
        </p:spPr>
        <p:txBody>
          <a:bodyPr lIns="91440" tIns="274320" bIns="274320" anchor="ctr">
            <a:normAutofit/>
          </a:bodyPr>
          <a:lstStyle>
            <a:lvl1pPr algn="l">
              <a:defRPr sz="5500"/>
            </a:lvl1pPr>
          </a:lstStyle>
          <a:p>
            <a:r>
              <a:rPr lang="en-US"/>
              <a:t>Presentation Title at 44-60pt</a:t>
            </a:r>
          </a:p>
        </p:txBody>
      </p:sp>
      <p:sp>
        <p:nvSpPr>
          <p:cNvPr id="4" name="Picture Placeholder 3">
            <a:extLst>
              <a:ext uri="{FF2B5EF4-FFF2-40B4-BE49-F238E27FC236}">
                <a16:creationId xmlns:a16="http://schemas.microsoft.com/office/drawing/2014/main" id="{895BEB2B-62AE-C0EF-FA26-0B93FC83B2A6}"/>
              </a:ext>
            </a:extLst>
          </p:cNvPr>
          <p:cNvSpPr>
            <a:spLocks noGrp="1"/>
          </p:cNvSpPr>
          <p:nvPr>
            <p:ph type="pic" sz="quarter" idx="10"/>
          </p:nvPr>
        </p:nvSpPr>
        <p:spPr>
          <a:xfrm>
            <a:off x="7014949" y="0"/>
            <a:ext cx="5177051" cy="6858000"/>
          </a:xfrm>
        </p:spPr>
        <p:txBody>
          <a:bodyPr/>
          <a:lstStyle/>
          <a:p>
            <a:r>
              <a:rPr lang="en-US"/>
              <a:t>Click icon to add picture</a:t>
            </a:r>
          </a:p>
        </p:txBody>
      </p:sp>
    </p:spTree>
    <p:extLst>
      <p:ext uri="{BB962C8B-B14F-4D97-AF65-F5344CB8AC3E}">
        <p14:creationId xmlns:p14="http://schemas.microsoft.com/office/powerpoint/2010/main" val="266936908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resentation Title_No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8EFD-4FE4-EF92-6974-AD8CA06F2538}"/>
              </a:ext>
            </a:extLst>
          </p:cNvPr>
          <p:cNvSpPr>
            <a:spLocks noGrp="1"/>
          </p:cNvSpPr>
          <p:nvPr>
            <p:ph type="title" hasCustomPrompt="1"/>
          </p:nvPr>
        </p:nvSpPr>
        <p:spPr>
          <a:xfrm>
            <a:off x="609600" y="2367023"/>
            <a:ext cx="10972800" cy="685800"/>
          </a:xfrm>
        </p:spPr>
        <p:txBody>
          <a:bodyPr/>
          <a:lstStyle/>
          <a:p>
            <a:r>
              <a:rPr lang="en-US"/>
              <a:t>Presentation Title Slide No Picture</a:t>
            </a:r>
          </a:p>
        </p:txBody>
      </p:sp>
      <p:sp>
        <p:nvSpPr>
          <p:cNvPr id="4" name="Slide Number Placeholder 3">
            <a:extLst>
              <a:ext uri="{FF2B5EF4-FFF2-40B4-BE49-F238E27FC236}">
                <a16:creationId xmlns:a16="http://schemas.microsoft.com/office/drawing/2014/main" id="{72C097BE-BBE8-4667-F198-79E56EC652D5}"/>
              </a:ext>
            </a:extLst>
          </p:cNvPr>
          <p:cNvSpPr>
            <a:spLocks noGrp="1"/>
          </p:cNvSpPr>
          <p:nvPr>
            <p:ph type="sldNum" sz="quarter" idx="11"/>
          </p:nvPr>
        </p:nvSpPr>
        <p:spPr/>
        <p:txBody>
          <a:bodyPr/>
          <a:lstStyle/>
          <a:p>
            <a:fld id="{DFA4CD3D-26C8-47FF-8D13-9B32BAAB4735}" type="slidenum">
              <a:rPr lang="en-US" smtClean="0"/>
              <a:pPr/>
              <a:t>‹#›</a:t>
            </a:fld>
            <a:endParaRPr lang="en-US"/>
          </a:p>
        </p:txBody>
      </p:sp>
    </p:spTree>
    <p:extLst>
      <p:ext uri="{BB962C8B-B14F-4D97-AF65-F5344CB8AC3E}">
        <p14:creationId xmlns:p14="http://schemas.microsoft.com/office/powerpoint/2010/main" val="19877443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One_Facilit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6BFB-432C-CED5-F83C-8C19FC738D9C}"/>
              </a:ext>
            </a:extLst>
          </p:cNvPr>
          <p:cNvSpPr>
            <a:spLocks noGrp="1"/>
          </p:cNvSpPr>
          <p:nvPr>
            <p:ph type="title" hasCustomPrompt="1"/>
          </p:nvPr>
        </p:nvSpPr>
        <p:spPr/>
        <p:txBody>
          <a:bodyPr/>
          <a:lstStyle/>
          <a:p>
            <a:r>
              <a:rPr lang="en-US"/>
              <a:t>[One] Facilitator</a:t>
            </a:r>
          </a:p>
        </p:txBody>
      </p:sp>
      <p:sp>
        <p:nvSpPr>
          <p:cNvPr id="4" name="Slide Number Placeholder 3">
            <a:extLst>
              <a:ext uri="{FF2B5EF4-FFF2-40B4-BE49-F238E27FC236}">
                <a16:creationId xmlns:a16="http://schemas.microsoft.com/office/drawing/2014/main" id="{CA5EBCF4-804C-6979-75DE-949DBD066482}"/>
              </a:ext>
            </a:extLst>
          </p:cNvPr>
          <p:cNvSpPr>
            <a:spLocks noGrp="1"/>
          </p:cNvSpPr>
          <p:nvPr>
            <p:ph type="sldNum" sz="quarter" idx="11"/>
          </p:nvPr>
        </p:nvSpPr>
        <p:spPr/>
        <p:txBody>
          <a:bodyPr/>
          <a:lstStyle/>
          <a:p>
            <a:fld id="{DFA4CD3D-26C8-47FF-8D13-9B32BAAB4735}" type="slidenum">
              <a:rPr lang="en-US" smtClean="0"/>
              <a:pPr/>
              <a:t>‹#›</a:t>
            </a:fld>
            <a:endParaRPr lang="en-US"/>
          </a:p>
        </p:txBody>
      </p:sp>
      <p:sp>
        <p:nvSpPr>
          <p:cNvPr id="6" name="Picture Placeholder 5">
            <a:extLst>
              <a:ext uri="{FF2B5EF4-FFF2-40B4-BE49-F238E27FC236}">
                <a16:creationId xmlns:a16="http://schemas.microsoft.com/office/drawing/2014/main" id="{800BA949-70B2-33B4-523D-DDE114D4AE0B}"/>
              </a:ext>
            </a:extLst>
          </p:cNvPr>
          <p:cNvSpPr>
            <a:spLocks noGrp="1"/>
          </p:cNvSpPr>
          <p:nvPr>
            <p:ph type="pic" sz="quarter" idx="12"/>
          </p:nvPr>
        </p:nvSpPr>
        <p:spPr>
          <a:xfrm>
            <a:off x="609600" y="1600200"/>
            <a:ext cx="3543300" cy="4572000"/>
          </a:xfrm>
        </p:spPr>
        <p:txBody>
          <a:bodyPr/>
          <a:lstStyle/>
          <a:p>
            <a:r>
              <a:rPr lang="en-US"/>
              <a:t>Click icon to add picture</a:t>
            </a:r>
          </a:p>
        </p:txBody>
      </p:sp>
      <p:sp>
        <p:nvSpPr>
          <p:cNvPr id="8" name="Text Placeholder 7">
            <a:extLst>
              <a:ext uri="{FF2B5EF4-FFF2-40B4-BE49-F238E27FC236}">
                <a16:creationId xmlns:a16="http://schemas.microsoft.com/office/drawing/2014/main" id="{FB124108-6EB6-D990-CD19-BF1F87CC1469}"/>
              </a:ext>
            </a:extLst>
          </p:cNvPr>
          <p:cNvSpPr>
            <a:spLocks noGrp="1"/>
          </p:cNvSpPr>
          <p:nvPr>
            <p:ph type="body" sz="quarter" idx="13" hasCustomPrompt="1"/>
          </p:nvPr>
        </p:nvSpPr>
        <p:spPr>
          <a:xfrm>
            <a:off x="4381500" y="1600200"/>
            <a:ext cx="7200900" cy="2230438"/>
          </a:xfrm>
        </p:spPr>
        <p:txBody>
          <a:bodyPr/>
          <a:lstStyle>
            <a:lvl1pPr>
              <a:defRPr sz="2800" b="0"/>
            </a:lvl1pPr>
          </a:lstStyle>
          <a:p>
            <a:pPr lvl="0"/>
            <a:r>
              <a:rPr lang="en-US"/>
              <a:t>First Last </a:t>
            </a:r>
          </a:p>
          <a:p>
            <a:pPr lvl="0"/>
            <a:r>
              <a:rPr lang="en-US"/>
              <a:t>Title</a:t>
            </a:r>
          </a:p>
          <a:p>
            <a:pPr lvl="0"/>
            <a:r>
              <a:rPr lang="en-US"/>
              <a:t>Department/Unit</a:t>
            </a:r>
          </a:p>
          <a:p>
            <a:pPr lvl="0"/>
            <a:r>
              <a:rPr lang="en-US"/>
              <a:t>Contact</a:t>
            </a:r>
          </a:p>
        </p:txBody>
      </p:sp>
    </p:spTree>
    <p:extLst>
      <p:ext uri="{BB962C8B-B14F-4D97-AF65-F5344CB8AC3E}">
        <p14:creationId xmlns:p14="http://schemas.microsoft.com/office/powerpoint/2010/main" val="970122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709261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wo facilitator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C921F103-A52D-4BF8-A426-261D45BC06E9}"/>
              </a:ext>
            </a:extLst>
          </p:cNvPr>
          <p:cNvSpPr>
            <a:spLocks noGrp="1" noChangeAspect="1"/>
          </p:cNvSpPr>
          <p:nvPr>
            <p:ph sz="half" idx="22"/>
          </p:nvPr>
        </p:nvSpPr>
        <p:spPr>
          <a:xfrm>
            <a:off x="609600" y="1613262"/>
            <a:ext cx="2286000" cy="3200400"/>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A2B346C1-15A5-F56F-BC35-B8CFB4673FEA}"/>
              </a:ext>
            </a:extLst>
          </p:cNvPr>
          <p:cNvSpPr>
            <a:spLocks noGrp="1"/>
          </p:cNvSpPr>
          <p:nvPr>
            <p:ph type="title" hasCustomPrompt="1"/>
          </p:nvPr>
        </p:nvSpPr>
        <p:spPr>
          <a:xfrm>
            <a:off x="590797" y="401839"/>
            <a:ext cx="10515600" cy="741161"/>
          </a:xfrm>
        </p:spPr>
        <p:txBody>
          <a:bodyPr anchor="t"/>
          <a:lstStyle>
            <a:lvl1pPr>
              <a:defRPr sz="4800">
                <a:solidFill>
                  <a:srgbClr val="C00000"/>
                </a:solidFill>
              </a:defRPr>
            </a:lvl1pPr>
          </a:lstStyle>
          <a:p>
            <a:r>
              <a:rPr lang="en-US"/>
              <a:t>Two Facilitators</a:t>
            </a:r>
          </a:p>
        </p:txBody>
      </p:sp>
      <p:sp>
        <p:nvSpPr>
          <p:cNvPr id="8" name="Text Placeholder 2">
            <a:extLst>
              <a:ext uri="{FF2B5EF4-FFF2-40B4-BE49-F238E27FC236}">
                <a16:creationId xmlns:a16="http://schemas.microsoft.com/office/drawing/2014/main" id="{C5BA7AF3-63AB-7F12-226D-51068188FEF3}"/>
              </a:ext>
            </a:extLst>
          </p:cNvPr>
          <p:cNvSpPr>
            <a:spLocks noGrp="1"/>
          </p:cNvSpPr>
          <p:nvPr>
            <p:ph type="body" sz="quarter" idx="32"/>
          </p:nvPr>
        </p:nvSpPr>
        <p:spPr>
          <a:xfrm>
            <a:off x="3218124" y="2683374"/>
            <a:ext cx="1869552" cy="427006"/>
          </a:xfrm>
        </p:spPr>
        <p:txBody>
          <a:bodyPr>
            <a:noAutofit/>
          </a:bodyPr>
          <a:lstStyle>
            <a:lvl1pPr>
              <a:defRPr sz="2000" b="1"/>
            </a:lvl1pPr>
          </a:lstStyle>
          <a:p>
            <a:pPr lvl="0"/>
            <a:r>
              <a:rPr lang="en-US" sz="2000"/>
              <a:t>Click to edit Master text styles</a:t>
            </a:r>
          </a:p>
          <a:p>
            <a:pPr lvl="1"/>
            <a:r>
              <a:rPr lang="en-US" sz="2000"/>
              <a:t>Second level</a:t>
            </a:r>
          </a:p>
          <a:p>
            <a:pPr lvl="2"/>
            <a:r>
              <a:rPr lang="en-US" sz="2000"/>
              <a:t>Third level</a:t>
            </a:r>
          </a:p>
        </p:txBody>
      </p:sp>
      <p:sp>
        <p:nvSpPr>
          <p:cNvPr id="9" name="Text Placeholder 2">
            <a:extLst>
              <a:ext uri="{FF2B5EF4-FFF2-40B4-BE49-F238E27FC236}">
                <a16:creationId xmlns:a16="http://schemas.microsoft.com/office/drawing/2014/main" id="{5D5548CE-22D7-D400-BCD4-E8A9A3D33386}"/>
              </a:ext>
            </a:extLst>
          </p:cNvPr>
          <p:cNvSpPr>
            <a:spLocks noGrp="1"/>
          </p:cNvSpPr>
          <p:nvPr>
            <p:ph type="body" sz="quarter" idx="33"/>
          </p:nvPr>
        </p:nvSpPr>
        <p:spPr>
          <a:xfrm>
            <a:off x="8925770" y="2683374"/>
            <a:ext cx="1869552" cy="427006"/>
          </a:xfrm>
        </p:spPr>
        <p:txBody>
          <a:bodyPr>
            <a:noAutofit/>
          </a:bodyPr>
          <a:lstStyle>
            <a:lvl1pPr>
              <a:defRPr sz="2000" b="1"/>
            </a:lvl1pPr>
          </a:lstStyle>
          <a:p>
            <a:pPr lvl="0"/>
            <a:r>
              <a:rPr lang="en-US" sz="2000"/>
              <a:t>Click to edit Master text styles</a:t>
            </a:r>
          </a:p>
          <a:p>
            <a:pPr lvl="1"/>
            <a:r>
              <a:rPr lang="en-US" sz="2000"/>
              <a:t>Second level</a:t>
            </a:r>
          </a:p>
          <a:p>
            <a:pPr lvl="2"/>
            <a:r>
              <a:rPr lang="en-US" sz="2000"/>
              <a:t>Third level</a:t>
            </a:r>
          </a:p>
        </p:txBody>
      </p:sp>
      <p:sp>
        <p:nvSpPr>
          <p:cNvPr id="10" name="Content Placeholder 3">
            <a:extLst>
              <a:ext uri="{FF2B5EF4-FFF2-40B4-BE49-F238E27FC236}">
                <a16:creationId xmlns:a16="http://schemas.microsoft.com/office/drawing/2014/main" id="{F53A2FAE-B096-577E-7999-7A6C95053E53}"/>
              </a:ext>
            </a:extLst>
          </p:cNvPr>
          <p:cNvSpPr>
            <a:spLocks noGrp="1" noChangeAspect="1"/>
          </p:cNvSpPr>
          <p:nvPr>
            <p:ph sz="half" idx="34"/>
          </p:nvPr>
        </p:nvSpPr>
        <p:spPr>
          <a:xfrm>
            <a:off x="6259191" y="1613262"/>
            <a:ext cx="2286000" cy="3200400"/>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01755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ree facilitators/Imag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588818" y="4676382"/>
            <a:ext cx="3200400" cy="296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609600" y="1600200"/>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39282" y="160866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382000" y="160866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588818" y="4900126"/>
            <a:ext cx="3200400" cy="684106"/>
          </a:xfrm>
        </p:spPr>
        <p:txBody>
          <a:bodyPr anchor="t">
            <a:noAutofit/>
          </a:bodyPr>
          <a:lstStyle>
            <a:lvl1pPr marL="0" indent="0" algn="l">
              <a:lnSpc>
                <a:spcPct val="100000"/>
              </a:lnSpc>
              <a:spcBef>
                <a:spcPts val="0"/>
              </a:spcBef>
              <a:buNone/>
              <a:defRPr sz="18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39282" y="4641351"/>
            <a:ext cx="3200400" cy="296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39282" y="4900126"/>
            <a:ext cx="3200400" cy="684106"/>
          </a:xfrm>
        </p:spPr>
        <p:txBody>
          <a:bodyPr anchor="t">
            <a:noAutofit/>
          </a:bodyPr>
          <a:lstStyle>
            <a:lvl1pPr marL="0" indent="0" algn="l">
              <a:lnSpc>
                <a:spcPct val="100000"/>
              </a:lnSpc>
              <a:spcBef>
                <a:spcPts val="0"/>
              </a:spcBef>
              <a:buNone/>
              <a:defRPr sz="18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588818" y="407405"/>
            <a:ext cx="10515600" cy="741161"/>
          </a:xfrm>
        </p:spPr>
        <p:txBody>
          <a:bodyPr anchor="t"/>
          <a:lstStyle>
            <a:lvl1pPr>
              <a:defRPr sz="4800">
                <a:solidFill>
                  <a:srgbClr val="C00000"/>
                </a:solidFill>
              </a:defRPr>
            </a:lvl1pPr>
          </a:lstStyle>
          <a:p>
            <a:r>
              <a:rPr lang="en-US"/>
              <a:t>Three Image Option</a:t>
            </a:r>
          </a:p>
        </p:txBody>
      </p:sp>
      <p:sp>
        <p:nvSpPr>
          <p:cNvPr id="2" name="Text Placeholder 4">
            <a:extLst>
              <a:ext uri="{FF2B5EF4-FFF2-40B4-BE49-F238E27FC236}">
                <a16:creationId xmlns:a16="http://schemas.microsoft.com/office/drawing/2014/main" id="{F8EDBCCA-321F-9D3C-D6A6-9402B88C59F3}"/>
              </a:ext>
            </a:extLst>
          </p:cNvPr>
          <p:cNvSpPr>
            <a:spLocks noGrp="1"/>
          </p:cNvSpPr>
          <p:nvPr>
            <p:ph type="body" sz="quarter" idx="32" hasCustomPrompt="1"/>
          </p:nvPr>
        </p:nvSpPr>
        <p:spPr>
          <a:xfrm>
            <a:off x="8382000" y="4641351"/>
            <a:ext cx="3200400" cy="296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 name="Text Placeholder 4">
            <a:extLst>
              <a:ext uri="{FF2B5EF4-FFF2-40B4-BE49-F238E27FC236}">
                <a16:creationId xmlns:a16="http://schemas.microsoft.com/office/drawing/2014/main" id="{640DB458-EAB2-4DF8-F16E-0D83371C9989}"/>
              </a:ext>
            </a:extLst>
          </p:cNvPr>
          <p:cNvSpPr>
            <a:spLocks noGrp="1"/>
          </p:cNvSpPr>
          <p:nvPr>
            <p:ph type="body" sz="quarter" idx="33" hasCustomPrompt="1"/>
          </p:nvPr>
        </p:nvSpPr>
        <p:spPr>
          <a:xfrm>
            <a:off x="8382000" y="4900126"/>
            <a:ext cx="3200400" cy="684106"/>
          </a:xfrm>
        </p:spPr>
        <p:txBody>
          <a:bodyPr anchor="t">
            <a:noAutofit/>
          </a:bodyPr>
          <a:lstStyle>
            <a:lvl1pPr marL="0" indent="0" algn="l">
              <a:lnSpc>
                <a:spcPct val="100000"/>
              </a:lnSpc>
              <a:spcBef>
                <a:spcPts val="0"/>
              </a:spcBef>
              <a:buNone/>
              <a:defRPr sz="18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Tree>
    <p:extLst>
      <p:ext uri="{BB962C8B-B14F-4D97-AF65-F5344CB8AC3E}">
        <p14:creationId xmlns:p14="http://schemas.microsoft.com/office/powerpoint/2010/main" val="4294925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articipation Guidelin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2269071" y="1449509"/>
            <a:ext cx="3032134" cy="391986"/>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Practice With Us</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655158" y="505811"/>
            <a:ext cx="10449260" cy="741161"/>
          </a:xfrm>
        </p:spPr>
        <p:txBody>
          <a:bodyPr anchor="t">
            <a:noAutofit/>
          </a:bodyPr>
          <a:lstStyle>
            <a:lvl1pPr>
              <a:defRPr sz="4700">
                <a:solidFill>
                  <a:srgbClr val="C00000"/>
                </a:solidFill>
              </a:defRPr>
            </a:lvl1pPr>
          </a:lstStyle>
          <a:p>
            <a:r>
              <a:rPr lang="en-US"/>
              <a:t>Participation Guidelines</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655158" y="1612731"/>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4" name="Text Placeholder 4">
            <a:extLst>
              <a:ext uri="{FF2B5EF4-FFF2-40B4-BE49-F238E27FC236}">
                <a16:creationId xmlns:a16="http://schemas.microsoft.com/office/drawing/2014/main" id="{4811AC61-9D0E-9F0B-F0C4-2A384B0EE9A2}"/>
              </a:ext>
            </a:extLst>
          </p:cNvPr>
          <p:cNvSpPr>
            <a:spLocks noGrp="1"/>
          </p:cNvSpPr>
          <p:nvPr>
            <p:ph type="body" sz="quarter" idx="75" hasCustomPrompt="1"/>
          </p:nvPr>
        </p:nvSpPr>
        <p:spPr>
          <a:xfrm>
            <a:off x="2269071" y="2044032"/>
            <a:ext cx="3585352" cy="698590"/>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We model strategies for teaching we hope you’ll borrow. Use the workshop activities to help you discover, discuss, and start applying the concepts covered. </a:t>
            </a:r>
          </a:p>
        </p:txBody>
      </p:sp>
      <p:sp>
        <p:nvSpPr>
          <p:cNvPr id="7" name="Picture Placeholder 4">
            <a:extLst>
              <a:ext uri="{FF2B5EF4-FFF2-40B4-BE49-F238E27FC236}">
                <a16:creationId xmlns:a16="http://schemas.microsoft.com/office/drawing/2014/main" id="{1A638C74-7DE9-011B-CC57-4C40F30860A5}"/>
              </a:ext>
            </a:extLst>
          </p:cNvPr>
          <p:cNvSpPr>
            <a:spLocks noGrp="1"/>
          </p:cNvSpPr>
          <p:nvPr>
            <p:ph type="pic" sz="quarter" idx="76"/>
          </p:nvPr>
        </p:nvSpPr>
        <p:spPr>
          <a:xfrm>
            <a:off x="6096000" y="1603094"/>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3" name="Text Placeholder 4">
            <a:extLst>
              <a:ext uri="{FF2B5EF4-FFF2-40B4-BE49-F238E27FC236}">
                <a16:creationId xmlns:a16="http://schemas.microsoft.com/office/drawing/2014/main" id="{089DF0C7-FE89-1DB5-B62A-BBDF6A8717EF}"/>
              </a:ext>
            </a:extLst>
          </p:cNvPr>
          <p:cNvSpPr>
            <a:spLocks noGrp="1"/>
          </p:cNvSpPr>
          <p:nvPr>
            <p:ph type="body" sz="quarter" idx="80" hasCustomPrompt="1"/>
          </p:nvPr>
        </p:nvSpPr>
        <p:spPr>
          <a:xfrm>
            <a:off x="2269071" y="3900427"/>
            <a:ext cx="3585352" cy="429903"/>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Support and Listen</a:t>
            </a:r>
          </a:p>
        </p:txBody>
      </p:sp>
      <p:sp>
        <p:nvSpPr>
          <p:cNvPr id="14" name="Text Placeholder 4">
            <a:extLst>
              <a:ext uri="{FF2B5EF4-FFF2-40B4-BE49-F238E27FC236}">
                <a16:creationId xmlns:a16="http://schemas.microsoft.com/office/drawing/2014/main" id="{1BCF3CDA-2BFD-A4EC-3208-AB34E4B32D77}"/>
              </a:ext>
            </a:extLst>
          </p:cNvPr>
          <p:cNvSpPr>
            <a:spLocks noGrp="1"/>
          </p:cNvSpPr>
          <p:nvPr>
            <p:ph type="body" sz="quarter" idx="81" hasCustomPrompt="1"/>
          </p:nvPr>
        </p:nvSpPr>
        <p:spPr>
          <a:xfrm>
            <a:off x="2269071" y="4515179"/>
            <a:ext cx="3576233" cy="698590"/>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We know some teaching topics are difficult to talk about. Be an active listener and support your colleagues when they choose to share. </a:t>
            </a:r>
          </a:p>
        </p:txBody>
      </p:sp>
      <p:sp>
        <p:nvSpPr>
          <p:cNvPr id="15" name="Picture Placeholder 4">
            <a:extLst>
              <a:ext uri="{FF2B5EF4-FFF2-40B4-BE49-F238E27FC236}">
                <a16:creationId xmlns:a16="http://schemas.microsoft.com/office/drawing/2014/main" id="{2ADF1D26-EA31-F8AF-EA4F-B9C3B214EF42}"/>
              </a:ext>
            </a:extLst>
          </p:cNvPr>
          <p:cNvSpPr>
            <a:spLocks noGrp="1"/>
          </p:cNvSpPr>
          <p:nvPr>
            <p:ph type="pic" sz="quarter" idx="82"/>
          </p:nvPr>
        </p:nvSpPr>
        <p:spPr>
          <a:xfrm>
            <a:off x="655158" y="4069757"/>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7" name="Text Placeholder 4">
            <a:extLst>
              <a:ext uri="{FF2B5EF4-FFF2-40B4-BE49-F238E27FC236}">
                <a16:creationId xmlns:a16="http://schemas.microsoft.com/office/drawing/2014/main" id="{B8A27D2D-7D7B-FF63-CEFF-6F6417390308}"/>
              </a:ext>
            </a:extLst>
          </p:cNvPr>
          <p:cNvSpPr>
            <a:spLocks noGrp="1"/>
          </p:cNvSpPr>
          <p:nvPr>
            <p:ph type="body" sz="quarter" idx="83" hasCustomPrompt="1"/>
          </p:nvPr>
        </p:nvSpPr>
        <p:spPr>
          <a:xfrm>
            <a:off x="7810500" y="1379784"/>
            <a:ext cx="3989614" cy="465894"/>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Use Any Method to Participate</a:t>
            </a:r>
          </a:p>
        </p:txBody>
      </p:sp>
      <p:sp>
        <p:nvSpPr>
          <p:cNvPr id="18" name="Text Placeholder 4">
            <a:extLst>
              <a:ext uri="{FF2B5EF4-FFF2-40B4-BE49-F238E27FC236}">
                <a16:creationId xmlns:a16="http://schemas.microsoft.com/office/drawing/2014/main" id="{94817D70-30E3-4E87-1054-146AD21B00C5}"/>
              </a:ext>
            </a:extLst>
          </p:cNvPr>
          <p:cNvSpPr>
            <a:spLocks noGrp="1"/>
          </p:cNvSpPr>
          <p:nvPr>
            <p:ph type="body" sz="quarter" idx="84" hasCustomPrompt="1"/>
          </p:nvPr>
        </p:nvSpPr>
        <p:spPr>
          <a:xfrm>
            <a:off x="7810500" y="4515179"/>
            <a:ext cx="3876666" cy="1047885"/>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Use this or delete</a:t>
            </a:r>
          </a:p>
        </p:txBody>
      </p:sp>
      <p:sp>
        <p:nvSpPr>
          <p:cNvPr id="19" name="Picture Placeholder 4">
            <a:extLst>
              <a:ext uri="{FF2B5EF4-FFF2-40B4-BE49-F238E27FC236}">
                <a16:creationId xmlns:a16="http://schemas.microsoft.com/office/drawing/2014/main" id="{E39F38B8-5141-9315-129C-4B569173788E}"/>
              </a:ext>
            </a:extLst>
          </p:cNvPr>
          <p:cNvSpPr>
            <a:spLocks noGrp="1"/>
          </p:cNvSpPr>
          <p:nvPr>
            <p:ph type="pic" sz="quarter" idx="85"/>
          </p:nvPr>
        </p:nvSpPr>
        <p:spPr>
          <a:xfrm>
            <a:off x="6096000" y="4063872"/>
            <a:ext cx="1527958" cy="1499035"/>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5" name="Text Placeholder 4">
            <a:extLst>
              <a:ext uri="{FF2B5EF4-FFF2-40B4-BE49-F238E27FC236}">
                <a16:creationId xmlns:a16="http://schemas.microsoft.com/office/drawing/2014/main" id="{9999A62E-7E05-89E6-E23F-0BA13C9F23AA}"/>
              </a:ext>
            </a:extLst>
          </p:cNvPr>
          <p:cNvSpPr>
            <a:spLocks noGrp="1"/>
          </p:cNvSpPr>
          <p:nvPr>
            <p:ph type="body" sz="quarter" idx="86" hasCustomPrompt="1"/>
          </p:nvPr>
        </p:nvSpPr>
        <p:spPr>
          <a:xfrm>
            <a:off x="7810500" y="2064045"/>
            <a:ext cx="3771900" cy="698590"/>
          </a:xfrm>
        </p:spPr>
        <p:txBody>
          <a:bodyPr anchor="t">
            <a:noAutofit/>
          </a:bodyPr>
          <a:lstStyle>
            <a:lvl1pPr marL="0" indent="0" algn="l">
              <a:lnSpc>
                <a:spcPct val="100000"/>
              </a:lnSpc>
              <a:spcBef>
                <a:spcPts val="0"/>
              </a:spcBef>
              <a:buNone/>
              <a:defRPr sz="18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We’ve designed activities with a Universal Design for Learning mindset. You can join in and practice in whatever way is best for your situation right now. </a:t>
            </a:r>
          </a:p>
        </p:txBody>
      </p:sp>
      <p:sp>
        <p:nvSpPr>
          <p:cNvPr id="26" name="Text Placeholder 4">
            <a:extLst>
              <a:ext uri="{FF2B5EF4-FFF2-40B4-BE49-F238E27FC236}">
                <a16:creationId xmlns:a16="http://schemas.microsoft.com/office/drawing/2014/main" id="{098EA2D8-A9F4-0523-6387-7AFBEB951263}"/>
              </a:ext>
            </a:extLst>
          </p:cNvPr>
          <p:cNvSpPr>
            <a:spLocks noGrp="1"/>
          </p:cNvSpPr>
          <p:nvPr>
            <p:ph type="body" sz="quarter" idx="87" hasCustomPrompt="1"/>
          </p:nvPr>
        </p:nvSpPr>
        <p:spPr>
          <a:xfrm>
            <a:off x="7810500" y="3830925"/>
            <a:ext cx="3671307" cy="465894"/>
          </a:xfrm>
        </p:spPr>
        <p:txBody>
          <a:bodyPr anchor="b">
            <a:noAutofit/>
          </a:bodyPr>
          <a:lstStyle>
            <a:lvl1pPr marL="0" indent="0" algn="l">
              <a:buNone/>
              <a:defRPr sz="2000" b="1">
                <a:solidFill>
                  <a:schemeClr val="tx2">
                    <a:lumMod val="50000"/>
                  </a:schemeClr>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Topic-Specific</a:t>
            </a:r>
          </a:p>
        </p:txBody>
      </p:sp>
    </p:spTree>
    <p:extLst>
      <p:ext uri="{BB962C8B-B14F-4D97-AF65-F5344CB8AC3E}">
        <p14:creationId xmlns:p14="http://schemas.microsoft.com/office/powerpoint/2010/main" val="42931282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Outcomes Bulleted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533399" y="457200"/>
            <a:ext cx="10276111" cy="609600"/>
          </a:xfrm>
        </p:spPr>
        <p:txBody>
          <a:bodyPr anchor="t" anchorCtr="0">
            <a:noAutofit/>
          </a:bodyPr>
          <a:lstStyle>
            <a:lvl1pPr>
              <a:defRPr sz="4800"/>
            </a:lvl1pPr>
          </a:lstStyle>
          <a:p>
            <a:r>
              <a:rPr lang="en-US"/>
              <a:t>Workshop 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09600" y="1230338"/>
            <a:ext cx="9644743" cy="369862"/>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609600" y="2057400"/>
            <a:ext cx="10972800" cy="4114800"/>
          </a:xfrm>
        </p:spPr>
        <p:txBody>
          <a:bodyPr anchor="t" anchorCtr="0">
            <a:no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38074060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7" name="Title 1">
            <a:extLst>
              <a:ext uri="{FF2B5EF4-FFF2-40B4-BE49-F238E27FC236}">
                <a16:creationId xmlns:a16="http://schemas.microsoft.com/office/drawing/2014/main" id="{8D4E7D8D-3CE6-BC4E-BA91-C825C3B79A33}"/>
              </a:ext>
            </a:extLst>
          </p:cNvPr>
          <p:cNvSpPr>
            <a:spLocks noGrp="1"/>
          </p:cNvSpPr>
          <p:nvPr>
            <p:ph type="title" hasCustomPrompt="1"/>
          </p:nvPr>
        </p:nvSpPr>
        <p:spPr>
          <a:xfrm>
            <a:off x="679450" y="2620489"/>
            <a:ext cx="10515600" cy="819397"/>
          </a:xfrm>
        </p:spPr>
        <p:txBody>
          <a:bodyPr anchor="t">
            <a:normAutofit/>
          </a:bodyPr>
          <a:lstStyle>
            <a:lvl1pPr>
              <a:defRPr sz="5500"/>
            </a:lvl1pPr>
          </a:lstStyle>
          <a:p>
            <a:r>
              <a:rPr lang="en-US"/>
              <a:t>Clean Section Divider </a:t>
            </a:r>
          </a:p>
        </p:txBody>
      </p:sp>
      <p:sp>
        <p:nvSpPr>
          <p:cNvPr id="8" name="Text Placeholder 2">
            <a:extLst>
              <a:ext uri="{FF2B5EF4-FFF2-40B4-BE49-F238E27FC236}">
                <a16:creationId xmlns:a16="http://schemas.microsoft.com/office/drawing/2014/main" id="{19BB5AB9-FC6F-7F4D-885C-DFDA822904D4}"/>
              </a:ext>
            </a:extLst>
          </p:cNvPr>
          <p:cNvSpPr>
            <a:spLocks noGrp="1"/>
          </p:cNvSpPr>
          <p:nvPr>
            <p:ph type="body" idx="1" hasCustomPrompt="1"/>
          </p:nvPr>
        </p:nvSpPr>
        <p:spPr>
          <a:xfrm>
            <a:off x="668565" y="3468394"/>
            <a:ext cx="10515600" cy="496976"/>
          </a:xfrm>
        </p:spPr>
        <p:txBody>
          <a:bodyPr>
            <a:normAutofit/>
          </a:bodyPr>
          <a:lstStyle>
            <a:lvl1pPr marL="0" indent="0">
              <a:buNone/>
              <a:defRPr sz="2800" b="0" i="0">
                <a:solidFill>
                  <a:schemeClr val="tx1"/>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Use subtitle sparingly</a:t>
            </a:r>
          </a:p>
        </p:txBody>
      </p:sp>
    </p:spTree>
    <p:extLst>
      <p:ext uri="{BB962C8B-B14F-4D97-AF65-F5344CB8AC3E}">
        <p14:creationId xmlns:p14="http://schemas.microsoft.com/office/powerpoint/2010/main" val="137908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 Title Divider</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Avoid long display time</a:t>
            </a:r>
          </a:p>
        </p:txBody>
      </p:sp>
    </p:spTree>
    <p:extLst>
      <p:ext uri="{BB962C8B-B14F-4D97-AF65-F5344CB8AC3E}">
        <p14:creationId xmlns:p14="http://schemas.microsoft.com/office/powerpoint/2010/main" val="1627992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86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Active Learning Divider</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Use for breakouts, small group discussion, or sub-section division</a:t>
            </a:r>
          </a:p>
        </p:txBody>
      </p:sp>
    </p:spTree>
    <p:extLst>
      <p:ext uri="{BB962C8B-B14F-4D97-AF65-F5344CB8AC3E}">
        <p14:creationId xmlns:p14="http://schemas.microsoft.com/office/powerpoint/2010/main" val="1524332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mpare/Contra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52763" y="457200"/>
            <a:ext cx="10885714" cy="838854"/>
          </a:xfrm>
        </p:spPr>
        <p:txBody>
          <a:bodyPr anchor="t"/>
          <a:lstStyle>
            <a:lvl1pPr>
              <a:defRPr>
                <a:solidFill>
                  <a:schemeClr val="accent4"/>
                </a:solidFill>
              </a:defRPr>
            </a:lvl1pPr>
          </a:lstStyle>
          <a:p>
            <a:r>
              <a:rPr lang="en-US"/>
              <a:t>Compare/Contrast</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2" y="1617220"/>
            <a:ext cx="5214258" cy="4679189"/>
          </a:xfrm>
        </p:spPr>
        <p:txBody>
          <a:bodyPr/>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chemeClr val="tx2">
                    <a:lumMod val="50000"/>
                  </a:schemeClr>
                </a:solidFill>
              </a:defRPr>
            </a:lvl2pPr>
            <a:lvl3pPr marL="1143000" indent="-228600">
              <a:buClr>
                <a:srgbClr val="C00000"/>
              </a:buClr>
              <a:buSzPct val="90000"/>
              <a:buFont typeface="Courier New" panose="02070309020205020404" pitchFamily="49" charset="0"/>
              <a:buChar char="o"/>
              <a:defRPr>
                <a:solidFill>
                  <a:schemeClr val="tx2">
                    <a:lumMod val="50000"/>
                  </a:schemeClr>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8E73EF2E-0F58-7AD7-3CDC-88B4CEBD779E}"/>
              </a:ext>
            </a:extLst>
          </p:cNvPr>
          <p:cNvSpPr>
            <a:spLocks noGrp="1"/>
          </p:cNvSpPr>
          <p:nvPr>
            <p:ph idx="28" hasCustomPrompt="1"/>
          </p:nvPr>
        </p:nvSpPr>
        <p:spPr>
          <a:xfrm>
            <a:off x="6368142" y="1627340"/>
            <a:ext cx="5214258" cy="4679189"/>
          </a:xfrm>
        </p:spPr>
        <p:txBody>
          <a:bodyPr/>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chemeClr val="tx2">
                    <a:lumMod val="50000"/>
                  </a:schemeClr>
                </a:solidFill>
              </a:defRPr>
            </a:lvl2pPr>
            <a:lvl3pPr marL="1143000" indent="-228600">
              <a:buClr>
                <a:srgbClr val="C00000"/>
              </a:buClr>
              <a:buSzPct val="90000"/>
              <a:buFont typeface="Courier New" panose="02070309020205020404" pitchFamily="49" charset="0"/>
              <a:buChar char="o"/>
              <a:defRPr>
                <a:solidFill>
                  <a:schemeClr val="tx2">
                    <a:lumMod val="50000"/>
                  </a:schemeClr>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09842044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Image Left_Content Righ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4381500" y="1600200"/>
            <a:ext cx="7124700" cy="4572000"/>
          </a:xfrm>
        </p:spPr>
        <p:txBody>
          <a:bodyPr>
            <a:normAutofit/>
          </a:bodyPr>
          <a:lstStyle>
            <a:lvl1pPr marL="0" indent="0">
              <a:buNone/>
              <a:defRPr sz="2400">
                <a:solidFill>
                  <a:schemeClr val="tx2">
                    <a:lumMod val="50000"/>
                  </a:schemeClr>
                </a:solidFill>
              </a:defRPr>
            </a:lvl1pPr>
            <a:lvl2pPr marL="466725" indent="-228600">
              <a:buClr>
                <a:srgbClr val="C00000"/>
              </a:buClr>
              <a:buSzPct val="110000"/>
              <a:buFont typeface="Arial" panose="020B0604020202020204" pitchFamily="34" charset="0"/>
              <a:buChar char="•"/>
              <a:tabLst/>
              <a:defRPr sz="2000">
                <a:solidFill>
                  <a:schemeClr val="tx2">
                    <a:lumMod val="50000"/>
                  </a:schemeClr>
                </a:solidFill>
              </a:defRPr>
            </a:lvl2pPr>
            <a:lvl3pPr marL="922338" indent="-228600">
              <a:buClr>
                <a:srgbClr val="C00000"/>
              </a:buClr>
              <a:buSzPct val="90000"/>
              <a:buFont typeface="Courier New" panose="02070309020205020404" pitchFamily="49" charset="0"/>
              <a:buChar char="o"/>
              <a:tabLst/>
              <a:defRPr sz="1800">
                <a:solidFill>
                  <a:schemeClr val="tx2">
                    <a:lumMod val="50000"/>
                  </a:schemeClr>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Keep title and text within vertical guides</a:t>
            </a:r>
          </a:p>
          <a:p>
            <a:pPr lvl="1"/>
            <a:r>
              <a:rPr lang="en-US"/>
              <a:t>Second level copy </a:t>
            </a:r>
          </a:p>
          <a:p>
            <a:pPr lvl="2"/>
            <a:r>
              <a:rPr lang="en-US"/>
              <a:t>Third level copy</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4381500" y="457200"/>
            <a:ext cx="6324600" cy="739233"/>
          </a:xfrm>
        </p:spPr>
        <p:txBody>
          <a:bodyPr anchor="t"/>
          <a:lstStyle>
            <a:lvl1pPr>
              <a:defRPr>
                <a:solidFill>
                  <a:schemeClr val="accent4"/>
                </a:solidFill>
              </a:defRPr>
            </a:lvl1pPr>
          </a:lstStyle>
          <a:p>
            <a:r>
              <a:rPr lang="en-US"/>
              <a:t>Image Left Text Slide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4" name="Picture Placeholder 3">
            <a:extLst>
              <a:ext uri="{FF2B5EF4-FFF2-40B4-BE49-F238E27FC236}">
                <a16:creationId xmlns:a16="http://schemas.microsoft.com/office/drawing/2014/main" id="{0668D1FB-65A4-3B9D-623A-AD8B52BBFDB3}"/>
              </a:ext>
            </a:extLst>
          </p:cNvPr>
          <p:cNvSpPr>
            <a:spLocks noGrp="1"/>
          </p:cNvSpPr>
          <p:nvPr>
            <p:ph type="pic" sz="quarter" idx="14"/>
          </p:nvPr>
        </p:nvSpPr>
        <p:spPr>
          <a:xfrm>
            <a:off x="0" y="0"/>
            <a:ext cx="4152900" cy="6172200"/>
          </a:xfrm>
        </p:spPr>
        <p:txBody>
          <a:bodyPr/>
          <a:lstStyle/>
          <a:p>
            <a:r>
              <a:rPr lang="en-US"/>
              <a:t>Click icon to add picture</a:t>
            </a:r>
          </a:p>
        </p:txBody>
      </p:sp>
    </p:spTree>
    <p:extLst>
      <p:ext uri="{BB962C8B-B14F-4D97-AF65-F5344CB8AC3E}">
        <p14:creationId xmlns:p14="http://schemas.microsoft.com/office/powerpoint/2010/main" val="3764224108"/>
      </p:ext>
    </p:extLst>
  </p:cSld>
  <p:clrMapOvr>
    <a:masterClrMapping/>
  </p:clrMapOvr>
  <p:extLst>
    <p:ext uri="{DCECCB84-F9BA-43D5-87BE-67443E8EF086}">
      <p15:sldGuideLst xmlns:p15="http://schemas.microsoft.com/office/powerpoint/2012/main">
        <p15:guide id="1" pos="3072">
          <p15:clr>
            <a:srgbClr val="FBAE40"/>
          </p15:clr>
        </p15:guide>
        <p15:guide id="2" pos="326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ntent Left_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52763" y="457200"/>
            <a:ext cx="7257737" cy="685800"/>
          </a:xfrm>
        </p:spPr>
        <p:txBody>
          <a:bodyPr anchor="t">
            <a:normAutofit/>
          </a:bodyPr>
          <a:lstStyle>
            <a:lvl1pPr>
              <a:defRPr sz="4000">
                <a:solidFill>
                  <a:schemeClr val="accent4"/>
                </a:solidFill>
              </a:defRPr>
            </a:lvl1pPr>
          </a:lstStyle>
          <a:p>
            <a:r>
              <a:rPr lang="en-US"/>
              <a:t>Image Right</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1600200"/>
            <a:ext cx="6204857" cy="4572000"/>
          </a:xfrm>
          <a:noFill/>
        </p:spPr>
        <p:txBody>
          <a:bodyPr lIns="274320" tIns="274320" rIns="274320" bIns="274320"/>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chemeClr val="tx2">
                    <a:lumMod val="50000"/>
                  </a:schemeClr>
                </a:solidFill>
              </a:defRPr>
            </a:lvl2pPr>
            <a:lvl3pPr marL="1143000" indent="-228600">
              <a:buClr>
                <a:srgbClr val="C00000"/>
              </a:buClr>
              <a:buSzPct val="90000"/>
              <a:buFont typeface="Courier New" panose="02070309020205020404" pitchFamily="49" charset="0"/>
              <a:buChar char="o"/>
              <a:defRPr>
                <a:solidFill>
                  <a:schemeClr val="tx2">
                    <a:lumMod val="50000"/>
                  </a:schemeClr>
                </a:solidFill>
              </a:defRPr>
            </a:lvl3pPr>
            <a:lvl4pPr>
              <a:defRPr>
                <a:solidFill>
                  <a:schemeClr val="bg1"/>
                </a:solidFill>
              </a:defRPr>
            </a:lvl4pPr>
          </a:lstStyle>
          <a:p>
            <a:pPr lvl="0"/>
            <a:r>
              <a:rPr lang="en-US"/>
              <a:t>Header 1</a:t>
            </a:r>
          </a:p>
          <a:p>
            <a:pPr lvl="1"/>
            <a:r>
              <a:rPr lang="en-US"/>
              <a:t>Second level</a:t>
            </a:r>
          </a:p>
          <a:p>
            <a:pPr lvl="2"/>
            <a:r>
              <a:rPr lang="en-US"/>
              <a:t>Third level</a:t>
            </a:r>
          </a:p>
          <a:p>
            <a:pPr lvl="3"/>
            <a:r>
              <a:rPr lang="en-US"/>
              <a:t>Fourth level</a:t>
            </a:r>
          </a:p>
        </p:txBody>
      </p:sp>
      <p:sp>
        <p:nvSpPr>
          <p:cNvPr id="4" name="Picture Placeholder 3">
            <a:extLst>
              <a:ext uri="{FF2B5EF4-FFF2-40B4-BE49-F238E27FC236}">
                <a16:creationId xmlns:a16="http://schemas.microsoft.com/office/drawing/2014/main" id="{1DC1966E-7623-21F6-CD12-6D7F9ED92D27}"/>
              </a:ext>
            </a:extLst>
          </p:cNvPr>
          <p:cNvSpPr>
            <a:spLocks noGrp="1"/>
          </p:cNvSpPr>
          <p:nvPr>
            <p:ph type="pic" sz="quarter" idx="28"/>
          </p:nvPr>
        </p:nvSpPr>
        <p:spPr>
          <a:xfrm>
            <a:off x="7234238" y="0"/>
            <a:ext cx="4957762" cy="6858000"/>
          </a:xfrm>
        </p:spPr>
        <p:txBody>
          <a:bodyPr/>
          <a:lstStyle/>
          <a:p>
            <a:r>
              <a:rPr lang="en-US"/>
              <a:t>Click icon to add picture</a:t>
            </a:r>
          </a:p>
        </p:txBody>
      </p:sp>
    </p:spTree>
    <p:extLst>
      <p:ext uri="{BB962C8B-B14F-4D97-AF65-F5344CB8AC3E}">
        <p14:creationId xmlns:p14="http://schemas.microsoft.com/office/powerpoint/2010/main" val="690849035"/>
      </p:ext>
    </p:extLst>
  </p:cSld>
  <p:clrMapOvr>
    <a:masterClrMapping/>
  </p:clrMapOvr>
  <p:extLst>
    <p:ext uri="{DCECCB84-F9BA-43D5-87BE-67443E8EF086}">
      <p15:sldGuideLst xmlns:p15="http://schemas.microsoft.com/office/powerpoint/2012/main">
        <p15:guide id="1" pos="43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71285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melin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33400" y="365673"/>
            <a:ext cx="10515600" cy="838854"/>
          </a:xfrm>
        </p:spPr>
        <p:txBody>
          <a:bodyPr anchor="t"/>
          <a:lstStyle>
            <a:lvl1pPr>
              <a:defRPr>
                <a:solidFill>
                  <a:schemeClr val="accent4"/>
                </a:solidFill>
              </a:defRPr>
            </a:lvl1pPr>
          </a:lstStyle>
          <a:p>
            <a:r>
              <a:rPr lang="en-US"/>
              <a:t>Timeline: Use sparingly; limit points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hasCustomPrompt="1"/>
          </p:nvPr>
        </p:nvSpPr>
        <p:spPr>
          <a:xfrm>
            <a:off x="1456288" y="2218656"/>
            <a:ext cx="1219200" cy="1139754"/>
          </a:xfrm>
        </p:spPr>
        <p:txBody>
          <a:bodyPr>
            <a:noAutofit/>
          </a:bodyPr>
          <a:lstStyle>
            <a:lvl1pPr marL="0" indent="0" algn="ctr">
              <a:buNone/>
              <a:defRPr sz="1600">
                <a:solidFill>
                  <a:schemeClr val="tx2">
                    <a:lumMod val="50000"/>
                  </a:schemeClr>
                </a:solidFill>
              </a:defRPr>
            </a:lvl1pPr>
          </a:lstStyle>
          <a:p>
            <a:r>
              <a:rPr lang="en-US"/>
              <a:t>Only decorative images here.</a:t>
            </a: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70209" y="3690523"/>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When finished, group all timeline items as ONE object</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36659" y="372811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079459" y="1529609"/>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No smaller than 16pt</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hasCustomPrompt="1"/>
          </p:nvPr>
        </p:nvSpPr>
        <p:spPr>
          <a:xfrm>
            <a:off x="5474788" y="2218655"/>
            <a:ext cx="1219200" cy="1137910"/>
          </a:xfrm>
        </p:spPr>
        <p:txBody>
          <a:bodyPr>
            <a:noAutofit/>
          </a:bodyPr>
          <a:lstStyle>
            <a:lvl1pPr marL="0" indent="0" algn="ctr">
              <a:buNone/>
              <a:defRPr sz="1600">
                <a:solidFill>
                  <a:schemeClr val="tx2">
                    <a:lumMod val="50000"/>
                  </a:schemeClr>
                </a:solidFill>
              </a:defRPr>
            </a:lvl1pPr>
          </a:lstStyle>
          <a:p>
            <a:r>
              <a:rPr lang="en-US"/>
              <a:t>See Amy Lea for more complex timelines</a:t>
            </a: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230947" y="3690523"/>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Save grouped object as image. Replace object with image. </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697397" y="3728115"/>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40197" y="1529609"/>
            <a:ext cx="1828800" cy="1828800"/>
          </a:xfrm>
        </p:spPr>
        <p:txBody>
          <a:bodyPr>
            <a:normAutofit/>
          </a:bodyPr>
          <a:lstStyle>
            <a:lvl1pPr marL="0" indent="0">
              <a:buClr>
                <a:srgbClr val="C00000"/>
              </a:buClr>
              <a:buSzPct val="110000"/>
              <a:buNone/>
              <a:defRPr sz="18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Add alt text for image</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77766" y="2444009"/>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grpSp>
        <p:nvGrpSpPr>
          <p:cNvPr id="3" name="Group 2" descr="Timeline image">
            <a:extLst>
              <a:ext uri="{FF2B5EF4-FFF2-40B4-BE49-F238E27FC236}">
                <a16:creationId xmlns:a16="http://schemas.microsoft.com/office/drawing/2014/main" id="{2AC3B64D-CD50-0E15-D750-E974BE0A81A0}"/>
              </a:ext>
            </a:extLst>
          </p:cNvPr>
          <p:cNvGrpSpPr/>
          <p:nvPr userDrawn="1"/>
        </p:nvGrpSpPr>
        <p:grpSpPr>
          <a:xfrm>
            <a:off x="1842369" y="3472142"/>
            <a:ext cx="8463717" cy="142240"/>
            <a:chOff x="1864141" y="4016751"/>
            <a:chExt cx="8463717" cy="14224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gr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91686" y="3690523"/>
            <a:ext cx="1828800" cy="1828800"/>
          </a:xfrm>
        </p:spPr>
        <p:txBody>
          <a:bodyPr>
            <a:normAutofit/>
          </a:bodyPr>
          <a:lstStyle>
            <a:lvl1pPr marL="0" indent="0">
              <a:buClr>
                <a:srgbClr val="C00000"/>
              </a:buClr>
              <a:buSzPct val="110000"/>
              <a:buNone/>
              <a:defRPr sz="1600">
                <a:solidFill>
                  <a:schemeClr val="tx2">
                    <a:lumMod val="50000"/>
                  </a:schemeClr>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For longer explanations, link to external document in alt-text</a:t>
            </a:r>
          </a:p>
        </p:txBody>
      </p:sp>
    </p:spTree>
    <p:extLst>
      <p:ext uri="{BB962C8B-B14F-4D97-AF65-F5344CB8AC3E}">
        <p14:creationId xmlns:p14="http://schemas.microsoft.com/office/powerpoint/2010/main" val="1209183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ab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97725" y="457200"/>
            <a:ext cx="10515600" cy="838854"/>
          </a:xfrm>
        </p:spPr>
        <p:txBody>
          <a:bodyPr anchor="t"/>
          <a:lstStyle>
            <a:lvl1pPr>
              <a:defRPr>
                <a:solidFill>
                  <a:schemeClr val="accent4"/>
                </a:solidFill>
              </a:defRPr>
            </a:lvl1pPr>
          </a:lstStyle>
          <a:p>
            <a:r>
              <a:rPr lang="en-US"/>
              <a:t>Table Name as Title Here</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32702899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ource Review and Bib Info">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610299" y="2514600"/>
            <a:ext cx="3542601" cy="2046514"/>
          </a:xfrm>
          <a:solidFill>
            <a:schemeClr val="tx2">
              <a:lumMod val="40000"/>
              <a:lumOff val="60000"/>
            </a:schemeClr>
          </a:solidFill>
          <a:ln>
            <a:solidFill>
              <a:schemeClr val="accent1">
                <a:lumMod val="75000"/>
              </a:schemeClr>
            </a:solidFill>
          </a:ln>
          <a:effectLst>
            <a:outerShdw blurRad="63500" dist="38100" dir="13500000" sx="101000" sy="101000" algn="br" rotWithShape="0">
              <a:prstClr val="black">
                <a:alpha val="40000"/>
              </a:prstClr>
            </a:outerShdw>
          </a:effectLst>
        </p:spPr>
        <p:txBody>
          <a:bodyPr>
            <a:normAutofit/>
          </a:bodyPr>
          <a:lstStyle>
            <a:lvl1pPr marL="0" indent="0">
              <a:buNone/>
              <a:defRPr sz="2400">
                <a:solidFill>
                  <a:schemeClr val="tx2">
                    <a:lumMod val="50000"/>
                  </a:schemeClr>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Bibliographic info here</a:t>
            </a:r>
          </a:p>
          <a:p>
            <a:pPr lvl="3"/>
            <a:endParaRPr lang="en-US"/>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609600" y="457200"/>
            <a:ext cx="8879076" cy="511629"/>
          </a:xfrm>
        </p:spPr>
        <p:txBody>
          <a:bodyPr anchor="t"/>
          <a:lstStyle>
            <a:lvl1pPr>
              <a:defRPr>
                <a:solidFill>
                  <a:schemeClr val="accent4"/>
                </a:solidFill>
              </a:defRPr>
            </a:lvl1pPr>
          </a:lstStyle>
          <a:p>
            <a:r>
              <a:rPr lang="en-US"/>
              <a:t>Source Review and Bib</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3" name="TextBox 2">
            <a:extLst>
              <a:ext uri="{FF2B5EF4-FFF2-40B4-BE49-F238E27FC236}">
                <a16:creationId xmlns:a16="http://schemas.microsoft.com/office/drawing/2014/main" id="{B59304A5-5248-3319-BA82-B7E38C3EF394}"/>
              </a:ext>
            </a:extLst>
          </p:cNvPr>
          <p:cNvSpPr txBox="1"/>
          <p:nvPr userDrawn="1"/>
        </p:nvSpPr>
        <p:spPr>
          <a:xfrm>
            <a:off x="4381500" y="1600200"/>
            <a:ext cx="7200900" cy="1200329"/>
          </a:xfrm>
          <a:prstGeom prst="rect">
            <a:avLst/>
          </a:prstGeom>
          <a:noFill/>
        </p:spPr>
        <p:txBody>
          <a:bodyPr wrap="square" rtlCol="0">
            <a:spAutoFit/>
          </a:bodyPr>
          <a:lstStyle/>
          <a:p>
            <a:r>
              <a:rPr lang="en-US"/>
              <a:t>Summary of source </a:t>
            </a:r>
          </a:p>
          <a:p>
            <a:endParaRPr lang="en-US"/>
          </a:p>
          <a:p>
            <a:endParaRPr lang="en-US"/>
          </a:p>
          <a:p>
            <a:r>
              <a:rPr lang="en-US"/>
              <a:t>Implications of findings/applications</a:t>
            </a:r>
          </a:p>
        </p:txBody>
      </p:sp>
    </p:spTree>
    <p:extLst>
      <p:ext uri="{BB962C8B-B14F-4D97-AF65-F5344CB8AC3E}">
        <p14:creationId xmlns:p14="http://schemas.microsoft.com/office/powerpoint/2010/main" val="17864185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501732" y="457200"/>
            <a:ext cx="10515600" cy="838854"/>
          </a:xfrm>
        </p:spPr>
        <p:txBody>
          <a:bodyPr anchor="t"/>
          <a:lstStyle/>
          <a:p>
            <a:r>
              <a:rPr lang="en-US"/>
              <a:t>Basic Title and Content Slide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509649" y="1600200"/>
            <a:ext cx="10515600" cy="4015454"/>
          </a:xfrm>
        </p:spPr>
        <p:txBody>
          <a:bodyPr/>
          <a:lstStyle>
            <a:lvl1pPr marL="0" indent="0">
              <a:buClr>
                <a:srgbClr val="C00000"/>
              </a:buClr>
              <a:buSzPct val="110000"/>
              <a:buNone/>
              <a:defRPr>
                <a:solidFill>
                  <a:schemeClr val="tx2">
                    <a:lumMod val="50000"/>
                  </a:schemeClr>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All body text &gt;18pt font</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434073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ent with Pictur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181600" y="1612365"/>
            <a:ext cx="6014977" cy="4559835"/>
          </a:xfrm>
        </p:spPr>
        <p:txBody>
          <a:bodyPr>
            <a:normAutofit/>
          </a:bodyPr>
          <a:lstStyle>
            <a:lvl1pPr marL="0" indent="0">
              <a:buFont typeface="Arial" panose="020B0604020202020204" pitchFamily="34" charse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Please use the QR code or go to [link] to access the session website. </a:t>
            </a:r>
          </a:p>
          <a:p>
            <a:pPr lvl="0"/>
            <a:endParaRPr lang="en-US"/>
          </a:p>
          <a:p>
            <a:pPr lvl="0"/>
            <a:r>
              <a:rPr lang="en-US"/>
              <a:t>The website includes:</a:t>
            </a:r>
          </a:p>
          <a:p>
            <a:pPr lvl="0"/>
            <a:r>
              <a:rPr lang="en-US"/>
              <a:t>[list items]</a:t>
            </a:r>
          </a:p>
          <a:p>
            <a:pPr lvl="0"/>
            <a:endParaRPr lang="en-US"/>
          </a:p>
          <a:p>
            <a:pPr lvl="0"/>
            <a:r>
              <a:rPr lang="en-US"/>
              <a:t>[Facilitator contact info goes here if not already presented]</a:t>
            </a:r>
          </a:p>
          <a:p>
            <a:pPr lvl="0"/>
            <a:endParaRPr lang="en-US"/>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567238" cy="5743645"/>
          </a:xfrm>
        </p:spPr>
        <p:txBody>
          <a:bodyPr/>
          <a:lstStyle/>
          <a:p>
            <a:r>
              <a:rPr lang="en-US"/>
              <a:t>QR Code</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181600" y="403767"/>
            <a:ext cx="5135360" cy="662782"/>
          </a:xfrm>
        </p:spPr>
        <p:txBody>
          <a:bodyPr anchor="t"/>
          <a:lstStyle/>
          <a:p>
            <a:r>
              <a:rPr lang="en-US"/>
              <a:t>Getting Started</a:t>
            </a:r>
          </a:p>
        </p:txBody>
      </p:sp>
    </p:spTree>
    <p:extLst>
      <p:ext uri="{BB962C8B-B14F-4D97-AF65-F5344CB8AC3E}">
        <p14:creationId xmlns:p14="http://schemas.microsoft.com/office/powerpoint/2010/main" val="3538144366"/>
      </p:ext>
    </p:extLst>
  </p:cSld>
  <p:clrMapOvr>
    <a:masterClrMapping/>
  </p:clrMapOvr>
  <p:extLst>
    <p:ext uri="{DCECCB84-F9BA-43D5-87BE-67443E8EF086}">
      <p15:sldGuideLst xmlns:p15="http://schemas.microsoft.com/office/powerpoint/2012/main">
        <p15:guide id="1" pos="3120">
          <p15:clr>
            <a:srgbClr val="FBAE40"/>
          </p15:clr>
        </p15:guide>
        <p15:guide id="2" pos="326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hank you - questio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extBox 1">
            <a:extLst>
              <a:ext uri="{FF2B5EF4-FFF2-40B4-BE49-F238E27FC236}">
                <a16:creationId xmlns:a16="http://schemas.microsoft.com/office/drawing/2014/main" id="{C96620F5-6044-7436-1A1F-AFCB70E40B02}"/>
              </a:ext>
            </a:extLst>
          </p:cNvPr>
          <p:cNvSpPr txBox="1"/>
          <p:nvPr userDrawn="1"/>
        </p:nvSpPr>
        <p:spPr>
          <a:xfrm>
            <a:off x="609600" y="457200"/>
            <a:ext cx="7429500" cy="769441"/>
          </a:xfrm>
          <a:prstGeom prst="rect">
            <a:avLst/>
          </a:prstGeom>
          <a:noFill/>
        </p:spPr>
        <p:txBody>
          <a:bodyPr wrap="square" rtlCol="0">
            <a:spAutoFit/>
          </a:bodyPr>
          <a:lstStyle/>
          <a:p>
            <a:r>
              <a:rPr lang="en-US" sz="4400" b="1" i="0">
                <a:solidFill>
                  <a:srgbClr val="C00000"/>
                </a:solidFill>
                <a:latin typeface="Buckeye Serif 2 Black" pitchFamily="2" charset="77"/>
                <a:ea typeface="Buckeye Serif 2 Black" pitchFamily="2" charset="77"/>
              </a:rPr>
              <a:t>Thank You!</a:t>
            </a:r>
          </a:p>
        </p:txBody>
      </p:sp>
      <p:sp>
        <p:nvSpPr>
          <p:cNvPr id="6" name="Picture Placeholder 5">
            <a:extLst>
              <a:ext uri="{FF2B5EF4-FFF2-40B4-BE49-F238E27FC236}">
                <a16:creationId xmlns:a16="http://schemas.microsoft.com/office/drawing/2014/main" id="{684432E9-B5DA-2A9A-EFF1-FCF2621A9CC6}"/>
              </a:ext>
            </a:extLst>
          </p:cNvPr>
          <p:cNvSpPr>
            <a:spLocks noGrp="1"/>
          </p:cNvSpPr>
          <p:nvPr>
            <p:ph type="pic" sz="quarter" idx="13" hasCustomPrompt="1"/>
          </p:nvPr>
        </p:nvSpPr>
        <p:spPr>
          <a:xfrm>
            <a:off x="6769100" y="1143000"/>
            <a:ext cx="4575175" cy="4575175"/>
          </a:xfrm>
        </p:spPr>
        <p:txBody>
          <a:bodyPr/>
          <a:lstStyle/>
          <a:p>
            <a:r>
              <a:rPr lang="en-US"/>
              <a:t>QR Code</a:t>
            </a:r>
          </a:p>
        </p:txBody>
      </p:sp>
      <p:sp>
        <p:nvSpPr>
          <p:cNvPr id="8" name="Text Placeholder 7">
            <a:extLst>
              <a:ext uri="{FF2B5EF4-FFF2-40B4-BE49-F238E27FC236}">
                <a16:creationId xmlns:a16="http://schemas.microsoft.com/office/drawing/2014/main" id="{A148C1A9-66C1-918C-35D8-26599A1FAF04}"/>
              </a:ext>
            </a:extLst>
          </p:cNvPr>
          <p:cNvSpPr>
            <a:spLocks noGrp="1"/>
          </p:cNvSpPr>
          <p:nvPr>
            <p:ph type="body" sz="quarter" idx="14" hasCustomPrompt="1"/>
          </p:nvPr>
        </p:nvSpPr>
        <p:spPr>
          <a:xfrm>
            <a:off x="609600" y="1600200"/>
            <a:ext cx="5805488" cy="951931"/>
          </a:xfrm>
        </p:spPr>
        <p:txBody>
          <a:bodyPr/>
          <a:lstStyle/>
          <a:p>
            <a:pPr lvl="0"/>
            <a:r>
              <a:rPr lang="en-US"/>
              <a:t>QR Code Link to Post-Workshop Feedback Survey</a:t>
            </a:r>
          </a:p>
          <a:p>
            <a:pPr lvl="0"/>
            <a:endParaRPr lang="en-US"/>
          </a:p>
          <a:p>
            <a:pPr lvl="0"/>
            <a:endParaRPr lang="en-US"/>
          </a:p>
        </p:txBody>
      </p:sp>
      <p:sp>
        <p:nvSpPr>
          <p:cNvPr id="11" name="Text Placeholder 10">
            <a:extLst>
              <a:ext uri="{FF2B5EF4-FFF2-40B4-BE49-F238E27FC236}">
                <a16:creationId xmlns:a16="http://schemas.microsoft.com/office/drawing/2014/main" id="{C9373200-D853-2790-34E3-9DEE818CA702}"/>
              </a:ext>
            </a:extLst>
          </p:cNvPr>
          <p:cNvSpPr>
            <a:spLocks noGrp="1"/>
          </p:cNvSpPr>
          <p:nvPr>
            <p:ph type="body" sz="quarter" idx="15" hasCustomPrompt="1"/>
          </p:nvPr>
        </p:nvSpPr>
        <p:spPr>
          <a:xfrm>
            <a:off x="609600" y="3152775"/>
            <a:ext cx="3543300" cy="545768"/>
          </a:xfrm>
        </p:spPr>
        <p:txBody>
          <a:bodyPr/>
          <a:lstStyle>
            <a:lvl1pPr>
              <a:defRPr b="1"/>
            </a:lvl1pPr>
          </a:lstStyle>
          <a:p>
            <a:pPr lvl="0"/>
            <a:r>
              <a:rPr lang="en-US"/>
              <a:t>Contact Information</a:t>
            </a:r>
          </a:p>
          <a:p>
            <a:pPr lvl="0"/>
            <a:endParaRPr lang="en-US"/>
          </a:p>
        </p:txBody>
      </p:sp>
    </p:spTree>
    <p:extLst>
      <p:ext uri="{BB962C8B-B14F-4D97-AF65-F5344CB8AC3E}">
        <p14:creationId xmlns:p14="http://schemas.microsoft.com/office/powerpoint/2010/main" val="545171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D11A-AE70-4B6D-B94C-EE7EA541A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972487-CD56-4ECD-829C-378C2CA0F2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E8BBF3-0929-4EDD-A3D4-4DB4029A5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F34DE7-01B0-4536-9625-FF5D2E2B1A4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1121A4-2FAF-4B9A-8978-78889B0AF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CB51FC-BDB7-4687-B60C-DF7692F06BD6}"/>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10427957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995907" y="1830388"/>
            <a:ext cx="10972800" cy="4525963"/>
          </a:xfrm>
          <a:prstGeom prst="rect">
            <a:avLst/>
          </a:prstGeom>
          <a:ln>
            <a:solidFill>
              <a:srgbClr val="FFFFFF"/>
            </a:solidFill>
          </a:ln>
        </p:spPr>
        <p:txBody>
          <a:bodyPr/>
          <a:lstStyle>
            <a:lvl1pPr>
              <a:defRPr>
                <a:solidFill>
                  <a:srgbClr val="BB0000"/>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4"/>
            <a:r>
              <a:rPr lang="en-US"/>
              <a:t>Fifth level</a:t>
            </a:r>
          </a:p>
        </p:txBody>
      </p:sp>
      <p:sp>
        <p:nvSpPr>
          <p:cNvPr id="13" name="Content Placeholder 2"/>
          <p:cNvSpPr>
            <a:spLocks noGrp="1"/>
          </p:cNvSpPr>
          <p:nvPr>
            <p:ph idx="15" hasCustomPrompt="1"/>
          </p:nvPr>
        </p:nvSpPr>
        <p:spPr>
          <a:xfrm>
            <a:off x="7431851" y="229811"/>
            <a:ext cx="4522941" cy="668812"/>
          </a:xfrm>
          <a:prstGeom prst="rect">
            <a:avLst/>
          </a:prstGeom>
          <a:ln>
            <a:solidFill>
              <a:srgbClr val="BB0000"/>
            </a:solidFill>
          </a:ln>
        </p:spPr>
        <p:txBody>
          <a:bodyPr/>
          <a:lstStyle>
            <a:lvl1pPr algn="r">
              <a:lnSpc>
                <a:spcPts val="2187"/>
              </a:lnSpc>
              <a:spcBef>
                <a:spcPts val="0"/>
              </a:spcBef>
              <a:defRPr sz="1733" baseline="0">
                <a:solidFill>
                  <a:schemeClr val="bg1"/>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a:t>UNIT NAME HERE</a:t>
            </a:r>
          </a:p>
          <a:p>
            <a:pPr lvl="0"/>
            <a:r>
              <a:rPr lang="en-US"/>
              <a:t>LINE 2 AS NEEDED</a:t>
            </a:r>
          </a:p>
        </p:txBody>
      </p:sp>
      <p:sp>
        <p:nvSpPr>
          <p:cNvPr id="14" name="Content Placeholder 2"/>
          <p:cNvSpPr>
            <a:spLocks noGrp="1"/>
          </p:cNvSpPr>
          <p:nvPr>
            <p:ph idx="16" hasCustomPrompt="1"/>
          </p:nvPr>
        </p:nvSpPr>
        <p:spPr>
          <a:xfrm>
            <a:off x="5753854" y="1052953"/>
            <a:ext cx="6190428" cy="636119"/>
          </a:xfrm>
          <a:prstGeom prst="rect">
            <a:avLst/>
          </a:prstGeom>
          <a:ln>
            <a:solidFill>
              <a:schemeClr val="bg1"/>
            </a:solidFill>
          </a:ln>
        </p:spPr>
        <p:txBody>
          <a:bodyPr/>
          <a:lstStyle>
            <a:lvl1pPr algn="r">
              <a:lnSpc>
                <a:spcPts val="2187"/>
              </a:lnSpc>
              <a:spcBef>
                <a:spcPts val="0"/>
              </a:spcBef>
              <a:defRPr sz="2133" b="1" baseline="0">
                <a:solidFill>
                  <a:schemeClr val="tx1">
                    <a:lumMod val="65000"/>
                    <a:lumOff val="35000"/>
                  </a:schemeClr>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a:t>TOPIC TITLE HERE</a:t>
            </a:r>
          </a:p>
        </p:txBody>
      </p:sp>
      <p:sp>
        <p:nvSpPr>
          <p:cNvPr id="4" name="Title 3"/>
          <p:cNvSpPr>
            <a:spLocks noGrp="1"/>
          </p:cNvSpPr>
          <p:nvPr>
            <p:ph type="title"/>
          </p:nvPr>
        </p:nvSpPr>
        <p:spPr>
          <a:xfrm>
            <a:off x="157382" y="1052952"/>
            <a:ext cx="6078071" cy="1143000"/>
          </a:xfrm>
          <a:prstGeom prst="rect">
            <a:avLst/>
          </a:prstGeom>
        </p:spPr>
        <p:txBody>
          <a:bodyPr vert="horz"/>
          <a:lstStyle>
            <a:lvl1pPr algn="l">
              <a:defRPr/>
            </a:lvl1pPr>
          </a:lstStyle>
          <a:p>
            <a:endParaRPr lang="en-US"/>
          </a:p>
        </p:txBody>
      </p:sp>
    </p:spTree>
    <p:extLst>
      <p:ext uri="{BB962C8B-B14F-4D97-AF65-F5344CB8AC3E}">
        <p14:creationId xmlns:p14="http://schemas.microsoft.com/office/powerpoint/2010/main" val="264863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1.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1.emf"/><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image" Target="../media/image1.emf"/><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Creating Teaching Statements and Teaching Portfolios</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836735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Creating Teaching Statements and Teaching Portfolios</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42177717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Creating Teaching Statements and Teaching Portfolios</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6305259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09600" y="457200"/>
            <a:ext cx="10515600" cy="685800"/>
          </a:xfrm>
          <a:prstGeom prst="rect">
            <a:avLst/>
          </a:prstGeom>
        </p:spPr>
        <p:txBody>
          <a:bodyPr vert="horz" lIns="91440" tIns="45720" rIns="91440" bIns="45720" rtlCol="0" anchor="t">
            <a:normAutofit/>
          </a:bodyPr>
          <a:lstStyle/>
          <a:p>
            <a:r>
              <a:rPr lang="en-US"/>
              <a:t>Slide Title: 40-48pt Buckeye Serif 2 Black, Dark Red (Accent 1) and bold</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09600" y="1619416"/>
            <a:ext cx="10972800" cy="4500563"/>
          </a:xfrm>
          <a:prstGeom prst="rect">
            <a:avLst/>
          </a:prstGeom>
        </p:spPr>
        <p:txBody>
          <a:bodyPr vert="horz" lIns="91440" tIns="45720" rIns="91440" bIns="45720" rtlCol="0">
            <a:normAutofit/>
          </a:bodyPr>
          <a:lstStyle/>
          <a:p>
            <a:pPr lvl="0"/>
            <a:r>
              <a:rPr lang="en-US"/>
              <a:t>Top level body: Buckeye Sans 2, 26-32 Black</a:t>
            </a:r>
          </a:p>
          <a:p>
            <a:pPr lvl="1"/>
            <a:r>
              <a:rPr lang="en-US"/>
              <a:t>Second level body: Buckeye Sans 2, 22-26 Black</a:t>
            </a:r>
          </a:p>
          <a:p>
            <a:pPr lvl="2"/>
            <a:r>
              <a:rPr lang="en-US"/>
              <a:t>Third level: Buckeye Sans 2, 18-22, ”Ice Blue” 50% Darker</a:t>
            </a:r>
          </a:p>
          <a:p>
            <a:pPr lvl="3"/>
            <a:r>
              <a:rPr lang="en-US"/>
              <a:t>Fourth level: Buckeye Sans 2, 18-20. Avoid use for Understandability, “Ice Blue” 50% Darker</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96873" y="6256406"/>
            <a:ext cx="2382828" cy="428472"/>
          </a:xfrm>
          <a:prstGeom prst="rect">
            <a:avLst/>
          </a:prstGeom>
        </p:spPr>
      </p:pic>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189788" y="6296410"/>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pic>
        <p:nvPicPr>
          <p:cNvPr id="4" name="Picture 3" descr="The Ohio State University Drake Institute for Teaching and Learning Logo">
            <a:extLst>
              <a:ext uri="{FF2B5EF4-FFF2-40B4-BE49-F238E27FC236}">
                <a16:creationId xmlns:a16="http://schemas.microsoft.com/office/drawing/2014/main" id="{0CD2A963-F168-FE34-96A4-859C49B8FCB6}"/>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96873" y="6256406"/>
            <a:ext cx="2382828" cy="428472"/>
          </a:xfrm>
          <a:prstGeom prst="rect">
            <a:avLst/>
          </a:prstGeom>
        </p:spPr>
      </p:pic>
    </p:spTree>
    <p:extLst>
      <p:ext uri="{BB962C8B-B14F-4D97-AF65-F5344CB8AC3E}">
        <p14:creationId xmlns:p14="http://schemas.microsoft.com/office/powerpoint/2010/main" val="159337710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Lst>
  <p:hf hdr="0" ftr="0" dt="0"/>
  <p:txStyles>
    <p:titleStyle>
      <a:lvl1pPr algn="l" defTabSz="914400" rtl="0" eaLnBrk="1" latinLnBrk="0" hangingPunct="1">
        <a:lnSpc>
          <a:spcPct val="90000"/>
        </a:lnSpc>
        <a:spcBef>
          <a:spcPct val="0"/>
        </a:spcBef>
        <a:buNone/>
        <a:defRPr sz="4400" b="1" i="0" kern="1200">
          <a:solidFill>
            <a:schemeClr val="accent4"/>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2">
              <a:lumMod val="50000"/>
            </a:schemeClr>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50000"/>
            </a:schemeClr>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os="384">
          <p15:clr>
            <a:srgbClr val="F26B43"/>
          </p15:clr>
        </p15:guide>
        <p15:guide id="13" pos="7296">
          <p15:clr>
            <a:srgbClr val="F26B43"/>
          </p15:clr>
        </p15:guide>
        <p15:guide id="14" orient="horz" pos="288">
          <p15:clr>
            <a:srgbClr val="F26B43"/>
          </p15:clr>
        </p15:guide>
        <p15:guide id="15" orient="horz" pos="720">
          <p15:clr>
            <a:srgbClr val="F26B43"/>
          </p15:clr>
        </p15:guide>
        <p15:guide id="16" orient="horz" pos="1008">
          <p15:clr>
            <a:srgbClr val="F26B43"/>
          </p15:clr>
        </p15:guide>
        <p15:guide id="17" pos="2760">
          <p15:clr>
            <a:srgbClr val="F26B43"/>
          </p15:clr>
        </p15:guide>
        <p15:guide id="18" pos="5064">
          <p15:clr>
            <a:srgbClr val="F26B43"/>
          </p15:clr>
        </p15:guide>
        <p15:guide id="19" pos="2616">
          <p15:clr>
            <a:srgbClr val="F26B43"/>
          </p15:clr>
        </p15:guide>
        <p15:guide id="20" pos="4920">
          <p15:clr>
            <a:srgbClr val="F26B43"/>
          </p15:clr>
        </p15:guide>
        <p15:guide id="21"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itchell.1857@osu.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mailto:Mercurio.40@osu.edu" TargetMode="External"/><Relationship Id="rId4" Type="http://schemas.openxmlformats.org/officeDocument/2006/relationships/hyperlink" Target="mailto:Yang.7500@os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hyperlink" Target="mailto:careerquestions@osu.edu" TargetMode="External"/><Relationship Id="rId13" Type="http://schemas.openxmlformats.org/officeDocument/2006/relationships/image" Target="../media/image29.png"/><Relationship Id="rId18" Type="http://schemas.openxmlformats.org/officeDocument/2006/relationships/image" Target="../media/image32.svg"/><Relationship Id="rId3" Type="http://schemas.openxmlformats.org/officeDocument/2006/relationships/hyperlink" Target="https://gradsch.osu.edu/" TargetMode="External"/><Relationship Id="rId7" Type="http://schemas.openxmlformats.org/officeDocument/2006/relationships/hyperlink" Target="https://careers.osu.edu/" TargetMode="External"/><Relationship Id="rId12" Type="http://schemas.openxmlformats.org/officeDocument/2006/relationships/hyperlink" Target="mailto:cstw@osu.edu" TargetMode="External"/><Relationship Id="rId17" Type="http://schemas.openxmlformats.org/officeDocument/2006/relationships/image" Target="../media/image31.png"/><Relationship Id="rId2" Type="http://schemas.openxmlformats.org/officeDocument/2006/relationships/notesSlide" Target="../notesSlides/notesSlide29.xml"/><Relationship Id="rId16" Type="http://schemas.openxmlformats.org/officeDocument/2006/relationships/hyperlink" Target="mailto:drakeinstitute@osu.edu" TargetMode="External"/><Relationship Id="rId1" Type="http://schemas.openxmlformats.org/officeDocument/2006/relationships/slideLayout" Target="../slideLayouts/slideLayout56.xml"/><Relationship Id="rId6" Type="http://schemas.openxmlformats.org/officeDocument/2006/relationships/image" Target="../media/image26.svg"/><Relationship Id="rId11" Type="http://schemas.openxmlformats.org/officeDocument/2006/relationships/hyperlink" Target="https://cstw.osu.edu/" TargetMode="External"/><Relationship Id="rId5" Type="http://schemas.openxmlformats.org/officeDocument/2006/relationships/image" Target="../media/image25.png"/><Relationship Id="rId15" Type="http://schemas.openxmlformats.org/officeDocument/2006/relationships/hyperlink" Target="https://drakeinstitute.osu.edu/" TargetMode="External"/><Relationship Id="rId10" Type="http://schemas.openxmlformats.org/officeDocument/2006/relationships/image" Target="../media/image28.svg"/><Relationship Id="rId4" Type="http://schemas.openxmlformats.org/officeDocument/2006/relationships/hyperlink" Target="mailto:grad-schoolfellowships@osu.edu" TargetMode="External"/><Relationship Id="rId9" Type="http://schemas.openxmlformats.org/officeDocument/2006/relationships/image" Target="../media/image27.png"/><Relationship Id="rId1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hyperlink" Target="mailto:mercurio.40@osu.edu" TargetMode="External"/><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microsoft.com/office/2018/10/relationships/comments" Target="../comments/modernComment_376_CF9A3C8F.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18/10/relationships/comments" Target="../comments/modernComment_378_C218B260.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2271F-9B57-4195-10A0-23257257880E}"/>
              </a:ext>
            </a:extLst>
          </p:cNvPr>
          <p:cNvSpPr>
            <a:spLocks noGrp="1"/>
          </p:cNvSpPr>
          <p:nvPr>
            <p:ph type="ctrTitle"/>
          </p:nvPr>
        </p:nvSpPr>
        <p:spPr>
          <a:xfrm>
            <a:off x="142806" y="611632"/>
            <a:ext cx="6600571" cy="2387600"/>
          </a:xfrm>
        </p:spPr>
        <p:txBody>
          <a:bodyPr>
            <a:normAutofit fontScale="90000"/>
          </a:bodyPr>
          <a:lstStyle/>
          <a:p>
            <a:r>
              <a:rPr lang="en-US"/>
              <a:t>Creating Teaching Statements and Teaching Portfolios</a:t>
            </a:r>
          </a:p>
        </p:txBody>
      </p:sp>
      <p:sp>
        <p:nvSpPr>
          <p:cNvPr id="5" name="TextBox 4">
            <a:extLst>
              <a:ext uri="{FF2B5EF4-FFF2-40B4-BE49-F238E27FC236}">
                <a16:creationId xmlns:a16="http://schemas.microsoft.com/office/drawing/2014/main" id="{205FEE6E-0DCC-4F59-78C5-2DFE5E1BE6FA}"/>
              </a:ext>
            </a:extLst>
          </p:cNvPr>
          <p:cNvSpPr txBox="1"/>
          <p:nvPr/>
        </p:nvSpPr>
        <p:spPr>
          <a:xfrm>
            <a:off x="1032000" y="3187868"/>
            <a:ext cx="4462935" cy="3108543"/>
          </a:xfrm>
          <a:prstGeom prst="rect">
            <a:avLst/>
          </a:prstGeom>
          <a:noFill/>
        </p:spPr>
        <p:txBody>
          <a:bodyPr wrap="square" lIns="91440" tIns="45720" rIns="91440" bIns="45720" rtlCol="0" anchor="t">
            <a:spAutoFit/>
          </a:bodyPr>
          <a:lstStyle/>
          <a:p>
            <a:pPr algn="ctr" fontAlgn="base"/>
            <a:r>
              <a:rPr lang="en-US" sz="2800" b="1">
                <a:latin typeface="Aptos"/>
                <a:ea typeface="Buckeye Serif 2 Black" pitchFamily="2" charset="0"/>
              </a:rPr>
              <a:t>Taylor June​</a:t>
            </a:r>
            <a:r>
              <a:rPr lang="en-US" sz="2800">
                <a:latin typeface="Aptos"/>
                <a:ea typeface="Buckeye Serif 2 Black" pitchFamily="2" charset="0"/>
              </a:rPr>
              <a:t>​</a:t>
            </a:r>
          </a:p>
          <a:p>
            <a:pPr algn="ctr" fontAlgn="base"/>
            <a:r>
              <a:rPr lang="en-US" sz="2800">
                <a:latin typeface="Aptos"/>
                <a:ea typeface="Buckeye Serif 2 Black" pitchFamily="2" charset="0"/>
              </a:rPr>
              <a:t>(</a:t>
            </a:r>
            <a:r>
              <a:rPr lang="en-US" sz="2800" u="sng">
                <a:latin typeface="Aptos"/>
                <a:ea typeface="Buckeye Serif 2 Black" pitchFamily="2" charset="0"/>
                <a:hlinkClick r:id="rId3"/>
              </a:rPr>
              <a:t>June.18@osu.edu</a:t>
            </a:r>
            <a:r>
              <a:rPr lang="en-US" sz="2800">
                <a:latin typeface="Aptos"/>
                <a:ea typeface="Buckeye Serif 2 Black" pitchFamily="2" charset="0"/>
              </a:rPr>
              <a:t>) ​ ​​</a:t>
            </a:r>
          </a:p>
          <a:p>
            <a:pPr algn="ctr" fontAlgn="base"/>
            <a:r>
              <a:rPr lang="en-US" sz="2800" b="1" err="1">
                <a:latin typeface="Aptos"/>
                <a:ea typeface="Buckeye Serif 2 Black" pitchFamily="2" charset="0"/>
              </a:rPr>
              <a:t>Ruonan</a:t>
            </a:r>
            <a:r>
              <a:rPr lang="en-US" sz="2800" b="1">
                <a:latin typeface="Aptos"/>
                <a:ea typeface="Buckeye Serif 2 Black" pitchFamily="2" charset="0"/>
              </a:rPr>
              <a:t> Yang​</a:t>
            </a:r>
            <a:r>
              <a:rPr lang="en-US" sz="2800">
                <a:latin typeface="Aptos"/>
                <a:ea typeface="Buckeye Serif 2 Black" pitchFamily="2" charset="0"/>
              </a:rPr>
              <a:t>​</a:t>
            </a:r>
          </a:p>
          <a:p>
            <a:pPr algn="ctr" fontAlgn="base"/>
            <a:r>
              <a:rPr lang="en-US" sz="2800">
                <a:latin typeface="Aptos"/>
                <a:ea typeface="Buckeye Serif 2 Black" pitchFamily="2" charset="0"/>
              </a:rPr>
              <a:t>(</a:t>
            </a:r>
            <a:r>
              <a:rPr lang="en-US" sz="2800" u="sng">
                <a:latin typeface="Aptos"/>
                <a:ea typeface="Buckeye Serif 2 Black" pitchFamily="2" charset="0"/>
                <a:hlinkClick r:id="rId4"/>
              </a:rPr>
              <a:t>Yang.7500@osu.edu</a:t>
            </a:r>
            <a:r>
              <a:rPr lang="en-US" sz="2800">
                <a:latin typeface="Aptos"/>
                <a:ea typeface="Buckeye Serif 2 Black" pitchFamily="2" charset="0"/>
              </a:rPr>
              <a:t>)​</a:t>
            </a:r>
          </a:p>
          <a:p>
            <a:pPr algn="ctr" fontAlgn="base"/>
            <a:r>
              <a:rPr lang="en-US" sz="2800" b="1">
                <a:latin typeface="Aptos"/>
                <a:ea typeface="Buckeye Serif 2 Black" pitchFamily="2" charset="0"/>
              </a:rPr>
              <a:t>Erin Mercurio ​</a:t>
            </a:r>
            <a:r>
              <a:rPr lang="en-US" sz="2800">
                <a:latin typeface="Aptos"/>
                <a:ea typeface="Buckeye Serif 2 Black" pitchFamily="2" charset="0"/>
              </a:rPr>
              <a:t>​</a:t>
            </a:r>
          </a:p>
          <a:p>
            <a:pPr algn="ctr" fontAlgn="base"/>
            <a:r>
              <a:rPr lang="en-US" sz="2800">
                <a:latin typeface="Aptos"/>
                <a:ea typeface="Buckeye Serif 2 Black" pitchFamily="2" charset="0"/>
              </a:rPr>
              <a:t>(</a:t>
            </a:r>
            <a:r>
              <a:rPr lang="en-US" sz="2800" u="sng">
                <a:latin typeface="Aptos"/>
                <a:ea typeface="Buckeye Serif 2 Black" pitchFamily="2" charset="0"/>
                <a:hlinkClick r:id="rId5"/>
              </a:rPr>
              <a:t>Mercurio.40@osu.edu</a:t>
            </a:r>
            <a:r>
              <a:rPr lang="en-US" sz="2800">
                <a:latin typeface="Aptos"/>
                <a:ea typeface="Buckeye Serif 2 Black" pitchFamily="2" charset="0"/>
              </a:rPr>
              <a:t>) ​</a:t>
            </a:r>
          </a:p>
          <a:p>
            <a:pPr algn="ctr" fontAlgn="base"/>
            <a:r>
              <a:rPr lang="en-US" sz="2800">
                <a:latin typeface="Aptos"/>
                <a:ea typeface="Buckeye Serif 2 Black" pitchFamily="2" charset="0"/>
              </a:rPr>
              <a:t>​</a:t>
            </a:r>
          </a:p>
        </p:txBody>
      </p:sp>
      <p:pic>
        <p:nvPicPr>
          <p:cNvPr id="2" name="Picture 1">
            <a:extLst>
              <a:ext uri="{FF2B5EF4-FFF2-40B4-BE49-F238E27FC236}">
                <a16:creationId xmlns:a16="http://schemas.microsoft.com/office/drawing/2014/main" id="{50E17192-445D-4571-9FBD-3622112572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6"/>
          <a:srcRect t="12411" b="2159"/>
          <a:stretch/>
        </p:blipFill>
        <p:spPr>
          <a:xfrm>
            <a:off x="6825673" y="0"/>
            <a:ext cx="5366327" cy="6858000"/>
          </a:xfrm>
          <a:prstGeom prst="rect">
            <a:avLst/>
          </a:prstGeom>
        </p:spPr>
      </p:pic>
      <p:sp>
        <p:nvSpPr>
          <p:cNvPr id="7" name="Footer Placeholder 6">
            <a:extLst>
              <a:ext uri="{FF2B5EF4-FFF2-40B4-BE49-F238E27FC236}">
                <a16:creationId xmlns:a16="http://schemas.microsoft.com/office/drawing/2014/main" id="{33D5F29E-A4F9-B020-28A3-4945CAD17541}"/>
              </a:ext>
            </a:extLst>
          </p:cNvPr>
          <p:cNvSpPr>
            <a:spLocks noGrp="1"/>
          </p:cNvSpPr>
          <p:nvPr>
            <p:ph type="ftr" sz="quarter" idx="11"/>
          </p:nvPr>
        </p:nvSpPr>
        <p:spPr>
          <a:xfrm>
            <a:off x="8663708" y="6296411"/>
            <a:ext cx="31266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159548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E1A9C-DB10-CC2F-4FC7-A1FBE3FB5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0C808-CEAE-688E-A639-973C2CC2D280}"/>
              </a:ext>
            </a:extLst>
          </p:cNvPr>
          <p:cNvSpPr>
            <a:spLocks noGrp="1"/>
          </p:cNvSpPr>
          <p:nvPr>
            <p:ph type="ctrTitle" idx="4294967295"/>
          </p:nvPr>
        </p:nvSpPr>
        <p:spPr>
          <a:xfrm>
            <a:off x="567966" y="530078"/>
            <a:ext cx="10468731" cy="804342"/>
          </a:xfrm>
        </p:spPr>
        <p:txBody>
          <a:bodyPr>
            <a:normAutofit/>
          </a:bodyPr>
          <a:lstStyle/>
          <a:p>
            <a:r>
              <a:rPr lang="en-US">
                <a:latin typeface="Buckeye Serif 2 Black"/>
              </a:rPr>
              <a:t>Activity: Show, Don’t Tell Paragraph </a:t>
            </a:r>
          </a:p>
          <a:p>
            <a:endParaRPr lang="en-US">
              <a:latin typeface="Buckeye Serif 2 Black"/>
            </a:endParaRPr>
          </a:p>
        </p:txBody>
      </p:sp>
      <p:sp>
        <p:nvSpPr>
          <p:cNvPr id="12" name="TextBox 11">
            <a:extLst>
              <a:ext uri="{FF2B5EF4-FFF2-40B4-BE49-F238E27FC236}">
                <a16:creationId xmlns:a16="http://schemas.microsoft.com/office/drawing/2014/main" id="{945624E4-617D-A28E-9B7B-D3D83716552B}"/>
              </a:ext>
            </a:extLst>
          </p:cNvPr>
          <p:cNvSpPr txBox="1"/>
          <p:nvPr/>
        </p:nvSpPr>
        <p:spPr>
          <a:xfrm>
            <a:off x="606777" y="1332604"/>
            <a:ext cx="10976075" cy="19626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a:solidFill>
                  <a:schemeClr val="tx1">
                    <a:lumMod val="49000"/>
                  </a:schemeClr>
                </a:solidFill>
                <a:latin typeface="Aptos"/>
              </a:rPr>
              <a:t>Step 1:</a:t>
            </a:r>
            <a:r>
              <a:rPr lang="en-US" sz="2600">
                <a:solidFill>
                  <a:schemeClr val="tx1">
                    <a:lumMod val="49000"/>
                  </a:schemeClr>
                </a:solidFill>
                <a:latin typeface="Aptos"/>
              </a:rPr>
              <a:t> Draft one “Show, Don’t Tell” paragraph for your teaching statement using the </a:t>
            </a:r>
            <a:r>
              <a:rPr lang="en-US" sz="2600" b="1">
                <a:solidFill>
                  <a:schemeClr val="tx1">
                    <a:lumMod val="49000"/>
                  </a:schemeClr>
                </a:solidFill>
                <a:latin typeface="Aptos"/>
              </a:rPr>
              <a:t>Goal → Method → Assessment</a:t>
            </a:r>
            <a:r>
              <a:rPr lang="en-US" sz="2600">
                <a:solidFill>
                  <a:schemeClr val="tx1">
                    <a:lumMod val="49000"/>
                  </a:schemeClr>
                </a:solidFill>
                <a:latin typeface="Aptos"/>
              </a:rPr>
              <a:t> structure.</a:t>
            </a:r>
            <a:br>
              <a:rPr lang="en-US" sz="2600">
                <a:latin typeface="Aptos"/>
              </a:rPr>
            </a:br>
            <a:r>
              <a:rPr lang="en-US" sz="2600" b="1">
                <a:solidFill>
                  <a:schemeClr val="tx1">
                    <a:lumMod val="49000"/>
                  </a:schemeClr>
                </a:solidFill>
                <a:latin typeface="Aptos"/>
              </a:rPr>
              <a:t>Step 2:</a:t>
            </a:r>
            <a:r>
              <a:rPr lang="en-US" sz="2600">
                <a:solidFill>
                  <a:schemeClr val="tx1">
                    <a:lumMod val="49000"/>
                  </a:schemeClr>
                </a:solidFill>
                <a:latin typeface="Aptos"/>
              </a:rPr>
              <a:t> Share your paragraph with your partner and provide feedback.</a:t>
            </a:r>
            <a:endParaRPr lang="en-US" altLang="zh-CN" sz="2600">
              <a:solidFill>
                <a:schemeClr val="tx1">
                  <a:lumMod val="49000"/>
                </a:schemeClr>
              </a:solidFill>
              <a:latin typeface="Aptos"/>
            </a:endParaRPr>
          </a:p>
          <a:p>
            <a:r>
              <a:rPr lang="en-US" sz="2600" b="1">
                <a:solidFill>
                  <a:schemeClr val="tx1">
                    <a:lumMod val="49000"/>
                  </a:schemeClr>
                </a:solidFill>
                <a:latin typeface="Aptos"/>
              </a:rPr>
              <a:t>Step 3:</a:t>
            </a:r>
            <a:r>
              <a:rPr lang="en-US" sz="2600">
                <a:solidFill>
                  <a:schemeClr val="tx1">
                    <a:lumMod val="49000"/>
                  </a:schemeClr>
                </a:solidFill>
                <a:latin typeface="Aptos"/>
              </a:rPr>
              <a:t> Feel free to share with the workshop.</a:t>
            </a:r>
          </a:p>
          <a:p>
            <a:pPr algn="l"/>
            <a:endParaRPr lang="en-US"/>
          </a:p>
        </p:txBody>
      </p:sp>
      <p:pic>
        <p:nvPicPr>
          <p:cNvPr id="11" name="Content Placeholder 19">
            <a:extLst>
              <a:ext uri="{FF2B5EF4-FFF2-40B4-BE49-F238E27FC236}">
                <a16:creationId xmlns:a16="http://schemas.microsoft.com/office/drawing/2014/main" id="{E94270C4-4F1A-A67C-B137-82A57B02BCF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l="30" r="30"/>
          <a:stretch/>
        </p:blipFill>
        <p:spPr>
          <a:xfrm>
            <a:off x="1107185" y="3566347"/>
            <a:ext cx="2152918" cy="2074769"/>
          </a:xfrm>
          <a:prstGeom prst="rect">
            <a:avLst/>
          </a:prstGeom>
        </p:spPr>
      </p:pic>
      <p:sp>
        <p:nvSpPr>
          <p:cNvPr id="10" name="Text Placeholder 2">
            <a:extLst>
              <a:ext uri="{FF2B5EF4-FFF2-40B4-BE49-F238E27FC236}">
                <a16:creationId xmlns:a16="http://schemas.microsoft.com/office/drawing/2014/main" id="{E63B62C3-F811-1907-C73E-D83B0624134B}"/>
              </a:ext>
            </a:extLst>
          </p:cNvPr>
          <p:cNvSpPr>
            <a:spLocks noGrp="1"/>
          </p:cNvSpPr>
          <p:nvPr/>
        </p:nvSpPr>
        <p:spPr>
          <a:xfrm>
            <a:off x="1109604" y="5871922"/>
            <a:ext cx="2040835" cy="4231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6B6C6C"/>
                </a:solidFill>
                <a:latin typeface="Buckeye Serif 2" pitchFamily="2" charset="77"/>
                <a:ea typeface="Buckeye Serif 2" pitchFamily="2" charset="77"/>
                <a:cs typeface="+mn-cs"/>
              </a:defRPr>
            </a:lvl1pPr>
            <a:lvl2pPr marL="457200" indent="0" algn="l" defTabSz="914400" rtl="0" eaLnBrk="1" latinLnBrk="0" hangingPunct="1">
              <a:lnSpc>
                <a:spcPct val="90000"/>
              </a:lnSpc>
              <a:spcBef>
                <a:spcPts val="500"/>
              </a:spcBef>
              <a:buClr>
                <a:srgbClr val="C00000"/>
              </a:buClr>
              <a:buSzPct val="110000"/>
              <a:buFont typeface="Arial" panose="020B0604020202020204" pitchFamily="34" charset="0"/>
              <a:buNone/>
              <a:defRPr sz="2000" b="1" i="0" kern="1200">
                <a:solidFill>
                  <a:schemeClr val="tx1"/>
                </a:solidFill>
                <a:latin typeface="Buckeye Sans 2" pitchFamily="2" charset="77"/>
                <a:ea typeface="+mn-ea"/>
                <a:cs typeface="+mn-cs"/>
              </a:defRPr>
            </a:lvl2pPr>
            <a:lvl3pPr marL="914400" indent="0" algn="l" defTabSz="914400" rtl="0" eaLnBrk="1" latinLnBrk="0" hangingPunct="1">
              <a:lnSpc>
                <a:spcPct val="90000"/>
              </a:lnSpc>
              <a:spcBef>
                <a:spcPts val="500"/>
              </a:spcBef>
              <a:buClr>
                <a:srgbClr val="C00000"/>
              </a:buClr>
              <a:buSzPct val="90000"/>
              <a:buFont typeface="Courier New" panose="02070309020205020404" pitchFamily="49" charset="0"/>
              <a:buNone/>
              <a:defRPr sz="1800" b="1" i="0" kern="1200">
                <a:solidFill>
                  <a:schemeClr val="tx1"/>
                </a:solidFill>
                <a:latin typeface="Buckeye Sans 2"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solidFill>
                  <a:srgbClr val="212325"/>
                </a:solidFill>
                <a:latin typeface="Aptos"/>
              </a:rPr>
              <a:t>Goal</a:t>
            </a:r>
          </a:p>
        </p:txBody>
      </p:sp>
      <p:pic>
        <p:nvPicPr>
          <p:cNvPr id="9" name="Content Placeholder 19">
            <a:extLst>
              <a:ext uri="{FF2B5EF4-FFF2-40B4-BE49-F238E27FC236}">
                <a16:creationId xmlns:a16="http://schemas.microsoft.com/office/drawing/2014/main" id="{63ADA4C5-5D51-5F9F-C60F-C6E9A110F615}"/>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Lst>
          </a:blip>
          <a:srcRect l="133" r="133"/>
          <a:stretch/>
        </p:blipFill>
        <p:spPr>
          <a:xfrm>
            <a:off x="4760961" y="3566777"/>
            <a:ext cx="2171938" cy="2081395"/>
          </a:xfrm>
          <a:prstGeom prst="rect">
            <a:avLst/>
          </a:prstGeom>
        </p:spPr>
      </p:pic>
      <p:sp>
        <p:nvSpPr>
          <p:cNvPr id="8" name="Text Placeholder 7">
            <a:extLst>
              <a:ext uri="{FF2B5EF4-FFF2-40B4-BE49-F238E27FC236}">
                <a16:creationId xmlns:a16="http://schemas.microsoft.com/office/drawing/2014/main" id="{BF496621-42FB-23E3-A873-1EB8730163C3}"/>
              </a:ext>
            </a:extLst>
          </p:cNvPr>
          <p:cNvSpPr>
            <a:spLocks noGrp="1"/>
          </p:cNvSpPr>
          <p:nvPr/>
        </p:nvSpPr>
        <p:spPr>
          <a:xfrm>
            <a:off x="4822341" y="5871922"/>
            <a:ext cx="2040835" cy="4231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6B6C6C"/>
                </a:solidFill>
                <a:latin typeface="Buckeye Serif 2" pitchFamily="2" charset="77"/>
                <a:ea typeface="Buckeye Serif 2" pitchFamily="2" charset="77"/>
                <a:cs typeface="+mn-cs"/>
              </a:defRPr>
            </a:lvl1pPr>
            <a:lvl2pPr marL="457200" indent="0" algn="l" defTabSz="914400" rtl="0" eaLnBrk="1" latinLnBrk="0" hangingPunct="1">
              <a:lnSpc>
                <a:spcPct val="90000"/>
              </a:lnSpc>
              <a:spcBef>
                <a:spcPts val="500"/>
              </a:spcBef>
              <a:buClr>
                <a:srgbClr val="C00000"/>
              </a:buClr>
              <a:buSzPct val="110000"/>
              <a:buFont typeface="Arial" panose="020B0604020202020204" pitchFamily="34" charset="0"/>
              <a:buNone/>
              <a:defRPr sz="2000" b="1" i="0" kern="1200">
                <a:solidFill>
                  <a:schemeClr val="tx1"/>
                </a:solidFill>
                <a:latin typeface="Buckeye Sans 2" pitchFamily="2" charset="77"/>
                <a:ea typeface="+mn-ea"/>
                <a:cs typeface="+mn-cs"/>
              </a:defRPr>
            </a:lvl2pPr>
            <a:lvl3pPr marL="914400" indent="0" algn="l" defTabSz="914400" rtl="0" eaLnBrk="1" latinLnBrk="0" hangingPunct="1">
              <a:lnSpc>
                <a:spcPct val="90000"/>
              </a:lnSpc>
              <a:spcBef>
                <a:spcPts val="500"/>
              </a:spcBef>
              <a:buClr>
                <a:srgbClr val="C00000"/>
              </a:buClr>
              <a:buSzPct val="90000"/>
              <a:buFont typeface="Courier New" panose="02070309020205020404" pitchFamily="49" charset="0"/>
              <a:buNone/>
              <a:defRPr sz="1800" b="1" i="0" kern="1200">
                <a:solidFill>
                  <a:schemeClr val="tx1"/>
                </a:solidFill>
                <a:latin typeface="Buckeye Sans 2"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solidFill>
                  <a:srgbClr val="212325"/>
                </a:solidFill>
                <a:latin typeface="Aptos"/>
              </a:rPr>
              <a:t>Method</a:t>
            </a:r>
          </a:p>
        </p:txBody>
      </p:sp>
      <p:pic>
        <p:nvPicPr>
          <p:cNvPr id="7" name="Content Placeholder 19">
            <a:extLst>
              <a:ext uri="{FF2B5EF4-FFF2-40B4-BE49-F238E27FC236}">
                <a16:creationId xmlns:a16="http://schemas.microsoft.com/office/drawing/2014/main" id="{22ACED0F-B984-E369-4C75-7DEE32EDCB68}"/>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Lst>
          </a:blip>
          <a:srcRect l="30" r="30"/>
          <a:stretch/>
        </p:blipFill>
        <p:spPr>
          <a:xfrm>
            <a:off x="8427132" y="3566347"/>
            <a:ext cx="2172367" cy="2081395"/>
          </a:xfrm>
          <a:prstGeom prst="rect">
            <a:avLst/>
          </a:prstGeom>
        </p:spPr>
      </p:pic>
      <p:sp>
        <p:nvSpPr>
          <p:cNvPr id="5" name="Text Placeholder 9">
            <a:extLst>
              <a:ext uri="{FF2B5EF4-FFF2-40B4-BE49-F238E27FC236}">
                <a16:creationId xmlns:a16="http://schemas.microsoft.com/office/drawing/2014/main" id="{2BDB41E7-C46E-6421-A643-2C3EC9079738}"/>
              </a:ext>
            </a:extLst>
          </p:cNvPr>
          <p:cNvSpPr>
            <a:spLocks noGrp="1"/>
          </p:cNvSpPr>
          <p:nvPr/>
        </p:nvSpPr>
        <p:spPr>
          <a:xfrm>
            <a:off x="8496426" y="5871922"/>
            <a:ext cx="2040835" cy="4231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6B6C6C"/>
                </a:solidFill>
                <a:latin typeface="Buckeye Serif 2" pitchFamily="2" charset="77"/>
                <a:ea typeface="Buckeye Serif 2" pitchFamily="2" charset="77"/>
                <a:cs typeface="+mn-cs"/>
              </a:defRPr>
            </a:lvl1pPr>
            <a:lvl2pPr marL="457200" indent="0" algn="l" defTabSz="914400" rtl="0" eaLnBrk="1" latinLnBrk="0" hangingPunct="1">
              <a:lnSpc>
                <a:spcPct val="90000"/>
              </a:lnSpc>
              <a:spcBef>
                <a:spcPts val="500"/>
              </a:spcBef>
              <a:buClr>
                <a:srgbClr val="C00000"/>
              </a:buClr>
              <a:buSzPct val="110000"/>
              <a:buFont typeface="Arial" panose="020B0604020202020204" pitchFamily="34" charset="0"/>
              <a:buNone/>
              <a:defRPr sz="2000" b="1" i="0" kern="1200">
                <a:solidFill>
                  <a:schemeClr val="tx1"/>
                </a:solidFill>
                <a:latin typeface="Buckeye Sans 2" pitchFamily="2" charset="77"/>
                <a:ea typeface="+mn-ea"/>
                <a:cs typeface="+mn-cs"/>
              </a:defRPr>
            </a:lvl2pPr>
            <a:lvl3pPr marL="914400" indent="0" algn="l" defTabSz="914400" rtl="0" eaLnBrk="1" latinLnBrk="0" hangingPunct="1">
              <a:lnSpc>
                <a:spcPct val="90000"/>
              </a:lnSpc>
              <a:spcBef>
                <a:spcPts val="500"/>
              </a:spcBef>
              <a:buClr>
                <a:srgbClr val="C00000"/>
              </a:buClr>
              <a:buSzPct val="90000"/>
              <a:buFont typeface="Courier New" panose="02070309020205020404" pitchFamily="49" charset="0"/>
              <a:buNone/>
              <a:defRPr sz="1800" b="1" i="0" kern="1200">
                <a:solidFill>
                  <a:schemeClr val="tx1"/>
                </a:solidFill>
                <a:latin typeface="Buckeye Sans 2"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solidFill>
                  <a:srgbClr val="212325"/>
                </a:solidFill>
                <a:latin typeface="Aptos"/>
              </a:rPr>
              <a:t>Assessment</a:t>
            </a:r>
          </a:p>
        </p:txBody>
      </p:sp>
      <p:sp>
        <p:nvSpPr>
          <p:cNvPr id="6" name="Footer Placeholder 5">
            <a:extLst>
              <a:ext uri="{FF2B5EF4-FFF2-40B4-BE49-F238E27FC236}">
                <a16:creationId xmlns:a16="http://schemas.microsoft.com/office/drawing/2014/main" id="{F94CE3C4-82B0-EB4E-7608-C68234ED3F4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4" name="Slide Number Placeholder 3">
            <a:extLst>
              <a:ext uri="{FF2B5EF4-FFF2-40B4-BE49-F238E27FC236}">
                <a16:creationId xmlns:a16="http://schemas.microsoft.com/office/drawing/2014/main" id="{E333F4E0-D5BB-06C8-F5D1-5F1479870E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32731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CECDEE-BFC4-1789-F807-D6824D327428}"/>
              </a:ext>
            </a:extLst>
          </p:cNvPr>
          <p:cNvSpPr>
            <a:spLocks noGrp="1"/>
          </p:cNvSpPr>
          <p:nvPr>
            <p:ph type="title"/>
          </p:nvPr>
        </p:nvSpPr>
        <p:spPr>
          <a:xfrm>
            <a:off x="5293136" y="211417"/>
            <a:ext cx="6898613" cy="1318165"/>
          </a:xfrm>
        </p:spPr>
        <p:txBody>
          <a:bodyPr anchor="b"/>
          <a:lstStyle/>
          <a:p>
            <a:r>
              <a:rPr lang="en-US">
                <a:solidFill>
                  <a:srgbClr val="BA0C2F"/>
                </a:solidFill>
              </a:rPr>
              <a:t>Organizing a Statement</a:t>
            </a:r>
          </a:p>
        </p:txBody>
      </p:sp>
      <p:pic>
        <p:nvPicPr>
          <p:cNvPr id="12" name="Picture 11">
            <a:extLst>
              <a:ext uri="{FF2B5EF4-FFF2-40B4-BE49-F238E27FC236}">
                <a16:creationId xmlns:a16="http://schemas.microsoft.com/office/drawing/2014/main" id="{F1119009-0635-4FA2-0811-D436724DCA1C}"/>
              </a:ext>
              <a:ext uri="{C183D7F6-B498-43B3-948B-1728B52AA6E4}">
                <adec:decorative xmlns:adec="http://schemas.microsoft.com/office/drawing/2017/decorative" val="1"/>
              </a:ext>
            </a:extLst>
          </p:cNvPr>
          <p:cNvPicPr>
            <a:picLocks noChangeAspect="1"/>
          </p:cNvPicPr>
          <p:nvPr/>
        </p:nvPicPr>
        <p:blipFill rotWithShape="1">
          <a:blip r:embed="rId3"/>
          <a:srcRect l="40678" t="13787" r="10572"/>
          <a:stretch/>
        </p:blipFill>
        <p:spPr>
          <a:xfrm>
            <a:off x="398709" y="567487"/>
            <a:ext cx="4604119" cy="5428068"/>
          </a:xfrm>
          <a:prstGeom prst="rect">
            <a:avLst/>
          </a:prstGeom>
        </p:spPr>
      </p:pic>
      <p:sp>
        <p:nvSpPr>
          <p:cNvPr id="4" name="Content Placeholder 3">
            <a:extLst>
              <a:ext uri="{FF2B5EF4-FFF2-40B4-BE49-F238E27FC236}">
                <a16:creationId xmlns:a16="http://schemas.microsoft.com/office/drawing/2014/main" id="{1AEC285F-A76C-EE29-7D9E-8F2EC099B88B}"/>
              </a:ext>
            </a:extLst>
          </p:cNvPr>
          <p:cNvSpPr>
            <a:spLocks noGrp="1"/>
          </p:cNvSpPr>
          <p:nvPr>
            <p:ph sz="half" idx="13"/>
          </p:nvPr>
        </p:nvSpPr>
        <p:spPr/>
        <p:txBody>
          <a:bodyPr vert="horz" lIns="91440" tIns="45720" rIns="91440" bIns="45720" rtlCol="0" anchor="t">
            <a:normAutofit lnSpcReduction="10000"/>
          </a:bodyPr>
          <a:lstStyle/>
          <a:p>
            <a:pPr marL="342900" indent="-342900">
              <a:buFont typeface="Arial" panose="020B0604020202020204" pitchFamily="34" charset="0"/>
              <a:buChar char="•"/>
            </a:pPr>
            <a:r>
              <a:rPr lang="en-US" sz="2800" b="1">
                <a:solidFill>
                  <a:schemeClr val="tx1">
                    <a:lumMod val="50000"/>
                  </a:schemeClr>
                </a:solidFill>
                <a:latin typeface="Aptos"/>
              </a:rPr>
              <a:t>Introduction</a:t>
            </a:r>
          </a:p>
          <a:p>
            <a:pPr marL="809625" lvl="1" indent="-342900"/>
            <a:r>
              <a:rPr lang="en-US" sz="2400">
                <a:solidFill>
                  <a:schemeClr val="tx1">
                    <a:lumMod val="50000"/>
                  </a:schemeClr>
                </a:solidFill>
                <a:latin typeface="Aptos"/>
              </a:rPr>
              <a:t>Overarching goal/theme </a:t>
            </a:r>
          </a:p>
          <a:p>
            <a:pPr marL="342900" indent="-342900">
              <a:buFont typeface="Arial" panose="020B0604020202020204" pitchFamily="34" charset="0"/>
              <a:buChar char="•"/>
            </a:pPr>
            <a:r>
              <a:rPr lang="en-US" sz="2800" b="1">
                <a:solidFill>
                  <a:schemeClr val="tx1">
                    <a:lumMod val="50000"/>
                  </a:schemeClr>
                </a:solidFill>
                <a:latin typeface="Aptos"/>
              </a:rPr>
              <a:t>Body</a:t>
            </a:r>
            <a:r>
              <a:rPr lang="en-US" sz="2800">
                <a:solidFill>
                  <a:schemeClr val="tx1">
                    <a:lumMod val="50000"/>
                  </a:schemeClr>
                </a:solidFill>
                <a:latin typeface="Aptos"/>
              </a:rPr>
              <a:t> </a:t>
            </a:r>
          </a:p>
          <a:p>
            <a:pPr marL="809625" lvl="1" indent="-342900"/>
            <a:r>
              <a:rPr lang="en-US" sz="2400">
                <a:solidFill>
                  <a:schemeClr val="tx1">
                    <a:lumMod val="50000"/>
                  </a:schemeClr>
                </a:solidFill>
                <a:latin typeface="Aptos"/>
              </a:rPr>
              <a:t>Goal/Method/Assessment </a:t>
            </a:r>
          </a:p>
          <a:p>
            <a:pPr marL="1264920" lvl="2" indent="-342900"/>
            <a:r>
              <a:rPr lang="en-US" sz="2200">
                <a:solidFill>
                  <a:schemeClr val="tx1">
                    <a:lumMod val="50000"/>
                  </a:schemeClr>
                </a:solidFill>
                <a:latin typeface="Aptos"/>
              </a:rPr>
              <a:t>Each can be its own paragraph </a:t>
            </a:r>
          </a:p>
          <a:p>
            <a:pPr marL="1264920" lvl="2" indent="-342900"/>
            <a:r>
              <a:rPr lang="en-US" sz="2200">
                <a:solidFill>
                  <a:schemeClr val="tx1">
                    <a:lumMod val="50000"/>
                  </a:schemeClr>
                </a:solidFill>
                <a:latin typeface="Aptos"/>
              </a:rPr>
              <a:t>Typically 3-4 paragraphs</a:t>
            </a:r>
          </a:p>
          <a:p>
            <a:pPr marL="342900" indent="-342900">
              <a:buFont typeface="Arial" panose="020B0604020202020204" pitchFamily="34" charset="0"/>
              <a:buChar char="•"/>
            </a:pPr>
            <a:r>
              <a:rPr lang="en-US" sz="2800" b="1">
                <a:solidFill>
                  <a:schemeClr val="tx1">
                    <a:lumMod val="50000"/>
                  </a:schemeClr>
                </a:solidFill>
                <a:latin typeface="Aptos"/>
              </a:rPr>
              <a:t>Closing </a:t>
            </a:r>
          </a:p>
          <a:p>
            <a:pPr marL="809625" lvl="1" indent="-342900"/>
            <a:r>
              <a:rPr lang="en-US" sz="2400">
                <a:solidFill>
                  <a:schemeClr val="tx1">
                    <a:lumMod val="50000"/>
                  </a:schemeClr>
                </a:solidFill>
                <a:latin typeface="Aptos"/>
              </a:rPr>
              <a:t>Relate back to goals and identify next steps </a:t>
            </a:r>
          </a:p>
          <a:p>
            <a:pPr marL="809625" lvl="1" indent="-342900"/>
            <a:r>
              <a:rPr lang="en-US" sz="2400">
                <a:solidFill>
                  <a:schemeClr val="tx1">
                    <a:lumMod val="50000"/>
                  </a:schemeClr>
                </a:solidFill>
                <a:latin typeface="Aptos"/>
              </a:rPr>
              <a:t>Tailor to the specific job</a:t>
            </a:r>
          </a:p>
        </p:txBody>
      </p:sp>
      <p:sp>
        <p:nvSpPr>
          <p:cNvPr id="5" name="Footer Placeholder 4">
            <a:extLst>
              <a:ext uri="{FF2B5EF4-FFF2-40B4-BE49-F238E27FC236}">
                <a16:creationId xmlns:a16="http://schemas.microsoft.com/office/drawing/2014/main" id="{9E39E342-52AD-0CEA-7CBF-16971279E9E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3" name="Slide Number Placeholder 2">
            <a:extLst>
              <a:ext uri="{FF2B5EF4-FFF2-40B4-BE49-F238E27FC236}">
                <a16:creationId xmlns:a16="http://schemas.microsoft.com/office/drawing/2014/main" id="{3DFABACE-C2DC-775E-4058-88E61928C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14376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C52B-0BBB-23D9-762D-72B684963387}"/>
              </a:ext>
            </a:extLst>
          </p:cNvPr>
          <p:cNvSpPr>
            <a:spLocks noGrp="1"/>
          </p:cNvSpPr>
          <p:nvPr>
            <p:ph type="title"/>
          </p:nvPr>
        </p:nvSpPr>
        <p:spPr/>
        <p:txBody>
          <a:bodyPr/>
          <a:lstStyle/>
          <a:p>
            <a:r>
              <a:rPr lang="en-US">
                <a:latin typeface="Buckeye Serif 2 Black"/>
              </a:rPr>
              <a:t>Activity: Analyzing Teaching Statement Pitfalls</a:t>
            </a:r>
          </a:p>
        </p:txBody>
      </p:sp>
      <p:sp>
        <p:nvSpPr>
          <p:cNvPr id="3" name="Content Placeholder 2">
            <a:extLst>
              <a:ext uri="{FF2B5EF4-FFF2-40B4-BE49-F238E27FC236}">
                <a16:creationId xmlns:a16="http://schemas.microsoft.com/office/drawing/2014/main" id="{7A347D63-C142-FD36-494A-EB5B1EA693D7}"/>
              </a:ext>
            </a:extLst>
          </p:cNvPr>
          <p:cNvSpPr>
            <a:spLocks noGrp="1"/>
          </p:cNvSpPr>
          <p:nvPr>
            <p:ph idx="1"/>
          </p:nvPr>
        </p:nvSpPr>
        <p:spPr/>
        <p:txBody>
          <a:bodyPr vert="horz" lIns="91440" tIns="45720" rIns="91440" bIns="45720" rtlCol="0" anchor="t">
            <a:normAutofit/>
          </a:bodyPr>
          <a:lstStyle/>
          <a:p>
            <a:pPr>
              <a:lnSpc>
                <a:spcPct val="150000"/>
              </a:lnSpc>
            </a:pPr>
            <a:r>
              <a:rPr lang="en-US" sz="2600" b="1">
                <a:latin typeface="Aptos"/>
              </a:rPr>
              <a:t>Step 1:</a:t>
            </a:r>
            <a:r>
              <a:rPr lang="en-US" sz="2600">
                <a:latin typeface="Aptos"/>
              </a:rPr>
              <a:t> Form 4 groups and read the provided teaching statement example.</a:t>
            </a:r>
            <a:br>
              <a:rPr lang="en-US" sz="2600">
                <a:latin typeface="Aptos"/>
              </a:rPr>
            </a:br>
            <a:r>
              <a:rPr lang="en-US" sz="2600" b="1">
                <a:latin typeface="Aptos"/>
              </a:rPr>
              <a:t>Step 2: </a:t>
            </a:r>
            <a:r>
              <a:rPr lang="en-US" sz="2600">
                <a:latin typeface="Aptos"/>
              </a:rPr>
              <a:t>Discuss what works well and why it is effective.</a:t>
            </a:r>
            <a:br>
              <a:rPr lang="en-US" sz="2600">
                <a:latin typeface="Aptos"/>
              </a:rPr>
            </a:br>
            <a:r>
              <a:rPr lang="en-US" sz="2600" b="1">
                <a:latin typeface="Aptos"/>
              </a:rPr>
              <a:t>Step 3: </a:t>
            </a:r>
            <a:r>
              <a:rPr lang="en-US" sz="2600">
                <a:latin typeface="Aptos"/>
              </a:rPr>
              <a:t>Identify areas that could be improved or clarified and suggest possible revisions.</a:t>
            </a:r>
            <a:br>
              <a:rPr lang="en-US" sz="2600">
                <a:latin typeface="Aptos"/>
              </a:rPr>
            </a:br>
            <a:r>
              <a:rPr lang="en-US" sz="2600" b="1">
                <a:latin typeface="Aptos"/>
              </a:rPr>
              <a:t>Step 4:</a:t>
            </a:r>
            <a:r>
              <a:rPr lang="en-US" sz="2600">
                <a:latin typeface="Aptos"/>
              </a:rPr>
              <a:t> Share your group's discussions with the whole workshop.</a:t>
            </a:r>
            <a:endParaRPr lang="en-US"/>
          </a:p>
        </p:txBody>
      </p:sp>
      <p:sp>
        <p:nvSpPr>
          <p:cNvPr id="4" name="Footer Placeholder 3">
            <a:extLst>
              <a:ext uri="{FF2B5EF4-FFF2-40B4-BE49-F238E27FC236}">
                <a16:creationId xmlns:a16="http://schemas.microsoft.com/office/drawing/2014/main" id="{1F19CCF8-5C9F-E3FC-DD1C-E7519B85B910}"/>
              </a:ext>
            </a:extLst>
          </p:cNvPr>
          <p:cNvSpPr>
            <a:spLocks noGrp="1"/>
          </p:cNvSpPr>
          <p:nvPr>
            <p:ph type="ftr" sz="quarter" idx="11"/>
          </p:nvPr>
        </p:nvSpPr>
        <p:spPr/>
        <p:txBody>
          <a:bodyPr/>
          <a:lstStyle/>
          <a:p>
            <a:r>
              <a:rPr lang="en-US"/>
              <a:t>Creating Teaching Statements and Teaching Portfolios</a:t>
            </a:r>
          </a:p>
        </p:txBody>
      </p:sp>
      <p:sp>
        <p:nvSpPr>
          <p:cNvPr id="5" name="Slide Number Placeholder 4">
            <a:extLst>
              <a:ext uri="{FF2B5EF4-FFF2-40B4-BE49-F238E27FC236}">
                <a16:creationId xmlns:a16="http://schemas.microsoft.com/office/drawing/2014/main" id="{9B14CE14-647E-AD59-4DE1-DEBC048FE740}"/>
              </a:ext>
            </a:extLst>
          </p:cNvPr>
          <p:cNvSpPr>
            <a:spLocks noGrp="1"/>
          </p:cNvSpPr>
          <p:nvPr>
            <p:ph type="sldNum" sz="quarter" idx="12"/>
          </p:nvPr>
        </p:nvSpPr>
        <p:spPr/>
        <p:txBody>
          <a:bodyPr/>
          <a:lstStyle/>
          <a:p>
            <a:fld id="{6A437EE8-8900-40F5-8C81-C8A18CC53EFD}" type="slidenum">
              <a:rPr lang="en-US" smtClean="0"/>
              <a:t>12</a:t>
            </a:fld>
            <a:endParaRPr lang="en-US"/>
          </a:p>
        </p:txBody>
      </p:sp>
    </p:spTree>
    <p:extLst>
      <p:ext uri="{BB962C8B-B14F-4D97-AF65-F5344CB8AC3E}">
        <p14:creationId xmlns:p14="http://schemas.microsoft.com/office/powerpoint/2010/main" val="226267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46CE96-96A4-42B3-B0E0-36C8B3E1E5E8}"/>
              </a:ext>
            </a:extLst>
          </p:cNvPr>
          <p:cNvSpPr>
            <a:spLocks noGrp="1"/>
          </p:cNvSpPr>
          <p:nvPr>
            <p:ph type="body" idx="17"/>
          </p:nvPr>
        </p:nvSpPr>
        <p:spPr/>
        <p:txBody>
          <a:bodyPr>
            <a:normAutofit fontScale="85000" lnSpcReduction="20000"/>
          </a:bodyPr>
          <a:lstStyle/>
          <a:p>
            <a:r>
              <a:rPr lang="en-US"/>
              <a:t>Teaching Statement Pitfalls</a:t>
            </a:r>
          </a:p>
        </p:txBody>
      </p:sp>
      <p:sp>
        <p:nvSpPr>
          <p:cNvPr id="2" name="Title 1">
            <a:extLst>
              <a:ext uri="{FF2B5EF4-FFF2-40B4-BE49-F238E27FC236}">
                <a16:creationId xmlns:a16="http://schemas.microsoft.com/office/drawing/2014/main" id="{9A6D42CE-175C-4E67-8BDF-60C336770687}"/>
              </a:ext>
            </a:extLst>
          </p:cNvPr>
          <p:cNvSpPr>
            <a:spLocks noGrp="1"/>
          </p:cNvSpPr>
          <p:nvPr>
            <p:ph type="title"/>
          </p:nvPr>
        </p:nvSpPr>
        <p:spPr/>
        <p:txBody>
          <a:bodyPr/>
          <a:lstStyle/>
          <a:p>
            <a:r>
              <a:rPr lang="en-US"/>
              <a:t>Example 1:</a:t>
            </a:r>
          </a:p>
        </p:txBody>
      </p:sp>
      <p:sp>
        <p:nvSpPr>
          <p:cNvPr id="3" name="Content Placeholder 2">
            <a:extLst>
              <a:ext uri="{FF2B5EF4-FFF2-40B4-BE49-F238E27FC236}">
                <a16:creationId xmlns:a16="http://schemas.microsoft.com/office/drawing/2014/main" id="{976F0864-7DD2-46F8-A413-0855393BF369}"/>
              </a:ext>
            </a:extLst>
          </p:cNvPr>
          <p:cNvSpPr>
            <a:spLocks noGrp="1"/>
          </p:cNvSpPr>
          <p:nvPr>
            <p:ph idx="1"/>
          </p:nvPr>
        </p:nvSpPr>
        <p:spPr>
          <a:xfrm>
            <a:off x="836585" y="1926071"/>
            <a:ext cx="10515600" cy="4172126"/>
          </a:xfrm>
        </p:spPr>
        <p:txBody>
          <a:bodyPr vert="horz" lIns="91440" tIns="45720" rIns="91440" bIns="45720" rtlCol="0" anchor="t">
            <a:normAutofit/>
          </a:bodyPr>
          <a:lstStyle/>
          <a:p>
            <a:r>
              <a:rPr lang="en-US" sz="2600">
                <a:solidFill>
                  <a:schemeClr val="tx1">
                    <a:lumMod val="50000"/>
                  </a:schemeClr>
                </a:solidFill>
                <a:latin typeface="Aptos"/>
              </a:rPr>
              <a:t>Over the past five years, I have taught several courses at OSU on the following topics: survey of gender studies topics for students new to gender studies; gendered violence (both online and face-to-face); gender and pop culture, for more advanced students in gender studies; and writing about gender. I also advised incoming freshmen who entered OSU in building their semester schedules and guiding their academic paths. Before coming to OSU, I mentored instructors at my previous institution as part of a teaching and learning program. This variety of teaching experiences has informed my teaching philosophy of creating a classroom which is accessible to any student.</a:t>
            </a:r>
          </a:p>
          <a:p>
            <a:endParaRPr lang="en-US" sz="2600">
              <a:solidFill>
                <a:schemeClr val="tx1">
                  <a:lumMod val="50000"/>
                </a:schemeClr>
              </a:solidFill>
              <a:latin typeface="Aptos"/>
            </a:endParaRPr>
          </a:p>
        </p:txBody>
      </p:sp>
      <p:sp>
        <p:nvSpPr>
          <p:cNvPr id="7" name="Footer Placeholder 6">
            <a:extLst>
              <a:ext uri="{FF2B5EF4-FFF2-40B4-BE49-F238E27FC236}">
                <a16:creationId xmlns:a16="http://schemas.microsoft.com/office/drawing/2014/main" id="{27AB5B15-A869-6430-3CAE-F4C268CF6A4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6" name="Slide Number Placeholder 5">
            <a:extLst>
              <a:ext uri="{FF2B5EF4-FFF2-40B4-BE49-F238E27FC236}">
                <a16:creationId xmlns:a16="http://schemas.microsoft.com/office/drawing/2014/main" id="{F56E0136-66A2-B4EB-E31F-0A7711734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825054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46CE96-96A4-42B3-B0E0-36C8B3E1E5E8}"/>
              </a:ext>
            </a:extLst>
          </p:cNvPr>
          <p:cNvSpPr>
            <a:spLocks noGrp="1"/>
          </p:cNvSpPr>
          <p:nvPr>
            <p:ph type="body" idx="17"/>
          </p:nvPr>
        </p:nvSpPr>
        <p:spPr/>
        <p:txBody>
          <a:bodyPr>
            <a:normAutofit fontScale="85000" lnSpcReduction="20000"/>
          </a:bodyPr>
          <a:lstStyle/>
          <a:p>
            <a:r>
              <a:rPr lang="en-US"/>
              <a:t>Teaching Statement Pitfalls</a:t>
            </a:r>
          </a:p>
        </p:txBody>
      </p:sp>
      <p:sp>
        <p:nvSpPr>
          <p:cNvPr id="2" name="Title 1">
            <a:extLst>
              <a:ext uri="{FF2B5EF4-FFF2-40B4-BE49-F238E27FC236}">
                <a16:creationId xmlns:a16="http://schemas.microsoft.com/office/drawing/2014/main" id="{9A6D42CE-175C-4E67-8BDF-60C336770687}"/>
              </a:ext>
            </a:extLst>
          </p:cNvPr>
          <p:cNvSpPr>
            <a:spLocks noGrp="1"/>
          </p:cNvSpPr>
          <p:nvPr>
            <p:ph type="title"/>
          </p:nvPr>
        </p:nvSpPr>
        <p:spPr/>
        <p:txBody>
          <a:bodyPr/>
          <a:lstStyle/>
          <a:p>
            <a:r>
              <a:rPr lang="en-US"/>
              <a:t>Example 2:</a:t>
            </a:r>
          </a:p>
        </p:txBody>
      </p:sp>
      <p:sp>
        <p:nvSpPr>
          <p:cNvPr id="3" name="Content Placeholder 2">
            <a:extLst>
              <a:ext uri="{FF2B5EF4-FFF2-40B4-BE49-F238E27FC236}">
                <a16:creationId xmlns:a16="http://schemas.microsoft.com/office/drawing/2014/main" id="{976F0864-7DD2-46F8-A413-0855393BF369}"/>
              </a:ext>
            </a:extLst>
          </p:cNvPr>
          <p:cNvSpPr>
            <a:spLocks noGrp="1"/>
          </p:cNvSpPr>
          <p:nvPr>
            <p:ph idx="1"/>
          </p:nvPr>
        </p:nvSpPr>
        <p:spPr>
          <a:xfrm>
            <a:off x="836587" y="1966330"/>
            <a:ext cx="10515600" cy="4015454"/>
          </a:xfrm>
        </p:spPr>
        <p:txBody>
          <a:bodyPr vert="horz" lIns="91440" tIns="45720" rIns="91440" bIns="45720" rtlCol="0" anchor="t">
            <a:normAutofit/>
          </a:bodyPr>
          <a:lstStyle/>
          <a:p>
            <a:r>
              <a:rPr lang="en-US" sz="2600">
                <a:solidFill>
                  <a:schemeClr val="tx1">
                    <a:lumMod val="50000"/>
                  </a:schemeClr>
                </a:solidFill>
                <a:latin typeface="Aptos"/>
              </a:rPr>
              <a:t>I am an incredibly passionate instructor. I care deeply about my students and want them to feel supported in my classes. When I teach, I try to build strong relationships with students that often continue outside of class and after the course ends. I believe students respond well when they feel respected and trusted, and this helps create a positive classroom environment. I value my students as individuals and think this approach works in any teaching setting. Whether the course is online, in person, or hybrid, I aim to bring the same level of care, openness, and respect to all of my classes.</a:t>
            </a:r>
            <a:endParaRPr lang="zh-CN" altLang="en-US" sz="2600">
              <a:solidFill>
                <a:schemeClr val="tx1">
                  <a:lumMod val="50000"/>
                </a:schemeClr>
              </a:solidFill>
              <a:latin typeface="Aptos"/>
            </a:endParaRPr>
          </a:p>
          <a:p>
            <a:pPr marL="0" indent="0">
              <a:buNone/>
            </a:pPr>
            <a:endParaRPr lang="en-US" sz="2600">
              <a:solidFill>
                <a:schemeClr val="tx1">
                  <a:lumMod val="50000"/>
                </a:schemeClr>
              </a:solidFill>
              <a:latin typeface="Aptos"/>
            </a:endParaRPr>
          </a:p>
        </p:txBody>
      </p:sp>
      <p:sp>
        <p:nvSpPr>
          <p:cNvPr id="7" name="Footer Placeholder 6">
            <a:extLst>
              <a:ext uri="{FF2B5EF4-FFF2-40B4-BE49-F238E27FC236}">
                <a16:creationId xmlns:a16="http://schemas.microsoft.com/office/drawing/2014/main" id="{CE00A2BF-FA16-30B9-F8A0-90345890897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6" name="Slide Number Placeholder 5">
            <a:extLst>
              <a:ext uri="{FF2B5EF4-FFF2-40B4-BE49-F238E27FC236}">
                <a16:creationId xmlns:a16="http://schemas.microsoft.com/office/drawing/2014/main" id="{0CE66766-882A-BC91-A708-0D1539F42F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77161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96AD-203B-F7B9-496F-4B85963C75C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00AABF-89EA-7A52-40CE-A4EC81C08A61}"/>
              </a:ext>
            </a:extLst>
          </p:cNvPr>
          <p:cNvSpPr>
            <a:spLocks noGrp="1"/>
          </p:cNvSpPr>
          <p:nvPr>
            <p:ph type="body" idx="17"/>
          </p:nvPr>
        </p:nvSpPr>
        <p:spPr/>
        <p:txBody>
          <a:bodyPr>
            <a:normAutofit fontScale="85000" lnSpcReduction="20000"/>
          </a:bodyPr>
          <a:lstStyle/>
          <a:p>
            <a:r>
              <a:rPr lang="en-US"/>
              <a:t>Teaching Statement Pitfalls</a:t>
            </a:r>
          </a:p>
        </p:txBody>
      </p:sp>
      <p:sp>
        <p:nvSpPr>
          <p:cNvPr id="2" name="Title 1">
            <a:extLst>
              <a:ext uri="{FF2B5EF4-FFF2-40B4-BE49-F238E27FC236}">
                <a16:creationId xmlns:a16="http://schemas.microsoft.com/office/drawing/2014/main" id="{86B00332-ACE0-E0F7-2296-D12BE59C005E}"/>
              </a:ext>
            </a:extLst>
          </p:cNvPr>
          <p:cNvSpPr>
            <a:spLocks noGrp="1"/>
          </p:cNvSpPr>
          <p:nvPr>
            <p:ph type="title"/>
          </p:nvPr>
        </p:nvSpPr>
        <p:spPr/>
        <p:txBody>
          <a:bodyPr/>
          <a:lstStyle/>
          <a:p>
            <a:r>
              <a:rPr lang="en-US">
                <a:latin typeface="Buckeye Serif 2 Black"/>
              </a:rPr>
              <a:t>Example 3:</a:t>
            </a:r>
          </a:p>
        </p:txBody>
      </p:sp>
      <p:sp>
        <p:nvSpPr>
          <p:cNvPr id="3" name="Content Placeholder 2">
            <a:extLst>
              <a:ext uri="{FF2B5EF4-FFF2-40B4-BE49-F238E27FC236}">
                <a16:creationId xmlns:a16="http://schemas.microsoft.com/office/drawing/2014/main" id="{020AE2F9-C999-E45B-4E6F-178F98B80A23}"/>
              </a:ext>
            </a:extLst>
          </p:cNvPr>
          <p:cNvSpPr>
            <a:spLocks noGrp="1"/>
          </p:cNvSpPr>
          <p:nvPr>
            <p:ph idx="1"/>
          </p:nvPr>
        </p:nvSpPr>
        <p:spPr>
          <a:xfrm>
            <a:off x="779039" y="1961778"/>
            <a:ext cx="10515600" cy="4015454"/>
          </a:xfrm>
        </p:spPr>
        <p:txBody>
          <a:bodyPr vert="horz" lIns="91440" tIns="45720" rIns="91440" bIns="45720" rtlCol="0" anchor="t">
            <a:normAutofit/>
          </a:bodyPr>
          <a:lstStyle/>
          <a:p>
            <a:r>
              <a:rPr lang="en-US" sz="2600">
                <a:solidFill>
                  <a:schemeClr val="tx1">
                    <a:lumMod val="50000"/>
                  </a:schemeClr>
                </a:solidFill>
                <a:latin typeface="Aptos"/>
              </a:rPr>
              <a:t>I view teaching as a collaborative journey where students and I explore ideas together. My approach emphasizes active participation, encouraging students to ask questions, discuss concepts, and connect lessons to their own experiences. I often incorporate case studies, problem-solving exercises, and real-world examples to make the material meaningful and engaging. Over time, I have adjusted my teaching style based on what sparks curiosity and fosters deeper understanding, always aiming to create a supportive environment where students feel confident to explore and take intellectual risks.</a:t>
            </a:r>
            <a:endParaRPr lang="zh-CN" sz="2600">
              <a:solidFill>
                <a:schemeClr val="tx1">
                  <a:lumMod val="50000"/>
                </a:schemeClr>
              </a:solidFill>
              <a:latin typeface="Aptos"/>
            </a:endParaRPr>
          </a:p>
          <a:p>
            <a:pPr marL="0" indent="0">
              <a:buNone/>
            </a:pPr>
            <a:endParaRPr lang="en-US" sz="2600">
              <a:solidFill>
                <a:schemeClr val="tx1">
                  <a:lumMod val="50000"/>
                </a:schemeClr>
              </a:solidFill>
              <a:latin typeface="Aptos"/>
            </a:endParaRPr>
          </a:p>
        </p:txBody>
      </p:sp>
      <p:sp>
        <p:nvSpPr>
          <p:cNvPr id="7" name="Footer Placeholder 6">
            <a:extLst>
              <a:ext uri="{FF2B5EF4-FFF2-40B4-BE49-F238E27FC236}">
                <a16:creationId xmlns:a16="http://schemas.microsoft.com/office/drawing/2014/main" id="{6C3C2472-B04B-6EBE-1998-6C0E8192D41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6" name="Slide Number Placeholder 5">
            <a:extLst>
              <a:ext uri="{FF2B5EF4-FFF2-40B4-BE49-F238E27FC236}">
                <a16:creationId xmlns:a16="http://schemas.microsoft.com/office/drawing/2014/main" id="{AF39402B-BDDE-A3B4-5B3D-16FCA3B24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490289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46CE96-96A4-42B3-B0E0-36C8B3E1E5E8}"/>
              </a:ext>
            </a:extLst>
          </p:cNvPr>
          <p:cNvSpPr>
            <a:spLocks noGrp="1"/>
          </p:cNvSpPr>
          <p:nvPr>
            <p:ph type="body" idx="17"/>
          </p:nvPr>
        </p:nvSpPr>
        <p:spPr/>
        <p:txBody>
          <a:bodyPr>
            <a:normAutofit fontScale="85000" lnSpcReduction="20000"/>
          </a:bodyPr>
          <a:lstStyle/>
          <a:p>
            <a:r>
              <a:rPr lang="en-US"/>
              <a:t>Teaching Statement Pitfalls</a:t>
            </a:r>
          </a:p>
        </p:txBody>
      </p:sp>
      <p:sp>
        <p:nvSpPr>
          <p:cNvPr id="2" name="Title 1">
            <a:extLst>
              <a:ext uri="{FF2B5EF4-FFF2-40B4-BE49-F238E27FC236}">
                <a16:creationId xmlns:a16="http://schemas.microsoft.com/office/drawing/2014/main" id="{9A6D42CE-175C-4E67-8BDF-60C336770687}"/>
              </a:ext>
            </a:extLst>
          </p:cNvPr>
          <p:cNvSpPr>
            <a:spLocks noGrp="1"/>
          </p:cNvSpPr>
          <p:nvPr>
            <p:ph type="title"/>
          </p:nvPr>
        </p:nvSpPr>
        <p:spPr/>
        <p:txBody>
          <a:bodyPr/>
          <a:lstStyle/>
          <a:p>
            <a:r>
              <a:rPr lang="en-US">
                <a:latin typeface="Buckeye Serif 2 Black"/>
              </a:rPr>
              <a:t>Example 4:</a:t>
            </a:r>
          </a:p>
        </p:txBody>
      </p:sp>
      <p:sp>
        <p:nvSpPr>
          <p:cNvPr id="3" name="Content Placeholder 2">
            <a:extLst>
              <a:ext uri="{FF2B5EF4-FFF2-40B4-BE49-F238E27FC236}">
                <a16:creationId xmlns:a16="http://schemas.microsoft.com/office/drawing/2014/main" id="{976F0864-7DD2-46F8-A413-0855393BF369}"/>
              </a:ext>
            </a:extLst>
          </p:cNvPr>
          <p:cNvSpPr>
            <a:spLocks noGrp="1"/>
          </p:cNvSpPr>
          <p:nvPr>
            <p:ph idx="1"/>
          </p:nvPr>
        </p:nvSpPr>
        <p:spPr>
          <a:xfrm>
            <a:off x="788451" y="1930518"/>
            <a:ext cx="10515600" cy="4372935"/>
          </a:xfrm>
        </p:spPr>
        <p:txBody>
          <a:bodyPr vert="horz" lIns="91440" tIns="45720" rIns="91440" bIns="45720" rtlCol="0" anchor="t">
            <a:normAutofit/>
          </a:bodyPr>
          <a:lstStyle/>
          <a:p>
            <a:r>
              <a:rPr lang="en-US" sz="2500">
                <a:solidFill>
                  <a:schemeClr val="tx1">
                    <a:lumMod val="50000"/>
                  </a:schemeClr>
                </a:solidFill>
                <a:latin typeface="Aptos"/>
              </a:rPr>
              <a:t>If you visited my classroom, you would likely see me using one or two of these techniques: short written reflections, think-pair-share, or structured group work. Since teaching online during the pandemic, I adapt these strategies by asking students to pause lecture videos for reflection or note-taking. I also make reading assignments interactive through discussion posts, offering feedback to help students develop ideas for upcoming papers. These active learning strategies keep students engaged and provide practice with complex skills like critical thinking and writing. Over time, I have expanded my repertoire of strategies and become more comfortable using them, which I believe has increased both student engagement and performance.</a:t>
            </a:r>
            <a:endParaRPr lang="zh-CN" altLang="en-US" sz="2500">
              <a:solidFill>
                <a:schemeClr val="tx1">
                  <a:lumMod val="50000"/>
                </a:schemeClr>
              </a:solidFill>
              <a:latin typeface="Aptos"/>
            </a:endParaRPr>
          </a:p>
        </p:txBody>
      </p:sp>
      <p:sp>
        <p:nvSpPr>
          <p:cNvPr id="7" name="Footer Placeholder 6">
            <a:extLst>
              <a:ext uri="{FF2B5EF4-FFF2-40B4-BE49-F238E27FC236}">
                <a16:creationId xmlns:a16="http://schemas.microsoft.com/office/drawing/2014/main" id="{F2EB83F3-9052-45D0-EB6A-8B26FADD8E2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6" name="Slide Number Placeholder 5">
            <a:extLst>
              <a:ext uri="{FF2B5EF4-FFF2-40B4-BE49-F238E27FC236}">
                <a16:creationId xmlns:a16="http://schemas.microsoft.com/office/drawing/2014/main" id="{52D20FDB-20DD-FAD8-70BD-88486BB489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574526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7D62-FEF7-F806-1B55-EF3680C935D2}"/>
              </a:ext>
            </a:extLst>
          </p:cNvPr>
          <p:cNvSpPr>
            <a:spLocks noGrp="1"/>
          </p:cNvSpPr>
          <p:nvPr>
            <p:ph type="title"/>
          </p:nvPr>
        </p:nvSpPr>
        <p:spPr>
          <a:xfrm>
            <a:off x="554365" y="721323"/>
            <a:ext cx="10515600" cy="838854"/>
          </a:xfrm>
        </p:spPr>
        <p:txBody>
          <a:bodyPr/>
          <a:lstStyle/>
          <a:p>
            <a:r>
              <a:rPr lang="en-US">
                <a:solidFill>
                  <a:srgbClr val="BA0C2F"/>
                </a:solidFill>
              </a:rPr>
              <a:t>Common Teaching Statement Pitfalls </a:t>
            </a:r>
          </a:p>
        </p:txBody>
      </p:sp>
      <p:sp>
        <p:nvSpPr>
          <p:cNvPr id="15" name="Content Placeholder 10">
            <a:extLst>
              <a:ext uri="{FF2B5EF4-FFF2-40B4-BE49-F238E27FC236}">
                <a16:creationId xmlns:a16="http://schemas.microsoft.com/office/drawing/2014/main" id="{E876AABA-FAD3-41DC-9AC3-7803C54BB516}"/>
              </a:ext>
            </a:extLst>
          </p:cNvPr>
          <p:cNvSpPr txBox="1">
            <a:spLocks/>
          </p:cNvSpPr>
          <p:nvPr/>
        </p:nvSpPr>
        <p:spPr>
          <a:xfrm>
            <a:off x="781777" y="1892343"/>
            <a:ext cx="10520136" cy="40279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12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18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defRPr/>
            </a:pPr>
            <a:r>
              <a:rPr lang="en-US" sz="2800" b="1">
                <a:solidFill>
                  <a:srgbClr val="3F4443"/>
                </a:solidFill>
                <a:latin typeface="Aptos"/>
              </a:rPr>
              <a:t>Telling instead of showing: </a:t>
            </a:r>
            <a:r>
              <a:rPr lang="en-US" sz="2800">
                <a:solidFill>
                  <a:srgbClr val="3F4443"/>
                </a:solidFill>
                <a:latin typeface="Aptos"/>
              </a:rPr>
              <a:t>Use concrete examples, not just abstract claims.</a:t>
            </a:r>
            <a:endParaRPr lang="zh-CN"/>
          </a:p>
          <a:p>
            <a:pPr marL="514350" indent="-514350">
              <a:buAutoNum type="arabicPeriod"/>
              <a:defRPr/>
            </a:pPr>
            <a:r>
              <a:rPr lang="en-US" sz="2800" b="1">
                <a:solidFill>
                  <a:srgbClr val="3F4443"/>
                </a:solidFill>
                <a:latin typeface="Aptos"/>
              </a:rPr>
              <a:t>Hesitant language: </a:t>
            </a:r>
            <a:r>
              <a:rPr lang="en-US" sz="2800">
                <a:solidFill>
                  <a:srgbClr val="3F4443"/>
                </a:solidFill>
                <a:latin typeface="Aptos"/>
              </a:rPr>
              <a:t>Avoid tentative phrasing; be confident and assertive.</a:t>
            </a:r>
            <a:endParaRPr lang="en-US">
              <a:latin typeface="Aptos"/>
            </a:endParaRPr>
          </a:p>
          <a:p>
            <a:pPr marL="514350" indent="-514350">
              <a:buAutoNum type="arabicPeriod"/>
              <a:defRPr/>
            </a:pPr>
            <a:r>
              <a:rPr lang="en-US" sz="2800" b="1">
                <a:solidFill>
                  <a:srgbClr val="3F4443"/>
                </a:solidFill>
                <a:latin typeface="Aptos"/>
              </a:rPr>
              <a:t>Burying the lead: </a:t>
            </a:r>
            <a:r>
              <a:rPr lang="en-US" sz="2800">
                <a:solidFill>
                  <a:srgbClr val="3F4443"/>
                </a:solidFill>
                <a:latin typeface="Aptos"/>
              </a:rPr>
              <a:t>Make your main message clear and easy to find.</a:t>
            </a:r>
            <a:endParaRPr lang="en-US">
              <a:latin typeface="Aptos"/>
            </a:endParaRPr>
          </a:p>
          <a:p>
            <a:pPr marL="514350" indent="-514350">
              <a:buAutoNum type="arabicPeriod"/>
              <a:defRPr/>
            </a:pPr>
            <a:r>
              <a:rPr lang="en-US" sz="2800" b="1">
                <a:solidFill>
                  <a:srgbClr val="3F4443"/>
                </a:solidFill>
                <a:latin typeface="Aptos"/>
              </a:rPr>
              <a:t>Ignoring posting requirements: </a:t>
            </a:r>
            <a:r>
              <a:rPr lang="en-US" sz="2800">
                <a:solidFill>
                  <a:srgbClr val="3F4443"/>
                </a:solidFill>
                <a:latin typeface="Aptos"/>
              </a:rPr>
              <a:t>Follow all guidelines and instructions carefully.</a:t>
            </a:r>
            <a:endParaRPr lang="en-US">
              <a:latin typeface="Aptos"/>
            </a:endParaRPr>
          </a:p>
          <a:p>
            <a:pPr marL="457200" indent="-457200">
              <a:buAutoNum type="arabicPeriod"/>
              <a:defRPr/>
            </a:pPr>
            <a:endParaRPr lang="en-US" sz="2800">
              <a:solidFill>
                <a:srgbClr val="3F4443"/>
              </a:solidFill>
              <a:latin typeface="Aptos"/>
            </a:endParaRPr>
          </a:p>
        </p:txBody>
      </p:sp>
      <p:sp>
        <p:nvSpPr>
          <p:cNvPr id="6" name="Footer Placeholder 5">
            <a:extLst>
              <a:ext uri="{FF2B5EF4-FFF2-40B4-BE49-F238E27FC236}">
                <a16:creationId xmlns:a16="http://schemas.microsoft.com/office/drawing/2014/main" id="{29C4B1EB-A4F8-66F0-F270-5515AED3742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4" name="Slide Number Placeholder 3">
            <a:extLst>
              <a:ext uri="{FF2B5EF4-FFF2-40B4-BE49-F238E27FC236}">
                <a16:creationId xmlns:a16="http://schemas.microsoft.com/office/drawing/2014/main" id="{A8A6AA4A-9CAA-C6D8-AA8D-B52BE91E45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927456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a:xfrm>
            <a:off x="638834" y="1240550"/>
            <a:ext cx="10528406" cy="2667069"/>
          </a:xfrm>
        </p:spPr>
        <p:txBody>
          <a:bodyPr>
            <a:normAutofit/>
          </a:bodyPr>
          <a:lstStyle/>
          <a:p>
            <a:r>
              <a:rPr lang="en-US" sz="6600">
                <a:latin typeface="Buckeye Serif 2 Black"/>
              </a:rPr>
              <a:t>Teaching Artifacts </a:t>
            </a:r>
          </a:p>
        </p:txBody>
      </p:sp>
      <p:sp>
        <p:nvSpPr>
          <p:cNvPr id="5" name="Slide Number Placeholder 4">
            <a:extLst>
              <a:ext uri="{FF2B5EF4-FFF2-40B4-BE49-F238E27FC236}">
                <a16:creationId xmlns:a16="http://schemas.microsoft.com/office/drawing/2014/main" id="{268943E2-39BE-6446-09B4-EB13DABEBD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Footer Placeholder 5">
            <a:extLst>
              <a:ext uri="{FF2B5EF4-FFF2-40B4-BE49-F238E27FC236}">
                <a16:creationId xmlns:a16="http://schemas.microsoft.com/office/drawing/2014/main" id="{B091BB48-0B8F-6E95-E96C-0C4F7130653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2653142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0A2E-8F54-4653-B0AE-231E0FB00F67}"/>
              </a:ext>
            </a:extLst>
          </p:cNvPr>
          <p:cNvSpPr>
            <a:spLocks noGrp="1"/>
          </p:cNvSpPr>
          <p:nvPr>
            <p:ph type="title"/>
          </p:nvPr>
        </p:nvSpPr>
        <p:spPr>
          <a:xfrm>
            <a:off x="667269" y="1186651"/>
            <a:ext cx="3267581" cy="1605787"/>
          </a:xfrm>
        </p:spPr>
        <p:txBody>
          <a:bodyPr>
            <a:noAutofit/>
          </a:bodyPr>
          <a:lstStyle/>
          <a:p>
            <a:r>
              <a:rPr lang="en-US">
                <a:latin typeface="Buckeye Serif 2 Black"/>
              </a:rPr>
              <a:t>Teaching Artifacts</a:t>
            </a:r>
            <a:r>
              <a:rPr lang="en-US" sz="5400">
                <a:latin typeface="Buckeye Serif 2 Black"/>
              </a:rPr>
              <a:t> </a:t>
            </a:r>
          </a:p>
        </p:txBody>
      </p:sp>
      <p:sp>
        <p:nvSpPr>
          <p:cNvPr id="5" name="Content Placeholder 4">
            <a:extLst>
              <a:ext uri="{FF2B5EF4-FFF2-40B4-BE49-F238E27FC236}">
                <a16:creationId xmlns:a16="http://schemas.microsoft.com/office/drawing/2014/main" id="{CA54C472-0DBC-43A3-BDE0-73D652B8D6AF}"/>
              </a:ext>
            </a:extLst>
          </p:cNvPr>
          <p:cNvSpPr>
            <a:spLocks noGrp="1"/>
          </p:cNvSpPr>
          <p:nvPr>
            <p:ph sz="half" idx="26"/>
          </p:nvPr>
        </p:nvSpPr>
        <p:spPr>
          <a:xfrm>
            <a:off x="4067211" y="568425"/>
            <a:ext cx="7720850" cy="5728901"/>
          </a:xfrm>
        </p:spPr>
        <p:txBody>
          <a:bodyPr vert="horz" lIns="91440" tIns="45720" rIns="91440" bIns="45720" rtlCol="0" anchor="t">
            <a:noAutofit/>
          </a:bodyPr>
          <a:lstStyle/>
          <a:p>
            <a:pPr marL="0" indent="0">
              <a:buNone/>
            </a:pPr>
            <a:r>
              <a:rPr lang="en-US" sz="2600" b="1">
                <a:solidFill>
                  <a:schemeClr val="tx1">
                    <a:lumMod val="50000"/>
                  </a:schemeClr>
                </a:solidFill>
                <a:latin typeface="Buckeye Serif 2"/>
              </a:rPr>
              <a:t>Goal:</a:t>
            </a:r>
            <a:r>
              <a:rPr lang="en-US" sz="2600">
                <a:solidFill>
                  <a:schemeClr val="tx1">
                    <a:lumMod val="50000"/>
                  </a:schemeClr>
                </a:solidFill>
                <a:latin typeface="Buckeye Serif 2"/>
              </a:rPr>
              <a:t> Show clear, meaningful examples of your teaching in action.</a:t>
            </a:r>
            <a:endParaRPr lang="en-US" sz="2600">
              <a:solidFill>
                <a:schemeClr val="tx1">
                  <a:lumMod val="50000"/>
                </a:schemeClr>
              </a:solidFill>
            </a:endParaRPr>
          </a:p>
          <a:p>
            <a:pPr marL="0" indent="0">
              <a:buNone/>
            </a:pPr>
            <a:r>
              <a:rPr lang="en-US" sz="2600" b="1">
                <a:solidFill>
                  <a:schemeClr val="tx1">
                    <a:lumMod val="50000"/>
                  </a:schemeClr>
                </a:solidFill>
                <a:latin typeface="Buckeye Serif 2"/>
              </a:rPr>
              <a:t>Format:</a:t>
            </a:r>
          </a:p>
          <a:p>
            <a:r>
              <a:rPr lang="en-US" sz="2600" b="1">
                <a:solidFill>
                  <a:schemeClr val="tx1">
                    <a:lumMod val="50000"/>
                  </a:schemeClr>
                </a:solidFill>
                <a:latin typeface="Buckeye Serif 2"/>
              </a:rPr>
              <a:t>Artifact</a:t>
            </a:r>
            <a:r>
              <a:rPr lang="en-US" sz="2600">
                <a:solidFill>
                  <a:schemeClr val="tx1">
                    <a:lumMod val="50000"/>
                  </a:schemeClr>
                </a:solidFill>
                <a:latin typeface="Buckeye Serif 2"/>
              </a:rPr>
              <a:t> - Provide the full item or a relevant excerpt.</a:t>
            </a:r>
          </a:p>
          <a:p>
            <a:r>
              <a:rPr lang="en-US" sz="2600" b="1">
                <a:solidFill>
                  <a:schemeClr val="tx1">
                    <a:lumMod val="50000"/>
                  </a:schemeClr>
                </a:solidFill>
                <a:latin typeface="Buckeye Serif 2"/>
              </a:rPr>
              <a:t>Brief Explanation</a:t>
            </a:r>
            <a:r>
              <a:rPr lang="en-US" sz="2600">
                <a:solidFill>
                  <a:schemeClr val="tx1">
                    <a:lumMod val="50000"/>
                  </a:schemeClr>
                </a:solidFill>
                <a:latin typeface="Buckeye Serif 2"/>
              </a:rPr>
              <a:t> - Give context and purpose.</a:t>
            </a:r>
          </a:p>
          <a:p>
            <a:r>
              <a:rPr lang="en-US" sz="2600" b="1">
                <a:solidFill>
                  <a:schemeClr val="tx1">
                    <a:lumMod val="50000"/>
                  </a:schemeClr>
                </a:solidFill>
                <a:latin typeface="Buckeye Serif 2"/>
              </a:rPr>
              <a:t>Description</a:t>
            </a:r>
            <a:r>
              <a:rPr lang="en-US" sz="2600">
                <a:solidFill>
                  <a:schemeClr val="tx1">
                    <a:lumMod val="50000"/>
                  </a:schemeClr>
                </a:solidFill>
                <a:latin typeface="Buckeye Serif 2"/>
              </a:rPr>
              <a:t> - What should your reader understand about the artifact? What do you want them to notice?</a:t>
            </a:r>
          </a:p>
          <a:p>
            <a:pPr marL="0" indent="0">
              <a:buNone/>
            </a:pPr>
            <a:endParaRPr lang="en-US" sz="2600">
              <a:solidFill>
                <a:schemeClr val="tx1">
                  <a:lumMod val="50000"/>
                </a:schemeClr>
              </a:solidFill>
              <a:latin typeface="Buckeye Sans"/>
            </a:endParaRPr>
          </a:p>
          <a:p>
            <a:pPr marL="0" indent="0">
              <a:buNone/>
            </a:pPr>
            <a:r>
              <a:rPr lang="en-US" b="1">
                <a:solidFill>
                  <a:schemeClr val="tx1">
                    <a:lumMod val="50000"/>
                  </a:schemeClr>
                </a:solidFill>
                <a:latin typeface="Buckeye Sans"/>
              </a:rPr>
              <a:t>Tip:</a:t>
            </a:r>
            <a:r>
              <a:rPr lang="en-US">
                <a:solidFill>
                  <a:schemeClr val="tx1">
                    <a:lumMod val="50000"/>
                  </a:schemeClr>
                </a:solidFill>
                <a:latin typeface="Buckeye Sans"/>
              </a:rPr>
              <a:t> Be selective - choose artifacts that are clear and accessible to someone outside your course or discipline. Remember, your reviewer may not be familiar with your subject area.</a:t>
            </a:r>
          </a:p>
          <a:p>
            <a:pPr marL="0" indent="0">
              <a:buNone/>
            </a:pPr>
            <a:endParaRPr lang="en-US" sz="2600">
              <a:solidFill>
                <a:schemeClr val="tx1">
                  <a:lumMod val="50000"/>
                </a:schemeClr>
              </a:solidFill>
              <a:latin typeface="Buckeye Serif 2"/>
            </a:endParaRPr>
          </a:p>
          <a:p>
            <a:endParaRPr lang="en-US" sz="2800">
              <a:solidFill>
                <a:schemeClr val="tx1">
                  <a:lumMod val="50000"/>
                </a:schemeClr>
              </a:solidFill>
              <a:latin typeface="Aptos"/>
            </a:endParaRPr>
          </a:p>
        </p:txBody>
      </p:sp>
      <p:sp>
        <p:nvSpPr>
          <p:cNvPr id="6" name="Slide Number Placeholder 5">
            <a:extLst>
              <a:ext uri="{FF2B5EF4-FFF2-40B4-BE49-F238E27FC236}">
                <a16:creationId xmlns:a16="http://schemas.microsoft.com/office/drawing/2014/main" id="{88E49D18-1884-C24E-B6EE-EDDC32BD3A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7" name="Footer Placeholder 6">
            <a:extLst>
              <a:ext uri="{FF2B5EF4-FFF2-40B4-BE49-F238E27FC236}">
                <a16:creationId xmlns:a16="http://schemas.microsoft.com/office/drawing/2014/main" id="{4F9DECCB-6116-6041-AA50-3EE2B3BF4E2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1797954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91868-E277-4E74-2238-7F1FBF4A2C5C}"/>
              </a:ext>
            </a:extLst>
          </p:cNvPr>
          <p:cNvSpPr>
            <a:spLocks noGrp="1" noRot="1" noMove="1" noResize="1" noEditPoints="1" noAdjustHandles="1" noChangeArrowheads="1" noChangeShapeType="1"/>
          </p:cNvSpPr>
          <p:nvPr>
            <p:ph type="title"/>
          </p:nvPr>
        </p:nvSpPr>
        <p:spPr/>
        <p:txBody>
          <a:bodyPr>
            <a:noAutofit/>
          </a:bodyPr>
          <a:lstStyle/>
          <a:p>
            <a:r>
              <a:rPr lang="en-US">
                <a:latin typeface="Buckeye Serif 2 Black"/>
              </a:rPr>
              <a:t>Community Norms</a:t>
            </a:r>
          </a:p>
        </p:txBody>
      </p:sp>
      <p:pic>
        <p:nvPicPr>
          <p:cNvPr id="2050" name="Picture 2">
            <a:extLst>
              <a:ext uri="{FF2B5EF4-FFF2-40B4-BE49-F238E27FC236}">
                <a16:creationId xmlns:a16="http://schemas.microsoft.com/office/drawing/2014/main" id="{793D09BF-39DF-3132-E928-DB1366BA1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2"/>
          </p:nvPr>
        </p:nvPicPr>
        <p:blipFill>
          <a:blip r:embed="rId2">
            <a:extLst>
              <a:ext uri="{28A0092B-C50C-407E-A947-70E740481C1C}">
                <a14:useLocalDpi xmlns:a14="http://schemas.microsoft.com/office/drawing/2010/main" val="0"/>
              </a:ext>
            </a:extLst>
          </a:blip>
          <a:srcRect l="5576" r="557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4DF932F-FF2B-2D90-212B-6ECD922187F9}"/>
              </a:ext>
            </a:extLst>
          </p:cNvPr>
          <p:cNvSpPr>
            <a:spLocks noGrp="1" noRot="1" noMove="1" noResize="1" noEditPoints="1" noAdjustHandles="1" noChangeArrowheads="1" noChangeShapeType="1"/>
          </p:cNvSpPr>
          <p:nvPr>
            <p:ph type="body" sz="quarter" idx="13"/>
          </p:nvPr>
        </p:nvSpPr>
        <p:spPr/>
        <p:txBody>
          <a:bodyPr>
            <a:noAutofit/>
          </a:bodyPr>
          <a:lstStyle/>
          <a:p>
            <a:pPr marL="457200" indent="-457200">
              <a:buFont typeface="Arial" panose="020B0604020202020204" pitchFamily="34" charset="0"/>
              <a:buChar char="•"/>
            </a:pPr>
            <a:r>
              <a:rPr lang="en-US">
                <a:latin typeface="+mn-lt"/>
              </a:rPr>
              <a:t>Listen to understand, not to respond. ​</a:t>
            </a:r>
          </a:p>
          <a:p>
            <a:pPr marL="457200" indent="-457200">
              <a:buFont typeface="Arial" panose="020B0604020202020204" pitchFamily="34" charset="0"/>
              <a:buChar char="•"/>
            </a:pPr>
            <a:r>
              <a:rPr lang="en-US">
                <a:latin typeface="+mn-lt"/>
              </a:rPr>
              <a:t>Allow individuals the time they need to express their ideas fully.​</a:t>
            </a:r>
          </a:p>
          <a:p>
            <a:pPr marL="457200" indent="-457200">
              <a:buFont typeface="Arial" panose="020B0604020202020204" pitchFamily="34" charset="0"/>
              <a:buChar char="•"/>
            </a:pPr>
            <a:r>
              <a:rPr lang="en-US">
                <a:latin typeface="+mn-lt"/>
              </a:rPr>
              <a:t>Assume positive intent. ​</a:t>
            </a:r>
          </a:p>
          <a:p>
            <a:pPr marL="457200" indent="-457200">
              <a:buFont typeface="Arial" panose="020B0604020202020204" pitchFamily="34" charset="0"/>
              <a:buChar char="•"/>
            </a:pPr>
            <a:r>
              <a:rPr lang="en-US">
                <a:latin typeface="+mn-lt"/>
              </a:rPr>
              <a:t>Own your impact on others. ​</a:t>
            </a:r>
          </a:p>
          <a:p>
            <a:pPr marL="457200" indent="-457200">
              <a:buFont typeface="Arial" panose="020B0604020202020204" pitchFamily="34" charset="0"/>
              <a:buChar char="•"/>
            </a:pPr>
            <a:r>
              <a:rPr lang="en-US">
                <a:latin typeface="+mn-lt"/>
              </a:rPr>
              <a:t>Criticize ideas, not people.​</a:t>
            </a:r>
          </a:p>
          <a:p>
            <a:pPr marL="457200" indent="-457200">
              <a:buFont typeface="Arial" panose="020B0604020202020204" pitchFamily="34" charset="0"/>
              <a:buChar char="•"/>
            </a:pPr>
            <a:r>
              <a:rPr lang="en-US">
                <a:latin typeface="+mn-lt"/>
              </a:rPr>
              <a:t>Step up, step back (be aware of who has spoken and who has not.)​</a:t>
            </a:r>
          </a:p>
          <a:p>
            <a:pPr marL="457200" indent="-457200">
              <a:buFont typeface="Arial" panose="020B0604020202020204" pitchFamily="34" charset="0"/>
              <a:buChar char="•"/>
            </a:pPr>
            <a:r>
              <a:rPr lang="en-US">
                <a:latin typeface="+mn-lt"/>
              </a:rPr>
              <a:t>Utilize the oops and ouch system.</a:t>
            </a:r>
          </a:p>
        </p:txBody>
      </p:sp>
      <p:sp>
        <p:nvSpPr>
          <p:cNvPr id="3" name="Slide Number Placeholder 2">
            <a:extLst>
              <a:ext uri="{FF2B5EF4-FFF2-40B4-BE49-F238E27FC236}">
                <a16:creationId xmlns:a16="http://schemas.microsoft.com/office/drawing/2014/main" id="{6EE73366-8DA5-FB60-21E1-3BBC8798DB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000000"/>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9973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102BAE-F459-7166-2F54-A72685627A4D}"/>
              </a:ext>
            </a:extLst>
          </p:cNvPr>
          <p:cNvSpPr>
            <a:spLocks noGrp="1"/>
          </p:cNvSpPr>
          <p:nvPr>
            <p:ph type="body" idx="1"/>
          </p:nvPr>
        </p:nvSpPr>
        <p:spPr/>
        <p:txBody>
          <a:bodyPr vert="horz" lIns="91440" tIns="45720" rIns="91440" bIns="45720" rtlCol="0" anchor="t">
            <a:normAutofit/>
          </a:bodyPr>
          <a:lstStyle/>
          <a:p>
            <a:r>
              <a:rPr lang="en-US">
                <a:latin typeface="Buckeye Sans 2"/>
              </a:rPr>
              <a:t>What artifacts from your teaching might you include in your portfolio? Why?</a:t>
            </a:r>
          </a:p>
        </p:txBody>
      </p:sp>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p:txBody>
          <a:bodyPr/>
          <a:lstStyle/>
          <a:p>
            <a:r>
              <a:rPr lang="en-US"/>
              <a:t>Brainstorm: </a:t>
            </a:r>
          </a:p>
        </p:txBody>
      </p:sp>
      <p:sp>
        <p:nvSpPr>
          <p:cNvPr id="5" name="Slide Number Placeholder 4">
            <a:extLst>
              <a:ext uri="{FF2B5EF4-FFF2-40B4-BE49-F238E27FC236}">
                <a16:creationId xmlns:a16="http://schemas.microsoft.com/office/drawing/2014/main" id="{3E3DC00D-4126-F6D2-45F4-51C2103F8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Footer Placeholder 5">
            <a:extLst>
              <a:ext uri="{FF2B5EF4-FFF2-40B4-BE49-F238E27FC236}">
                <a16:creationId xmlns:a16="http://schemas.microsoft.com/office/drawing/2014/main" id="{87A75092-DCFB-2A71-8178-782FCE061CE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257971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 name="Text Placeholder 3">
            <a:extLst>
              <a:ext uri="{FF2B5EF4-FFF2-40B4-BE49-F238E27FC236}">
                <a16:creationId xmlns:a16="http://schemas.microsoft.com/office/drawing/2014/main" id="{71B7D389-3898-B725-E90F-CEB5654E0132}"/>
              </a:ext>
            </a:extLst>
          </p:cNvPr>
          <p:cNvSpPr txBox="1">
            <a:spLocks/>
          </p:cNvSpPr>
          <p:nvPr/>
        </p:nvSpPr>
        <p:spPr>
          <a:xfrm>
            <a:off x="8779785" y="5191103"/>
            <a:ext cx="2788078"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Lecture Slides </a:t>
            </a:r>
          </a:p>
        </p:txBody>
      </p:sp>
      <p:sp>
        <p:nvSpPr>
          <p:cNvPr id="105" name="Text Placeholder 3">
            <a:extLst>
              <a:ext uri="{FF2B5EF4-FFF2-40B4-BE49-F238E27FC236}">
                <a16:creationId xmlns:a16="http://schemas.microsoft.com/office/drawing/2014/main" id="{EBD39403-B5DB-44D5-F0D6-652531D8FBAC}"/>
              </a:ext>
            </a:extLst>
          </p:cNvPr>
          <p:cNvSpPr txBox="1">
            <a:spLocks/>
          </p:cNvSpPr>
          <p:nvPr/>
        </p:nvSpPr>
        <p:spPr>
          <a:xfrm>
            <a:off x="8779785" y="4033936"/>
            <a:ext cx="2212984"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Problem Sets </a:t>
            </a:r>
          </a:p>
        </p:txBody>
      </p:sp>
      <p:sp>
        <p:nvSpPr>
          <p:cNvPr id="96" name="Text Placeholder 3">
            <a:extLst>
              <a:ext uri="{FF2B5EF4-FFF2-40B4-BE49-F238E27FC236}">
                <a16:creationId xmlns:a16="http://schemas.microsoft.com/office/drawing/2014/main" id="{8C6B383C-C0DC-4D60-6D6A-D17061B0C4AE}"/>
              </a:ext>
            </a:extLst>
          </p:cNvPr>
          <p:cNvSpPr txBox="1">
            <a:spLocks/>
          </p:cNvSpPr>
          <p:nvPr/>
        </p:nvSpPr>
        <p:spPr>
          <a:xfrm>
            <a:off x="8779785" y="2741675"/>
            <a:ext cx="2771050"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Journal Prompts </a:t>
            </a:r>
          </a:p>
        </p:txBody>
      </p:sp>
      <p:sp>
        <p:nvSpPr>
          <p:cNvPr id="57" name="Text Placeholder 3">
            <a:extLst>
              <a:ext uri="{FF2B5EF4-FFF2-40B4-BE49-F238E27FC236}">
                <a16:creationId xmlns:a16="http://schemas.microsoft.com/office/drawing/2014/main" id="{556FCFF6-ECBA-51D8-D82A-9F1E69ECB532}"/>
              </a:ext>
            </a:extLst>
          </p:cNvPr>
          <p:cNvSpPr txBox="1">
            <a:spLocks/>
          </p:cNvSpPr>
          <p:nvPr/>
        </p:nvSpPr>
        <p:spPr>
          <a:xfrm>
            <a:off x="8779784" y="1614008"/>
            <a:ext cx="3015466"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Grading Rubrics </a:t>
            </a:r>
          </a:p>
        </p:txBody>
      </p:sp>
      <p:sp>
        <p:nvSpPr>
          <p:cNvPr id="111" name="Text Placeholder 3">
            <a:extLst>
              <a:ext uri="{FF2B5EF4-FFF2-40B4-BE49-F238E27FC236}">
                <a16:creationId xmlns:a16="http://schemas.microsoft.com/office/drawing/2014/main" id="{8DADCCA6-E56F-988C-1097-B30D68B6699E}"/>
              </a:ext>
            </a:extLst>
          </p:cNvPr>
          <p:cNvSpPr txBox="1">
            <a:spLocks/>
          </p:cNvSpPr>
          <p:nvPr/>
        </p:nvSpPr>
        <p:spPr>
          <a:xfrm>
            <a:off x="4430085" y="5219858"/>
            <a:ext cx="3054059"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Assignments</a:t>
            </a:r>
          </a:p>
        </p:txBody>
      </p:sp>
      <p:sp>
        <p:nvSpPr>
          <p:cNvPr id="102" name="Text Placeholder 3">
            <a:extLst>
              <a:ext uri="{FF2B5EF4-FFF2-40B4-BE49-F238E27FC236}">
                <a16:creationId xmlns:a16="http://schemas.microsoft.com/office/drawing/2014/main" id="{5B364C9A-B16D-EDC2-6517-3A8C5268DB20}"/>
              </a:ext>
            </a:extLst>
          </p:cNvPr>
          <p:cNvSpPr txBox="1">
            <a:spLocks/>
          </p:cNvSpPr>
          <p:nvPr/>
        </p:nvSpPr>
        <p:spPr>
          <a:xfrm>
            <a:off x="4415708" y="4027493"/>
            <a:ext cx="3068436"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Tests/quizzes</a:t>
            </a:r>
          </a:p>
        </p:txBody>
      </p:sp>
      <p:sp>
        <p:nvSpPr>
          <p:cNvPr id="93" name="Text Placeholder 3">
            <a:extLst>
              <a:ext uri="{FF2B5EF4-FFF2-40B4-BE49-F238E27FC236}">
                <a16:creationId xmlns:a16="http://schemas.microsoft.com/office/drawing/2014/main" id="{840BE44A-4515-B690-FA14-90D73F7E2F9D}"/>
              </a:ext>
            </a:extLst>
          </p:cNvPr>
          <p:cNvSpPr txBox="1">
            <a:spLocks/>
          </p:cNvSpPr>
          <p:nvPr/>
        </p:nvSpPr>
        <p:spPr>
          <a:xfrm>
            <a:off x="4394141" y="2835128"/>
            <a:ext cx="3305663"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Feedback Instrument </a:t>
            </a:r>
          </a:p>
        </p:txBody>
      </p:sp>
      <p:sp>
        <p:nvSpPr>
          <p:cNvPr id="54" name="Text Placeholder 3">
            <a:extLst>
              <a:ext uri="{FF2B5EF4-FFF2-40B4-BE49-F238E27FC236}">
                <a16:creationId xmlns:a16="http://schemas.microsoft.com/office/drawing/2014/main" id="{9F350CD7-CFA1-4CD4-B055-9CD87F3B9EDA}"/>
              </a:ext>
            </a:extLst>
          </p:cNvPr>
          <p:cNvSpPr txBox="1">
            <a:spLocks/>
          </p:cNvSpPr>
          <p:nvPr/>
        </p:nvSpPr>
        <p:spPr>
          <a:xfrm>
            <a:off x="4394142" y="1643779"/>
            <a:ext cx="4721832"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Participation Guidelines </a:t>
            </a:r>
          </a:p>
        </p:txBody>
      </p:sp>
      <p:sp>
        <p:nvSpPr>
          <p:cNvPr id="108" name="Text Placeholder 3">
            <a:extLst>
              <a:ext uri="{FF2B5EF4-FFF2-40B4-BE49-F238E27FC236}">
                <a16:creationId xmlns:a16="http://schemas.microsoft.com/office/drawing/2014/main" id="{A5831E30-6F37-218F-B734-B2B638AFD1D9}"/>
              </a:ext>
            </a:extLst>
          </p:cNvPr>
          <p:cNvSpPr txBox="1">
            <a:spLocks/>
          </p:cNvSpPr>
          <p:nvPr/>
        </p:nvSpPr>
        <p:spPr>
          <a:xfrm>
            <a:off x="1453425" y="5219858"/>
            <a:ext cx="2522097"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Lesson Plans </a:t>
            </a:r>
          </a:p>
        </p:txBody>
      </p:sp>
      <p:sp>
        <p:nvSpPr>
          <p:cNvPr id="99" name="Text Placeholder 3">
            <a:extLst>
              <a:ext uri="{FF2B5EF4-FFF2-40B4-BE49-F238E27FC236}">
                <a16:creationId xmlns:a16="http://schemas.microsoft.com/office/drawing/2014/main" id="{0942BD62-83E0-40FA-8BC6-3D69AC982F15}"/>
              </a:ext>
            </a:extLst>
          </p:cNvPr>
          <p:cNvSpPr txBox="1">
            <a:spLocks/>
          </p:cNvSpPr>
          <p:nvPr/>
        </p:nvSpPr>
        <p:spPr>
          <a:xfrm>
            <a:off x="1446237" y="4020305"/>
            <a:ext cx="1738531"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Packets</a:t>
            </a:r>
          </a:p>
        </p:txBody>
      </p:sp>
      <p:sp>
        <p:nvSpPr>
          <p:cNvPr id="90" name="Text Placeholder 3">
            <a:extLst>
              <a:ext uri="{FF2B5EF4-FFF2-40B4-BE49-F238E27FC236}">
                <a16:creationId xmlns:a16="http://schemas.microsoft.com/office/drawing/2014/main" id="{14AA8751-CD9E-DE18-DD7B-8A7F570C8960}"/>
              </a:ext>
            </a:extLst>
          </p:cNvPr>
          <p:cNvSpPr txBox="1">
            <a:spLocks/>
          </p:cNvSpPr>
          <p:nvPr/>
        </p:nvSpPr>
        <p:spPr>
          <a:xfrm>
            <a:off x="1439048" y="2835128"/>
            <a:ext cx="2536474"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Handouts </a:t>
            </a:r>
          </a:p>
        </p:txBody>
      </p:sp>
      <p:sp>
        <p:nvSpPr>
          <p:cNvPr id="12" name="Text Placeholder 3">
            <a:extLst>
              <a:ext uri="{FF2B5EF4-FFF2-40B4-BE49-F238E27FC236}">
                <a16:creationId xmlns:a16="http://schemas.microsoft.com/office/drawing/2014/main" id="{C54C8234-0DAF-CC75-C562-3EBBE3C92370}"/>
              </a:ext>
            </a:extLst>
          </p:cNvPr>
          <p:cNvSpPr txBox="1">
            <a:spLocks/>
          </p:cNvSpPr>
          <p:nvPr/>
        </p:nvSpPr>
        <p:spPr>
          <a:xfrm>
            <a:off x="1417482" y="1642763"/>
            <a:ext cx="2558040" cy="68410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3F4443">
                    <a:lumMod val="50000"/>
                  </a:srgbClr>
                </a:solidFill>
                <a:effectLst/>
                <a:uLnTx/>
                <a:uFillTx/>
                <a:latin typeface="Buckeye Sans 2" pitchFamily="2" charset="77"/>
                <a:ea typeface="+mn-ea"/>
                <a:cs typeface="+mn-cs"/>
              </a:rPr>
              <a:t>Course Syllabi</a:t>
            </a:r>
          </a:p>
        </p:txBody>
      </p:sp>
      <p:sp>
        <p:nvSpPr>
          <p:cNvPr id="5" name="Title 4">
            <a:extLst>
              <a:ext uri="{FF2B5EF4-FFF2-40B4-BE49-F238E27FC236}">
                <a16:creationId xmlns:a16="http://schemas.microsoft.com/office/drawing/2014/main" id="{060BF441-63F1-1C38-B9B8-8535BEDB50CE}"/>
              </a:ext>
            </a:extLst>
          </p:cNvPr>
          <p:cNvSpPr>
            <a:spLocks noGrp="1"/>
          </p:cNvSpPr>
          <p:nvPr>
            <p:ph type="title"/>
          </p:nvPr>
        </p:nvSpPr>
        <p:spPr>
          <a:xfrm>
            <a:off x="739103" y="502181"/>
            <a:ext cx="10515600" cy="741962"/>
          </a:xfrm>
        </p:spPr>
        <p:txBody>
          <a:bodyPr>
            <a:normAutofit/>
          </a:bodyPr>
          <a:lstStyle/>
          <a:p>
            <a:pPr rtl="0" eaLnBrk="1" latinLnBrk="0" hangingPunct="1"/>
            <a:r>
              <a:rPr lang="en-US" kern="1200">
                <a:effectLst/>
                <a:latin typeface="Buckeye Serif 2 Black"/>
                <a:cs typeface="+mn-cs"/>
              </a:rPr>
              <a:t>List of Potential Teaching Artifacts</a:t>
            </a:r>
            <a:endParaRPr lang="en-US">
              <a:latin typeface="Buckeye Serif 2 Black"/>
            </a:endParaRPr>
          </a:p>
        </p:txBody>
      </p:sp>
      <p:sp>
        <p:nvSpPr>
          <p:cNvPr id="2" name="Slide Number Placeholder 1">
            <a:extLst>
              <a:ext uri="{FF2B5EF4-FFF2-40B4-BE49-F238E27FC236}">
                <a16:creationId xmlns:a16="http://schemas.microsoft.com/office/drawing/2014/main" id="{2706217E-E240-8792-8701-0BE90A5CDD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Footer Placeholder 2">
            <a:extLst>
              <a:ext uri="{FF2B5EF4-FFF2-40B4-BE49-F238E27FC236}">
                <a16:creationId xmlns:a16="http://schemas.microsoft.com/office/drawing/2014/main" id="{BC01BDB4-A632-F772-C250-C08BC268003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4" name="Oval 3">
            <a:extLst>
              <a:ext uri="{FF2B5EF4-FFF2-40B4-BE49-F238E27FC236}">
                <a16:creationId xmlns:a16="http://schemas.microsoft.com/office/drawing/2014/main" id="{EAC65898-FD7F-9AE8-D939-CF4CA9DDEB68}"/>
              </a:ext>
              <a:ext uri="{C183D7F6-B498-43B3-948B-1728B52AA6E4}">
                <adec:decorative xmlns:adec="http://schemas.microsoft.com/office/drawing/2017/decorative" val="1"/>
              </a:ext>
            </a:extLst>
          </p:cNvPr>
          <p:cNvSpPr/>
          <p:nvPr/>
        </p:nvSpPr>
        <p:spPr>
          <a:xfrm>
            <a:off x="1078302" y="1890622"/>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59AD4F4-1B33-8EC0-3D46-FDD39EBE2B97}"/>
              </a:ext>
              <a:ext uri="{C183D7F6-B498-43B3-948B-1728B52AA6E4}">
                <adec:decorative xmlns:adec="http://schemas.microsoft.com/office/drawing/2017/decorative" val="1"/>
              </a:ext>
            </a:extLst>
          </p:cNvPr>
          <p:cNvSpPr/>
          <p:nvPr/>
        </p:nvSpPr>
        <p:spPr>
          <a:xfrm>
            <a:off x="1078301" y="3083942"/>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1464AD-596C-0460-5A65-21AFF707B484}"/>
              </a:ext>
              <a:ext uri="{C183D7F6-B498-43B3-948B-1728B52AA6E4}">
                <adec:decorative xmlns:adec="http://schemas.microsoft.com/office/drawing/2017/decorative" val="1"/>
              </a:ext>
            </a:extLst>
          </p:cNvPr>
          <p:cNvSpPr/>
          <p:nvPr/>
        </p:nvSpPr>
        <p:spPr>
          <a:xfrm>
            <a:off x="1078300" y="4270073"/>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904EAC-DCC8-6D81-0756-8C4164D5EB4A}"/>
              </a:ext>
              <a:ext uri="{C183D7F6-B498-43B3-948B-1728B52AA6E4}">
                <adec:decorative xmlns:adec="http://schemas.microsoft.com/office/drawing/2017/decorative" val="1"/>
              </a:ext>
            </a:extLst>
          </p:cNvPr>
          <p:cNvSpPr/>
          <p:nvPr/>
        </p:nvSpPr>
        <p:spPr>
          <a:xfrm>
            <a:off x="1078299" y="5470582"/>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001DC4-41A4-A14D-2E49-31975442F022}"/>
              </a:ext>
              <a:ext uri="{C183D7F6-B498-43B3-948B-1728B52AA6E4}">
                <adec:decorative xmlns:adec="http://schemas.microsoft.com/office/drawing/2017/decorative" val="1"/>
              </a:ext>
            </a:extLst>
          </p:cNvPr>
          <p:cNvSpPr/>
          <p:nvPr/>
        </p:nvSpPr>
        <p:spPr>
          <a:xfrm>
            <a:off x="4040037" y="1904999"/>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0A3A18-6D6E-F7A9-9F3E-D50942C8A567}"/>
              </a:ext>
              <a:ext uri="{C183D7F6-B498-43B3-948B-1728B52AA6E4}">
                <adec:decorative xmlns:adec="http://schemas.microsoft.com/office/drawing/2017/decorative" val="1"/>
              </a:ext>
            </a:extLst>
          </p:cNvPr>
          <p:cNvSpPr/>
          <p:nvPr/>
        </p:nvSpPr>
        <p:spPr>
          <a:xfrm>
            <a:off x="4040036" y="3098319"/>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7BD14A6-0EE8-4F2C-709E-16F2B2B2F5FC}"/>
              </a:ext>
              <a:ext uri="{C183D7F6-B498-43B3-948B-1728B52AA6E4}">
                <adec:decorative xmlns:adec="http://schemas.microsoft.com/office/drawing/2017/decorative" val="1"/>
              </a:ext>
            </a:extLst>
          </p:cNvPr>
          <p:cNvSpPr/>
          <p:nvPr/>
        </p:nvSpPr>
        <p:spPr>
          <a:xfrm>
            <a:off x="4040035" y="4284450"/>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8BBB8B-FFFA-0E7C-79BE-AD1AFC327380}"/>
              </a:ext>
              <a:ext uri="{C183D7F6-B498-43B3-948B-1728B52AA6E4}">
                <adec:decorative xmlns:adec="http://schemas.microsoft.com/office/drawing/2017/decorative" val="1"/>
              </a:ext>
            </a:extLst>
          </p:cNvPr>
          <p:cNvSpPr/>
          <p:nvPr/>
        </p:nvSpPr>
        <p:spPr>
          <a:xfrm>
            <a:off x="4040034" y="5484959"/>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344049-2DC6-E28F-F911-4AB5D9E45212}"/>
              </a:ext>
              <a:ext uri="{C183D7F6-B498-43B3-948B-1728B52AA6E4}">
                <adec:decorative xmlns:adec="http://schemas.microsoft.com/office/drawing/2017/decorative" val="1"/>
              </a:ext>
            </a:extLst>
          </p:cNvPr>
          <p:cNvSpPr/>
          <p:nvPr/>
        </p:nvSpPr>
        <p:spPr>
          <a:xfrm>
            <a:off x="8396376" y="1861866"/>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B9A1B3-8C02-2C25-E2E8-3BED993310D7}"/>
              </a:ext>
              <a:ext uri="{C183D7F6-B498-43B3-948B-1728B52AA6E4}">
                <adec:decorative xmlns:adec="http://schemas.microsoft.com/office/drawing/2017/decorative" val="1"/>
              </a:ext>
            </a:extLst>
          </p:cNvPr>
          <p:cNvSpPr/>
          <p:nvPr/>
        </p:nvSpPr>
        <p:spPr>
          <a:xfrm>
            <a:off x="8396375" y="3055186"/>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317ABBA-E9B7-A96D-4992-489C408DFDC3}"/>
              </a:ext>
              <a:ext uri="{C183D7F6-B498-43B3-948B-1728B52AA6E4}">
                <adec:decorative xmlns:adec="http://schemas.microsoft.com/office/drawing/2017/decorative" val="1"/>
              </a:ext>
            </a:extLst>
          </p:cNvPr>
          <p:cNvSpPr/>
          <p:nvPr/>
        </p:nvSpPr>
        <p:spPr>
          <a:xfrm>
            <a:off x="8396374" y="4241317"/>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AFEFD2F-0E7B-2E2F-4C83-CE3BDB988948}"/>
              </a:ext>
              <a:ext uri="{C183D7F6-B498-43B3-948B-1728B52AA6E4}">
                <adec:decorative xmlns:adec="http://schemas.microsoft.com/office/drawing/2017/decorative" val="1"/>
              </a:ext>
            </a:extLst>
          </p:cNvPr>
          <p:cNvSpPr/>
          <p:nvPr/>
        </p:nvSpPr>
        <p:spPr>
          <a:xfrm>
            <a:off x="8396373" y="5441826"/>
            <a:ext cx="215660" cy="18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9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F6D-2F3D-AAD2-F948-6C393EDB9CD3}"/>
              </a:ext>
            </a:extLst>
          </p:cNvPr>
          <p:cNvSpPr>
            <a:spLocks noGrp="1"/>
          </p:cNvSpPr>
          <p:nvPr>
            <p:ph type="title"/>
          </p:nvPr>
        </p:nvSpPr>
        <p:spPr>
          <a:xfrm>
            <a:off x="653143" y="682026"/>
            <a:ext cx="10515600" cy="838854"/>
          </a:xfrm>
        </p:spPr>
        <p:txBody>
          <a:bodyPr vert="horz" lIns="91440" tIns="45720" rIns="91440" bIns="45720" rtlCol="0" anchor="t">
            <a:noAutofit/>
          </a:bodyPr>
          <a:lstStyle/>
          <a:p>
            <a:r>
              <a:rPr lang="en-US">
                <a:latin typeface="Buckeye Serif 2 Black"/>
              </a:rPr>
              <a:t>Teaching Artifact Example</a:t>
            </a:r>
            <a:endParaRPr lang="en-US"/>
          </a:p>
        </p:txBody>
      </p:sp>
      <p:sp>
        <p:nvSpPr>
          <p:cNvPr id="3" name="Content Placeholder 2">
            <a:extLst>
              <a:ext uri="{FF2B5EF4-FFF2-40B4-BE49-F238E27FC236}">
                <a16:creationId xmlns:a16="http://schemas.microsoft.com/office/drawing/2014/main" id="{248BA9F4-1A20-BAD6-3F26-CA0C757684E8}"/>
              </a:ext>
            </a:extLst>
          </p:cNvPr>
          <p:cNvSpPr>
            <a:spLocks noGrp="1"/>
          </p:cNvSpPr>
          <p:nvPr>
            <p:ph idx="1"/>
          </p:nvPr>
        </p:nvSpPr>
        <p:spPr>
          <a:xfrm>
            <a:off x="653143" y="1804790"/>
            <a:ext cx="10515600" cy="1717732"/>
          </a:xfrm>
        </p:spPr>
        <p:txBody>
          <a:bodyPr vert="horz" lIns="91440" tIns="45720" rIns="91440" bIns="45720" rtlCol="0" anchor="t">
            <a:normAutofit lnSpcReduction="10000"/>
          </a:bodyPr>
          <a:lstStyle/>
          <a:p>
            <a:r>
              <a:rPr lang="en-US" sz="2000" b="1">
                <a:solidFill>
                  <a:schemeClr val="tx1">
                    <a:lumMod val="50000"/>
                  </a:schemeClr>
                </a:solidFill>
                <a:latin typeface="Buckeye Serif 2 Black"/>
              </a:rPr>
              <a:t>Innovative Assessment: Student Concept Maps</a:t>
            </a:r>
            <a:endParaRPr lang="en-US" sz="2000" b="1">
              <a:solidFill>
                <a:schemeClr val="tx1">
                  <a:lumMod val="50000"/>
                </a:schemeClr>
              </a:solidFill>
              <a:latin typeface="Buckeye Sans 2"/>
            </a:endParaRPr>
          </a:p>
          <a:p>
            <a:r>
              <a:rPr lang="en-US" sz="2000">
                <a:solidFill>
                  <a:schemeClr val="tx1">
                    <a:lumMod val="50000"/>
                  </a:schemeClr>
                </a:solidFill>
                <a:latin typeface="Buckeye Sans 2"/>
              </a:rPr>
              <a:t>Concept mapping, as I have assigned it across several semesters, encourages students to think both critically and creatively in order to make connections between course themes. In addition to recognizing how various hierarchies and institutions collaborate to produce privilege and oppression, students learn to situate their own identities in relation to these social and cultural mechanisms. Below are two examples."</a:t>
            </a:r>
            <a:endParaRPr lang="en-US" sz="2000">
              <a:solidFill>
                <a:schemeClr val="tx1">
                  <a:lumMod val="50000"/>
                </a:schemeClr>
              </a:solidFill>
            </a:endParaRPr>
          </a:p>
        </p:txBody>
      </p:sp>
      <p:pic>
        <p:nvPicPr>
          <p:cNvPr id="5" name="Picture 4" descr="A diagram of gender equality&#10;&#10;Description automatically generated">
            <a:extLst>
              <a:ext uri="{FF2B5EF4-FFF2-40B4-BE49-F238E27FC236}">
                <a16:creationId xmlns:a16="http://schemas.microsoft.com/office/drawing/2014/main" id="{CB5F2880-A903-3834-4D60-0D2DEC7D51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6493" y="3521242"/>
            <a:ext cx="6096000" cy="2371146"/>
          </a:xfrm>
          <a:prstGeom prst="rect">
            <a:avLst/>
          </a:prstGeom>
        </p:spPr>
      </p:pic>
      <p:sp>
        <p:nvSpPr>
          <p:cNvPr id="6" name="TextBox 5">
            <a:extLst>
              <a:ext uri="{FF2B5EF4-FFF2-40B4-BE49-F238E27FC236}">
                <a16:creationId xmlns:a16="http://schemas.microsoft.com/office/drawing/2014/main" id="{5FAB83EE-76A5-0992-A67F-6928BAB70337}"/>
              </a:ext>
            </a:extLst>
          </p:cNvPr>
          <p:cNvSpPr txBox="1"/>
          <p:nvPr/>
        </p:nvSpPr>
        <p:spPr>
          <a:xfrm>
            <a:off x="7188113" y="3691386"/>
            <a:ext cx="398142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3F4443">
                    <a:lumMod val="50000"/>
                  </a:srgbClr>
                </a:solidFill>
                <a:effectLst/>
                <a:uLnTx/>
                <a:uFillTx/>
                <a:latin typeface="Buckeye Sans 2"/>
                <a:ea typeface="+mn-ea"/>
                <a:cs typeface="+mn-cs"/>
              </a:rPr>
              <a:t>Gender, Culture, and Society (Summer 2016, Section 4801)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lumMod val="50000"/>
                </a:srgbClr>
              </a:solidFill>
              <a:effectLst/>
              <a:uLnTx/>
              <a:uFillTx/>
              <a:latin typeface="Buckeye Sans 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lumMod val="50000"/>
                  </a:srgbClr>
                </a:solidFill>
                <a:effectLst/>
                <a:uLnTx/>
                <a:uFillTx/>
                <a:latin typeface="Buckeye Sans 2"/>
                <a:ea typeface="+mn-ea"/>
                <a:cs typeface="+mn-cs"/>
              </a:rPr>
              <a:t>Students were asked to map course concepts of their choice, but had to include feminism, heteronormativity, intersectionality, and hierarchies</a:t>
            </a:r>
            <a:r>
              <a:rPr lang="en-US">
                <a:solidFill>
                  <a:srgbClr val="3F4443">
                    <a:lumMod val="50000"/>
                  </a:srgbClr>
                </a:solidFill>
                <a:latin typeface="Buckeye Sans 2"/>
              </a:rPr>
              <a:t>."</a:t>
            </a:r>
            <a:endParaRPr kumimoji="0" lang="en-US" sz="1800" b="0" i="0" u="none" strike="noStrike" kern="1200" cap="none" spc="0" normalizeH="0" baseline="0" noProof="0">
              <a:ln>
                <a:noFill/>
              </a:ln>
              <a:solidFill>
                <a:srgbClr val="3F4443">
                  <a:lumMod val="50000"/>
                </a:srgbClr>
              </a:solidFill>
              <a:effectLst/>
              <a:uLnTx/>
              <a:uFillTx/>
              <a:latin typeface="Buckeye Sans 2"/>
              <a:ea typeface="+mn-ea"/>
              <a:cs typeface="+mn-cs"/>
            </a:endParaRPr>
          </a:p>
        </p:txBody>
      </p:sp>
      <p:sp>
        <p:nvSpPr>
          <p:cNvPr id="9" name="Footer Placeholder 8">
            <a:extLst>
              <a:ext uri="{FF2B5EF4-FFF2-40B4-BE49-F238E27FC236}">
                <a16:creationId xmlns:a16="http://schemas.microsoft.com/office/drawing/2014/main" id="{BDA25783-3002-F025-5F44-0E631F29FDF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10" name="Slide Number Placeholder 9">
            <a:extLst>
              <a:ext uri="{FF2B5EF4-FFF2-40B4-BE49-F238E27FC236}">
                <a16:creationId xmlns:a16="http://schemas.microsoft.com/office/drawing/2014/main" id="{A2FB71D9-86EC-E051-A35A-CDDFB02186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20463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12000-7D30-8307-AFE4-B4A86CF78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43ED9-3097-E9AA-4D65-C796B3E8D55D}"/>
              </a:ext>
            </a:extLst>
          </p:cNvPr>
          <p:cNvSpPr>
            <a:spLocks noGrp="1"/>
          </p:cNvSpPr>
          <p:nvPr>
            <p:ph type="title"/>
          </p:nvPr>
        </p:nvSpPr>
        <p:spPr>
          <a:xfrm>
            <a:off x="525201" y="2478176"/>
            <a:ext cx="3267581" cy="1605787"/>
          </a:xfrm>
        </p:spPr>
        <p:txBody>
          <a:bodyPr>
            <a:noAutofit/>
          </a:bodyPr>
          <a:lstStyle/>
          <a:p>
            <a:r>
              <a:rPr lang="en-US">
                <a:latin typeface="Buckeye Serif 2 Black"/>
              </a:rPr>
              <a:t>Activity: </a:t>
            </a:r>
            <a:br>
              <a:rPr lang="en-US">
                <a:latin typeface="Buckeye Serif 2 Black"/>
              </a:rPr>
            </a:br>
            <a:r>
              <a:rPr lang="en-US">
                <a:latin typeface="Buckeye Serif 2 Black"/>
              </a:rPr>
              <a:t>Artifact Interview</a:t>
            </a:r>
            <a:endParaRPr lang="en-US" sz="5400">
              <a:latin typeface="Buckeye Serif 2 Black"/>
            </a:endParaRPr>
          </a:p>
        </p:txBody>
      </p:sp>
      <p:sp>
        <p:nvSpPr>
          <p:cNvPr id="5" name="Content Placeholder 4">
            <a:extLst>
              <a:ext uri="{FF2B5EF4-FFF2-40B4-BE49-F238E27FC236}">
                <a16:creationId xmlns:a16="http://schemas.microsoft.com/office/drawing/2014/main" id="{FD301D5A-C514-CF1C-AD5D-1A66B45C7AF9}"/>
              </a:ext>
            </a:extLst>
          </p:cNvPr>
          <p:cNvSpPr>
            <a:spLocks noGrp="1"/>
          </p:cNvSpPr>
          <p:nvPr>
            <p:ph sz="half" idx="26"/>
          </p:nvPr>
        </p:nvSpPr>
        <p:spPr>
          <a:xfrm>
            <a:off x="3963888" y="478018"/>
            <a:ext cx="7791883" cy="6142189"/>
          </a:xfrm>
        </p:spPr>
        <p:txBody>
          <a:bodyPr vert="horz" lIns="91440" tIns="45720" rIns="91440" bIns="45720" rtlCol="0" anchor="t">
            <a:noAutofit/>
          </a:bodyPr>
          <a:lstStyle/>
          <a:p>
            <a:pPr marL="0" indent="0">
              <a:buNone/>
            </a:pPr>
            <a:r>
              <a:rPr lang="en-US" b="1">
                <a:solidFill>
                  <a:schemeClr val="tx1">
                    <a:lumMod val="50000"/>
                  </a:schemeClr>
                </a:solidFill>
                <a:latin typeface="Buckeye Sans 2"/>
              </a:rPr>
              <a:t>Instructions:</a:t>
            </a:r>
            <a:endParaRPr lang="en-US">
              <a:solidFill>
                <a:schemeClr val="tx1">
                  <a:lumMod val="50000"/>
                </a:schemeClr>
              </a:solidFill>
              <a:latin typeface="Buckeye Sans 2"/>
            </a:endParaRPr>
          </a:p>
          <a:p>
            <a:pPr>
              <a:buFont typeface="Arial"/>
              <a:buChar char="•"/>
            </a:pPr>
            <a:r>
              <a:rPr lang="en-US">
                <a:solidFill>
                  <a:schemeClr val="tx1">
                    <a:lumMod val="50000"/>
                  </a:schemeClr>
                </a:solidFill>
                <a:latin typeface="Buckeye Sans 2"/>
              </a:rPr>
              <a:t>Pair up with a partner.</a:t>
            </a:r>
          </a:p>
          <a:p>
            <a:pPr>
              <a:buFont typeface="Arial"/>
              <a:buChar char="•"/>
            </a:pPr>
            <a:r>
              <a:rPr lang="en-US">
                <a:solidFill>
                  <a:schemeClr val="tx1">
                    <a:lumMod val="50000"/>
                  </a:schemeClr>
                </a:solidFill>
                <a:latin typeface="Buckeye Sans 2"/>
              </a:rPr>
              <a:t>Take turns sharing one artifact from your course (current or former).</a:t>
            </a:r>
            <a:endParaRPr lang="en-US">
              <a:solidFill>
                <a:schemeClr val="tx1">
                  <a:lumMod val="50000"/>
                </a:schemeClr>
              </a:solidFill>
            </a:endParaRPr>
          </a:p>
          <a:p>
            <a:pPr>
              <a:buFont typeface="Arial"/>
              <a:buChar char="•"/>
            </a:pPr>
            <a:r>
              <a:rPr lang="en-US">
                <a:solidFill>
                  <a:schemeClr val="tx1">
                    <a:lumMod val="50000"/>
                  </a:schemeClr>
                </a:solidFill>
                <a:latin typeface="Buckeye Sans 2"/>
              </a:rPr>
              <a:t>The listener interviews the presenter about their choice.</a:t>
            </a:r>
            <a:endParaRPr lang="en-US">
              <a:solidFill>
                <a:schemeClr val="tx1">
                  <a:lumMod val="50000"/>
                </a:schemeClr>
              </a:solidFill>
            </a:endParaRPr>
          </a:p>
          <a:p>
            <a:pPr marL="0" indent="0">
              <a:buNone/>
            </a:pPr>
            <a:r>
              <a:rPr lang="en-US" b="1">
                <a:solidFill>
                  <a:schemeClr val="tx1">
                    <a:lumMod val="50000"/>
                  </a:schemeClr>
                </a:solidFill>
                <a:latin typeface="Buckeye Sans 2"/>
              </a:rPr>
              <a:t>Focus on: </a:t>
            </a:r>
            <a:endParaRPr lang="en-US" b="1">
              <a:solidFill>
                <a:schemeClr val="tx1">
                  <a:lumMod val="50000"/>
                </a:schemeClr>
              </a:solidFill>
            </a:endParaRPr>
          </a:p>
          <a:p>
            <a:pPr>
              <a:buFont typeface="Arial"/>
              <a:buChar char="•"/>
            </a:pPr>
            <a:r>
              <a:rPr lang="en-US">
                <a:solidFill>
                  <a:schemeClr val="tx1">
                    <a:lumMod val="50000"/>
                  </a:schemeClr>
                </a:solidFill>
                <a:latin typeface="Buckeye Sans 2"/>
              </a:rPr>
              <a:t>What is most exciting or interesting about this artifact to you?</a:t>
            </a:r>
            <a:endParaRPr lang="en-US">
              <a:solidFill>
                <a:schemeClr val="tx1">
                  <a:lumMod val="50000"/>
                </a:schemeClr>
              </a:solidFill>
            </a:endParaRPr>
          </a:p>
          <a:p>
            <a:pPr>
              <a:buFont typeface="Arial"/>
              <a:buChar char="•"/>
            </a:pPr>
            <a:r>
              <a:rPr lang="en-US">
                <a:solidFill>
                  <a:schemeClr val="tx1">
                    <a:lumMod val="50000"/>
                  </a:schemeClr>
                </a:solidFill>
                <a:latin typeface="Buckeye Sans 2"/>
              </a:rPr>
              <a:t>Why did you choose this particular artifact?</a:t>
            </a:r>
          </a:p>
          <a:p>
            <a:pPr>
              <a:buFont typeface="Arial"/>
              <a:buChar char="•"/>
            </a:pPr>
            <a:r>
              <a:rPr lang="en-US">
                <a:solidFill>
                  <a:schemeClr val="tx1">
                    <a:lumMod val="50000"/>
                  </a:schemeClr>
                </a:solidFill>
                <a:latin typeface="Buckeye Sans 2"/>
              </a:rPr>
              <a:t>What do you hope the reviewer understands or notices from it?</a:t>
            </a:r>
          </a:p>
          <a:p>
            <a:pPr>
              <a:buFont typeface="Arial"/>
              <a:buChar char="•"/>
            </a:pPr>
            <a:r>
              <a:rPr lang="en-US">
                <a:solidFill>
                  <a:schemeClr val="tx1">
                    <a:lumMod val="50000"/>
                  </a:schemeClr>
                </a:solidFill>
                <a:latin typeface="Buckeye Sans 2"/>
              </a:rPr>
              <a:t>How does this artifact represent your teaching values or approach?</a:t>
            </a:r>
            <a:endParaRPr lang="en-US">
              <a:solidFill>
                <a:schemeClr val="tx1">
                  <a:lumMod val="50000"/>
                </a:schemeClr>
              </a:solidFill>
            </a:endParaRPr>
          </a:p>
          <a:p>
            <a:pPr marL="0" indent="0">
              <a:buNone/>
            </a:pPr>
            <a:endParaRPr lang="en-US" sz="2600" b="1">
              <a:solidFill>
                <a:schemeClr val="tx1">
                  <a:lumMod val="50000"/>
                </a:schemeClr>
              </a:solidFill>
              <a:latin typeface="Buckeye Serif 2"/>
            </a:endParaRPr>
          </a:p>
          <a:p>
            <a:pPr marL="0" indent="0">
              <a:buNone/>
            </a:pPr>
            <a:endParaRPr lang="en-US" sz="2600">
              <a:solidFill>
                <a:schemeClr val="tx1">
                  <a:lumMod val="50000"/>
                </a:schemeClr>
              </a:solidFill>
              <a:latin typeface="Buckeye Serif 2"/>
            </a:endParaRPr>
          </a:p>
          <a:p>
            <a:endParaRPr lang="en-US" sz="2800">
              <a:solidFill>
                <a:schemeClr val="tx1">
                  <a:lumMod val="50000"/>
                </a:schemeClr>
              </a:solidFill>
              <a:latin typeface="Aptos"/>
            </a:endParaRPr>
          </a:p>
        </p:txBody>
      </p:sp>
      <p:sp>
        <p:nvSpPr>
          <p:cNvPr id="6" name="Slide Number Placeholder 5">
            <a:extLst>
              <a:ext uri="{FF2B5EF4-FFF2-40B4-BE49-F238E27FC236}">
                <a16:creationId xmlns:a16="http://schemas.microsoft.com/office/drawing/2014/main" id="{D0BC5C07-E662-9606-25B7-F83EDE7627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7" name="Footer Placeholder 6">
            <a:extLst>
              <a:ext uri="{FF2B5EF4-FFF2-40B4-BE49-F238E27FC236}">
                <a16:creationId xmlns:a16="http://schemas.microsoft.com/office/drawing/2014/main" id="{34300D7D-62AC-0C78-6D48-BBC5588BB4A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1422385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a:xfrm>
            <a:off x="690332" y="1540043"/>
            <a:ext cx="9657549" cy="2679876"/>
          </a:xfrm>
        </p:spPr>
        <p:txBody>
          <a:bodyPr>
            <a:normAutofit/>
          </a:bodyPr>
          <a:lstStyle/>
          <a:p>
            <a:r>
              <a:rPr lang="en-US" sz="6600">
                <a:latin typeface="Buckeye Serif 2 Black"/>
              </a:rPr>
              <a:t>Assessment &amp; Evaluative Feedback </a:t>
            </a:r>
            <a:endParaRPr lang="en-US" sz="6600"/>
          </a:p>
        </p:txBody>
      </p:sp>
      <p:sp>
        <p:nvSpPr>
          <p:cNvPr id="5" name="Slide Number Placeholder 4">
            <a:extLst>
              <a:ext uri="{FF2B5EF4-FFF2-40B4-BE49-F238E27FC236}">
                <a16:creationId xmlns:a16="http://schemas.microsoft.com/office/drawing/2014/main" id="{67D902CB-A658-261B-778E-859F3DA65B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Footer Placeholder 5">
            <a:extLst>
              <a:ext uri="{FF2B5EF4-FFF2-40B4-BE49-F238E27FC236}">
                <a16:creationId xmlns:a16="http://schemas.microsoft.com/office/drawing/2014/main" id="{F6616552-9AA1-7AC3-BED1-B43EA4178CC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111413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102BAE-F459-7166-2F54-A72685627A4D}"/>
              </a:ext>
            </a:extLst>
          </p:cNvPr>
          <p:cNvSpPr>
            <a:spLocks noGrp="1"/>
          </p:cNvSpPr>
          <p:nvPr>
            <p:ph type="body" idx="1"/>
          </p:nvPr>
        </p:nvSpPr>
        <p:spPr/>
        <p:txBody>
          <a:bodyPr vert="horz" lIns="91440" tIns="45720" rIns="91440" bIns="45720" rtlCol="0" anchor="t">
            <a:normAutofit/>
          </a:bodyPr>
          <a:lstStyle/>
          <a:p>
            <a:r>
              <a:rPr lang="en-US">
                <a:latin typeface="Buckeye Sans 2"/>
              </a:rPr>
              <a:t>What are some ways to show a teaching practice is working? </a:t>
            </a:r>
          </a:p>
        </p:txBody>
      </p:sp>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p:txBody>
          <a:bodyPr/>
          <a:lstStyle/>
          <a:p>
            <a:r>
              <a:rPr lang="en-US"/>
              <a:t>Group Brainstorm: </a:t>
            </a:r>
          </a:p>
        </p:txBody>
      </p:sp>
      <p:sp>
        <p:nvSpPr>
          <p:cNvPr id="5" name="Slide Number Placeholder 4">
            <a:extLst>
              <a:ext uri="{FF2B5EF4-FFF2-40B4-BE49-F238E27FC236}">
                <a16:creationId xmlns:a16="http://schemas.microsoft.com/office/drawing/2014/main" id="{9A087994-867C-7426-55EB-FBCE6CBF53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Footer Placeholder 5">
            <a:extLst>
              <a:ext uri="{FF2B5EF4-FFF2-40B4-BE49-F238E27FC236}">
                <a16:creationId xmlns:a16="http://schemas.microsoft.com/office/drawing/2014/main" id="{4174345B-138C-CAB0-7A70-1165E267FA8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3025511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681741-8006-402A-805C-A537344F4FB4}"/>
              </a:ext>
            </a:extLst>
          </p:cNvPr>
          <p:cNvSpPr>
            <a:spLocks noGrp="1"/>
          </p:cNvSpPr>
          <p:nvPr>
            <p:ph type="title"/>
          </p:nvPr>
        </p:nvSpPr>
        <p:spPr/>
        <p:txBody>
          <a:bodyPr/>
          <a:lstStyle/>
          <a:p>
            <a:r>
              <a:rPr lang="en-US">
                <a:solidFill>
                  <a:srgbClr val="BA0C2F"/>
                </a:solidFill>
              </a:rPr>
              <a:t>Formal v. Informal Feedback</a:t>
            </a:r>
          </a:p>
        </p:txBody>
      </p:sp>
      <p:sp>
        <p:nvSpPr>
          <p:cNvPr id="4" name="Text Placeholder 3">
            <a:extLst>
              <a:ext uri="{FF2B5EF4-FFF2-40B4-BE49-F238E27FC236}">
                <a16:creationId xmlns:a16="http://schemas.microsoft.com/office/drawing/2014/main" id="{ADADA79A-96CD-4E5D-8417-EE6AEAAB9B6E}"/>
              </a:ext>
            </a:extLst>
          </p:cNvPr>
          <p:cNvSpPr>
            <a:spLocks noGrp="1"/>
          </p:cNvSpPr>
          <p:nvPr>
            <p:ph type="body" idx="17"/>
          </p:nvPr>
        </p:nvSpPr>
        <p:spPr/>
        <p:txBody>
          <a:bodyPr>
            <a:normAutofit fontScale="85000" lnSpcReduction="20000"/>
          </a:bodyPr>
          <a:lstStyle/>
          <a:p>
            <a:r>
              <a:rPr lang="en-US">
                <a:latin typeface="Buckeye Sans 2"/>
              </a:rPr>
              <a:t>Evaluative Feedback</a:t>
            </a:r>
            <a:endParaRPr lang="en-US"/>
          </a:p>
        </p:txBody>
      </p:sp>
      <p:sp>
        <p:nvSpPr>
          <p:cNvPr id="5" name="Text Placeholder 4">
            <a:extLst>
              <a:ext uri="{FF2B5EF4-FFF2-40B4-BE49-F238E27FC236}">
                <a16:creationId xmlns:a16="http://schemas.microsoft.com/office/drawing/2014/main" id="{42CE7F61-D809-4694-8813-890FAE0D3BE3}"/>
              </a:ext>
            </a:extLst>
          </p:cNvPr>
          <p:cNvSpPr>
            <a:spLocks noGrp="1"/>
          </p:cNvSpPr>
          <p:nvPr>
            <p:ph type="body" idx="20"/>
          </p:nvPr>
        </p:nvSpPr>
        <p:spPr/>
        <p:txBody>
          <a:bodyPr/>
          <a:lstStyle/>
          <a:p>
            <a:r>
              <a:rPr lang="en-US">
                <a:solidFill>
                  <a:schemeClr val="tx1">
                    <a:lumMod val="50000"/>
                  </a:schemeClr>
                </a:solidFill>
              </a:rPr>
              <a:t>Formal</a:t>
            </a:r>
          </a:p>
        </p:txBody>
      </p:sp>
      <p:sp>
        <p:nvSpPr>
          <p:cNvPr id="6" name="Content Placeholder 5">
            <a:extLst>
              <a:ext uri="{FF2B5EF4-FFF2-40B4-BE49-F238E27FC236}">
                <a16:creationId xmlns:a16="http://schemas.microsoft.com/office/drawing/2014/main" id="{33B2AACF-ABF7-45EC-90CF-3D8B5066D398}"/>
              </a:ext>
            </a:extLst>
          </p:cNvPr>
          <p:cNvSpPr>
            <a:spLocks noGrp="1"/>
          </p:cNvSpPr>
          <p:nvPr>
            <p:ph sz="half" idx="21"/>
          </p:nvPr>
        </p:nvSpPr>
        <p:spPr>
          <a:xfrm>
            <a:off x="648660" y="2532774"/>
            <a:ext cx="5208327" cy="3060729"/>
          </a:xfrm>
        </p:spPr>
        <p:txBody>
          <a:bodyPr vert="horz" lIns="91440" tIns="45720" rIns="91440" bIns="45720" rtlCol="0" anchor="t">
            <a:noAutofit/>
          </a:bodyPr>
          <a:lstStyle/>
          <a:p>
            <a:pPr marL="356870" indent="-342900">
              <a:spcAft>
                <a:spcPts val="422"/>
              </a:spcAft>
              <a:buClr>
                <a:srgbClr val="BF8800"/>
              </a:buClr>
              <a:buChar char="•"/>
            </a:pPr>
            <a:r>
              <a:rPr lang="en-US" sz="2200">
                <a:solidFill>
                  <a:schemeClr val="tx1">
                    <a:lumMod val="49000"/>
                  </a:schemeClr>
                </a:solidFill>
                <a:latin typeface="Buckeye Sans 2"/>
              </a:rPr>
              <a:t>SEIs</a:t>
            </a:r>
            <a:endParaRPr lang="en-US">
              <a:solidFill>
                <a:schemeClr val="tx1">
                  <a:lumMod val="49000"/>
                </a:schemeClr>
              </a:solidFill>
            </a:endParaRPr>
          </a:p>
          <a:p>
            <a:pPr marL="356870" indent="-342900">
              <a:buClr>
                <a:srgbClr val="BF8800"/>
              </a:buClr>
              <a:buChar char="•"/>
            </a:pPr>
            <a:r>
              <a:rPr lang="en-US" sz="2200">
                <a:solidFill>
                  <a:schemeClr val="tx1">
                    <a:lumMod val="49000"/>
                  </a:schemeClr>
                </a:solidFill>
                <a:latin typeface="Buckeye Sans 2"/>
              </a:rPr>
              <a:t>Evaluations </a:t>
            </a:r>
            <a:r>
              <a:rPr lang="en-US" sz="2200" u="sng">
                <a:solidFill>
                  <a:schemeClr val="tx1">
                    <a:lumMod val="49000"/>
                  </a:schemeClr>
                </a:solidFill>
                <a:latin typeface="Buckeye Sans 2"/>
              </a:rPr>
              <a:t>not</a:t>
            </a:r>
            <a:r>
              <a:rPr lang="en-US" sz="2200">
                <a:solidFill>
                  <a:schemeClr val="tx1">
                    <a:lumMod val="49000"/>
                  </a:schemeClr>
                </a:solidFill>
                <a:latin typeface="Buckeye Sans 2"/>
              </a:rPr>
              <a:t> from students</a:t>
            </a:r>
            <a:endParaRPr lang="en-US">
              <a:solidFill>
                <a:schemeClr val="tx1">
                  <a:lumMod val="49000"/>
                </a:schemeClr>
              </a:solidFill>
            </a:endParaRPr>
          </a:p>
          <a:p>
            <a:pPr marL="823595" lvl="1" indent="-342900">
              <a:buFont typeface="Courier New" panose="020B0604020202020204" pitchFamily="34" charset="0"/>
              <a:buChar char="o"/>
            </a:pPr>
            <a:r>
              <a:rPr lang="en-US" sz="2000">
                <a:solidFill>
                  <a:schemeClr val="tx1">
                    <a:lumMod val="49000"/>
                  </a:schemeClr>
                </a:solidFill>
                <a:latin typeface="Buckeye Sans 2"/>
              </a:rPr>
              <a:t>SGIDs </a:t>
            </a:r>
            <a:endParaRPr lang="en-US">
              <a:solidFill>
                <a:schemeClr val="tx1">
                  <a:lumMod val="49000"/>
                </a:schemeClr>
              </a:solidFill>
            </a:endParaRPr>
          </a:p>
          <a:p>
            <a:pPr marL="823595" lvl="1" indent="-342900">
              <a:buFont typeface="Courier New" panose="020B0604020202020204" pitchFamily="34" charset="0"/>
              <a:buChar char="o"/>
            </a:pPr>
            <a:r>
              <a:rPr lang="en-US" sz="2000">
                <a:solidFill>
                  <a:schemeClr val="tx1">
                    <a:lumMod val="49000"/>
                  </a:schemeClr>
                </a:solidFill>
                <a:latin typeface="Buckeye Sans 2"/>
              </a:rPr>
              <a:t>Peer evaluations</a:t>
            </a:r>
            <a:endParaRPr lang="en-US" sz="2000">
              <a:solidFill>
                <a:schemeClr val="tx1">
                  <a:lumMod val="49000"/>
                </a:schemeClr>
              </a:solidFill>
            </a:endParaRPr>
          </a:p>
          <a:p>
            <a:pPr marL="823595" lvl="1" indent="-342900">
              <a:buFont typeface="Courier New" panose="020B0604020202020204" pitchFamily="34" charset="0"/>
              <a:buChar char="o"/>
            </a:pPr>
            <a:r>
              <a:rPr lang="en-US" sz="2000">
                <a:solidFill>
                  <a:schemeClr val="tx1">
                    <a:lumMod val="49000"/>
                  </a:schemeClr>
                </a:solidFill>
                <a:latin typeface="Buckeye Sans 2"/>
              </a:rPr>
              <a:t>Advisor/mentor or other faculty </a:t>
            </a:r>
            <a:endParaRPr lang="en-US" sz="2000">
              <a:solidFill>
                <a:schemeClr val="tx1">
                  <a:lumMod val="49000"/>
                </a:schemeClr>
              </a:solidFill>
            </a:endParaRPr>
          </a:p>
          <a:p>
            <a:pPr marL="372745" indent="-342900">
              <a:buClr>
                <a:srgbClr val="BF8800"/>
              </a:buClr>
              <a:buChar char="•"/>
            </a:pPr>
            <a:r>
              <a:rPr lang="en-US" sz="2200">
                <a:solidFill>
                  <a:schemeClr val="tx1">
                    <a:lumMod val="49000"/>
                  </a:schemeClr>
                </a:solidFill>
                <a:latin typeface="Buckeye Sans 2"/>
              </a:rPr>
              <a:t>Classroom Assessment Techniques (CATs)</a:t>
            </a:r>
            <a:endParaRPr lang="en-US">
              <a:solidFill>
                <a:schemeClr val="tx1">
                  <a:lumMod val="49000"/>
                </a:schemeClr>
              </a:solidFill>
            </a:endParaRPr>
          </a:p>
          <a:p>
            <a:pPr marL="356870" indent="-342900">
              <a:buClr>
                <a:srgbClr val="BF8800"/>
              </a:buClr>
              <a:buChar char="•"/>
            </a:pPr>
            <a:r>
              <a:rPr lang="en-US" sz="2200">
                <a:solidFill>
                  <a:schemeClr val="tx1">
                    <a:lumMod val="49000"/>
                  </a:schemeClr>
                </a:solidFill>
                <a:latin typeface="Buckeye Sans 2"/>
              </a:rPr>
              <a:t>Instructor- or department-generated survey </a:t>
            </a:r>
            <a:endParaRPr lang="en-US" sz="2200">
              <a:solidFill>
                <a:schemeClr val="tx1">
                  <a:lumMod val="49000"/>
                </a:schemeClr>
              </a:solidFill>
            </a:endParaRPr>
          </a:p>
        </p:txBody>
      </p:sp>
      <p:sp>
        <p:nvSpPr>
          <p:cNvPr id="7" name="Text Placeholder 6">
            <a:extLst>
              <a:ext uri="{FF2B5EF4-FFF2-40B4-BE49-F238E27FC236}">
                <a16:creationId xmlns:a16="http://schemas.microsoft.com/office/drawing/2014/main" id="{D03E057E-B116-4F44-AE1D-BE6AB36F050B}"/>
              </a:ext>
            </a:extLst>
          </p:cNvPr>
          <p:cNvSpPr>
            <a:spLocks noGrp="1"/>
          </p:cNvSpPr>
          <p:nvPr>
            <p:ph type="body" idx="22"/>
          </p:nvPr>
        </p:nvSpPr>
        <p:spPr/>
        <p:txBody>
          <a:bodyPr/>
          <a:lstStyle/>
          <a:p>
            <a:r>
              <a:rPr lang="en-US">
                <a:solidFill>
                  <a:schemeClr val="tx1">
                    <a:lumMod val="50000"/>
                  </a:schemeClr>
                </a:solidFill>
              </a:rPr>
              <a:t>Informal</a:t>
            </a:r>
          </a:p>
        </p:txBody>
      </p:sp>
      <p:sp>
        <p:nvSpPr>
          <p:cNvPr id="8" name="Content Placeholder 7">
            <a:extLst>
              <a:ext uri="{FF2B5EF4-FFF2-40B4-BE49-F238E27FC236}">
                <a16:creationId xmlns:a16="http://schemas.microsoft.com/office/drawing/2014/main" id="{D5F264E3-A64B-4E71-B51F-8941A3140EDA}"/>
              </a:ext>
            </a:extLst>
          </p:cNvPr>
          <p:cNvSpPr>
            <a:spLocks noGrp="1"/>
          </p:cNvSpPr>
          <p:nvPr>
            <p:ph sz="half" idx="23"/>
          </p:nvPr>
        </p:nvSpPr>
        <p:spPr/>
        <p:txBody>
          <a:bodyPr vert="horz" lIns="91440" tIns="45720" rIns="91440" bIns="45720" rtlCol="0" anchor="t">
            <a:normAutofit/>
          </a:bodyPr>
          <a:lstStyle/>
          <a:p>
            <a:pPr marL="299720" indent="-285750">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Student comments from your feedback forms</a:t>
            </a:r>
          </a:p>
          <a:p>
            <a:pPr marL="299720" indent="-285750">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Student correspondence</a:t>
            </a:r>
          </a:p>
          <a:p>
            <a:pPr marL="299720" indent="-285750">
              <a:spcBef>
                <a:spcPts val="844"/>
              </a:spcBef>
              <a:spcAft>
                <a:spcPts val="844"/>
              </a:spcAft>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Observations of student behavior/engagement</a:t>
            </a:r>
          </a:p>
          <a:p>
            <a:pPr marL="299720" indent="-285750">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Changes in student work quality</a:t>
            </a:r>
          </a:p>
          <a:p>
            <a:endParaRPr lang="en-US">
              <a:solidFill>
                <a:schemeClr val="tx1">
                  <a:lumMod val="50000"/>
                </a:schemeClr>
              </a:solidFill>
            </a:endParaRPr>
          </a:p>
        </p:txBody>
      </p:sp>
      <p:sp>
        <p:nvSpPr>
          <p:cNvPr id="9" name="Slide Number Placeholder 8">
            <a:extLst>
              <a:ext uri="{FF2B5EF4-FFF2-40B4-BE49-F238E27FC236}">
                <a16:creationId xmlns:a16="http://schemas.microsoft.com/office/drawing/2014/main" id="{20C8E1C3-9D55-816D-DB3F-9B29508C2F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10" name="Footer Placeholder 9">
            <a:extLst>
              <a:ext uri="{FF2B5EF4-FFF2-40B4-BE49-F238E27FC236}">
                <a16:creationId xmlns:a16="http://schemas.microsoft.com/office/drawing/2014/main" id="{2550BF85-0372-BD88-CDBE-20580250104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1205179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681741-8006-402A-805C-A537344F4FB4}"/>
              </a:ext>
            </a:extLst>
          </p:cNvPr>
          <p:cNvSpPr>
            <a:spLocks noGrp="1"/>
          </p:cNvSpPr>
          <p:nvPr>
            <p:ph type="title"/>
          </p:nvPr>
        </p:nvSpPr>
        <p:spPr>
          <a:xfrm>
            <a:off x="320932" y="909688"/>
            <a:ext cx="11956973" cy="811312"/>
          </a:xfrm>
        </p:spPr>
        <p:txBody>
          <a:bodyPr>
            <a:normAutofit/>
          </a:bodyPr>
          <a:lstStyle/>
          <a:p>
            <a:r>
              <a:rPr lang="en-US">
                <a:solidFill>
                  <a:srgbClr val="BA0C2F"/>
                </a:solidFill>
                <a:latin typeface="Buckeye Serif 2 Black"/>
              </a:rPr>
              <a:t>Using Quantitative and Qualitative Evidence</a:t>
            </a:r>
            <a:endParaRPr lang="en-US">
              <a:solidFill>
                <a:srgbClr val="BA0C2F"/>
              </a:solidFill>
            </a:endParaRPr>
          </a:p>
        </p:txBody>
      </p:sp>
      <p:sp>
        <p:nvSpPr>
          <p:cNvPr id="4" name="Text Placeholder 3">
            <a:extLst>
              <a:ext uri="{FF2B5EF4-FFF2-40B4-BE49-F238E27FC236}">
                <a16:creationId xmlns:a16="http://schemas.microsoft.com/office/drawing/2014/main" id="{ADADA79A-96CD-4E5D-8417-EE6AEAAB9B6E}"/>
              </a:ext>
            </a:extLst>
          </p:cNvPr>
          <p:cNvSpPr>
            <a:spLocks noGrp="1"/>
          </p:cNvSpPr>
          <p:nvPr>
            <p:ph type="body" idx="17"/>
          </p:nvPr>
        </p:nvSpPr>
        <p:spPr>
          <a:xfrm>
            <a:off x="319913" y="195941"/>
            <a:ext cx="7847012" cy="239486"/>
          </a:xfrm>
        </p:spPr>
        <p:txBody>
          <a:bodyPr>
            <a:normAutofit fontScale="85000" lnSpcReduction="20000"/>
          </a:bodyPr>
          <a:lstStyle/>
          <a:p>
            <a:r>
              <a:rPr lang="en-US">
                <a:latin typeface="Buckeye Sans 2"/>
              </a:rPr>
              <a:t>Evaluative Feedback</a:t>
            </a:r>
            <a:endParaRPr lang="en-US"/>
          </a:p>
        </p:txBody>
      </p:sp>
      <p:sp>
        <p:nvSpPr>
          <p:cNvPr id="5" name="Text Placeholder 4">
            <a:extLst>
              <a:ext uri="{FF2B5EF4-FFF2-40B4-BE49-F238E27FC236}">
                <a16:creationId xmlns:a16="http://schemas.microsoft.com/office/drawing/2014/main" id="{42CE7F61-D809-4694-8813-890FAE0D3BE3}"/>
              </a:ext>
            </a:extLst>
          </p:cNvPr>
          <p:cNvSpPr>
            <a:spLocks noGrp="1"/>
          </p:cNvSpPr>
          <p:nvPr>
            <p:ph type="body" idx="20"/>
          </p:nvPr>
        </p:nvSpPr>
        <p:spPr/>
        <p:txBody>
          <a:bodyPr/>
          <a:lstStyle/>
          <a:p>
            <a:r>
              <a:rPr lang="en-US">
                <a:solidFill>
                  <a:schemeClr val="tx1">
                    <a:lumMod val="50000"/>
                  </a:schemeClr>
                </a:solidFill>
              </a:rPr>
              <a:t>Quantitative </a:t>
            </a:r>
          </a:p>
        </p:txBody>
      </p:sp>
      <p:sp>
        <p:nvSpPr>
          <p:cNvPr id="6" name="Content Placeholder 5">
            <a:extLst>
              <a:ext uri="{FF2B5EF4-FFF2-40B4-BE49-F238E27FC236}">
                <a16:creationId xmlns:a16="http://schemas.microsoft.com/office/drawing/2014/main" id="{33B2AACF-ABF7-45EC-90CF-3D8B5066D398}"/>
              </a:ext>
            </a:extLst>
          </p:cNvPr>
          <p:cNvSpPr>
            <a:spLocks noGrp="1"/>
          </p:cNvSpPr>
          <p:nvPr>
            <p:ph sz="half" idx="21"/>
          </p:nvPr>
        </p:nvSpPr>
        <p:spPr/>
        <p:txBody>
          <a:bodyPr vert="horz" lIns="91440" tIns="45720" rIns="91440" bIns="45720" rtlCol="0" anchor="t">
            <a:normAutofit/>
          </a:bodyPr>
          <a:lstStyle/>
          <a:p>
            <a:pPr marL="356870" indent="-342900">
              <a:spcAft>
                <a:spcPts val="422"/>
              </a:spcAft>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What do the numbers show? </a:t>
            </a:r>
            <a:endParaRPr lang="en-US"/>
          </a:p>
          <a:p>
            <a:pPr marL="937895" lvl="1" indent="-457200">
              <a:spcAft>
                <a:spcPts val="422"/>
              </a:spcAft>
              <a:buClr>
                <a:schemeClr val="accent5">
                  <a:lumMod val="75000"/>
                </a:schemeClr>
              </a:buClr>
            </a:pPr>
            <a:r>
              <a:rPr lang="en-US" sz="2200">
                <a:solidFill>
                  <a:schemeClr val="tx1">
                    <a:lumMod val="50000"/>
                  </a:schemeClr>
                </a:solidFill>
                <a:latin typeface="Buckeye Sans 2"/>
              </a:rPr>
              <a:t>Note improvements</a:t>
            </a:r>
          </a:p>
          <a:p>
            <a:pPr marL="937895" lvl="1" indent="-457200">
              <a:spcAft>
                <a:spcPts val="422"/>
              </a:spcAft>
              <a:buClr>
                <a:schemeClr val="accent5">
                  <a:lumMod val="75000"/>
                </a:schemeClr>
              </a:buClr>
            </a:pPr>
            <a:r>
              <a:rPr lang="en-US" sz="2200">
                <a:solidFill>
                  <a:schemeClr val="tx1">
                    <a:lumMod val="50000"/>
                  </a:schemeClr>
                </a:solidFill>
                <a:latin typeface="Buckeye Sans 2"/>
              </a:rPr>
              <a:t>Provide explanations behind significant shifts or trends </a:t>
            </a:r>
          </a:p>
          <a:p>
            <a:pPr marL="356870" indent="-342900">
              <a:spcAft>
                <a:spcPts val="422"/>
              </a:spcAft>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Tell a story about the numbers with narrative explanation </a:t>
            </a:r>
          </a:p>
        </p:txBody>
      </p:sp>
      <p:sp>
        <p:nvSpPr>
          <p:cNvPr id="7" name="Text Placeholder 6">
            <a:extLst>
              <a:ext uri="{FF2B5EF4-FFF2-40B4-BE49-F238E27FC236}">
                <a16:creationId xmlns:a16="http://schemas.microsoft.com/office/drawing/2014/main" id="{D03E057E-B116-4F44-AE1D-BE6AB36F050B}"/>
              </a:ext>
            </a:extLst>
          </p:cNvPr>
          <p:cNvSpPr>
            <a:spLocks noGrp="1"/>
          </p:cNvSpPr>
          <p:nvPr>
            <p:ph type="body" idx="22"/>
          </p:nvPr>
        </p:nvSpPr>
        <p:spPr/>
        <p:txBody>
          <a:bodyPr/>
          <a:lstStyle/>
          <a:p>
            <a:r>
              <a:rPr lang="en-US">
                <a:solidFill>
                  <a:schemeClr val="tx1">
                    <a:lumMod val="50000"/>
                  </a:schemeClr>
                </a:solidFill>
              </a:rPr>
              <a:t>Qualitative </a:t>
            </a:r>
          </a:p>
        </p:txBody>
      </p:sp>
      <p:sp>
        <p:nvSpPr>
          <p:cNvPr id="8" name="Content Placeholder 7">
            <a:extLst>
              <a:ext uri="{FF2B5EF4-FFF2-40B4-BE49-F238E27FC236}">
                <a16:creationId xmlns:a16="http://schemas.microsoft.com/office/drawing/2014/main" id="{D5F264E3-A64B-4E71-B51F-8941A3140EDA}"/>
              </a:ext>
            </a:extLst>
          </p:cNvPr>
          <p:cNvSpPr>
            <a:spLocks noGrp="1"/>
          </p:cNvSpPr>
          <p:nvPr>
            <p:ph sz="half" idx="23"/>
          </p:nvPr>
        </p:nvSpPr>
        <p:spPr/>
        <p:txBody>
          <a:bodyPr vert="horz" lIns="91440" tIns="45720" rIns="91440" bIns="45720" rtlCol="0" anchor="t">
            <a:noAutofit/>
          </a:bodyPr>
          <a:lstStyle/>
          <a:p>
            <a:pPr marL="299720" indent="-285750">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Selective, but representative​</a:t>
            </a:r>
          </a:p>
          <a:p>
            <a:pPr marL="299720" indent="-285750">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Organize into categories that identify broader trends</a:t>
            </a:r>
          </a:p>
          <a:p>
            <a:pPr marL="299720" indent="-285750">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Split up or excerpt longer comments​</a:t>
            </a:r>
          </a:p>
          <a:p>
            <a:pPr marL="299720" indent="-285750">
              <a:buClr>
                <a:schemeClr val="accent5">
                  <a:lumMod val="75000"/>
                </a:schemeClr>
              </a:buClr>
              <a:buFont typeface="Arial" panose="020B0604020202020204" pitchFamily="34" charset="0"/>
              <a:buChar char="•"/>
            </a:pPr>
            <a:r>
              <a:rPr lang="en-US" sz="2200">
                <a:solidFill>
                  <a:schemeClr val="tx1">
                    <a:lumMod val="50000"/>
                  </a:schemeClr>
                </a:solidFill>
                <a:latin typeface="Buckeye Sans 2"/>
              </a:rPr>
              <a:t>Identify comments which have led to changes in course design/instruction</a:t>
            </a:r>
          </a:p>
        </p:txBody>
      </p:sp>
      <p:sp>
        <p:nvSpPr>
          <p:cNvPr id="9" name="Slide Number Placeholder 8">
            <a:extLst>
              <a:ext uri="{FF2B5EF4-FFF2-40B4-BE49-F238E27FC236}">
                <a16:creationId xmlns:a16="http://schemas.microsoft.com/office/drawing/2014/main" id="{49AC36EF-4F99-1822-983C-A6753EC17D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10" name="Footer Placeholder 9">
            <a:extLst>
              <a:ext uri="{FF2B5EF4-FFF2-40B4-BE49-F238E27FC236}">
                <a16:creationId xmlns:a16="http://schemas.microsoft.com/office/drawing/2014/main" id="{58EEDAA9-DB3F-443D-84C7-6E47D6D0FAC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2792944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FB3F3-8CAF-B44C-5D2B-0DFA145FD6F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BFE1B6-5447-B6DF-85B6-B323BD5C126D}"/>
              </a:ext>
            </a:extLst>
          </p:cNvPr>
          <p:cNvSpPr>
            <a:spLocks noGrp="1"/>
          </p:cNvSpPr>
          <p:nvPr>
            <p:ph type="title"/>
          </p:nvPr>
        </p:nvSpPr>
        <p:spPr>
          <a:xfrm>
            <a:off x="788492" y="389292"/>
            <a:ext cx="10515600" cy="741962"/>
          </a:xfrm>
        </p:spPr>
        <p:txBody>
          <a:bodyPr>
            <a:noAutofit/>
          </a:bodyPr>
          <a:lstStyle/>
          <a:p>
            <a:r>
              <a:rPr lang="en-US">
                <a:latin typeface="Buckeye Serif 2 Black"/>
                <a:cs typeface="+mn-cs"/>
              </a:rPr>
              <a:t>Example Quantitative Assessment Evidence - Graph of SEI Scores</a:t>
            </a:r>
            <a:endParaRPr lang="en-US">
              <a:latin typeface="Buckeye Serif 2 Black"/>
            </a:endParaRPr>
          </a:p>
        </p:txBody>
      </p:sp>
      <p:sp>
        <p:nvSpPr>
          <p:cNvPr id="2" name="Slide Number Placeholder 1">
            <a:extLst>
              <a:ext uri="{FF2B5EF4-FFF2-40B4-BE49-F238E27FC236}">
                <a16:creationId xmlns:a16="http://schemas.microsoft.com/office/drawing/2014/main" id="{0610A52B-04A2-5E8A-F6BB-10ABC61B76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Footer Placeholder 2">
            <a:extLst>
              <a:ext uri="{FF2B5EF4-FFF2-40B4-BE49-F238E27FC236}">
                <a16:creationId xmlns:a16="http://schemas.microsoft.com/office/drawing/2014/main" id="{B17D2C1B-8EC7-6958-437A-8C2281C2A0A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graphicFrame>
        <p:nvGraphicFramePr>
          <p:cNvPr id="10" name="Chart 9">
            <a:extLst>
              <a:ext uri="{FF2B5EF4-FFF2-40B4-BE49-F238E27FC236}">
                <a16:creationId xmlns:a16="http://schemas.microsoft.com/office/drawing/2014/main" id="{D485E927-A8EC-BF8E-339A-8D37F0B6F44D}"/>
              </a:ext>
            </a:extLst>
          </p:cNvPr>
          <p:cNvGraphicFramePr>
            <a:graphicFrameLocks/>
          </p:cNvGraphicFramePr>
          <p:nvPr>
            <p:extLst>
              <p:ext uri="{D42A27DB-BD31-4B8C-83A1-F6EECF244321}">
                <p14:modId xmlns:p14="http://schemas.microsoft.com/office/powerpoint/2010/main" val="2850112275"/>
              </p:ext>
            </p:extLst>
          </p:nvPr>
        </p:nvGraphicFramePr>
        <p:xfrm>
          <a:off x="2085281" y="1728849"/>
          <a:ext cx="8164097" cy="45710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5306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7A3AC-7D7B-42B7-F454-BDF9182772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E3C80D1-5C33-A41A-44FD-D170EC0D4977}"/>
              </a:ext>
            </a:extLst>
          </p:cNvPr>
          <p:cNvSpPr>
            <a:spLocks noGrp="1"/>
          </p:cNvSpPr>
          <p:nvPr>
            <p:ph type="title"/>
          </p:nvPr>
        </p:nvSpPr>
        <p:spPr>
          <a:xfrm>
            <a:off x="739103" y="502181"/>
            <a:ext cx="10536766" cy="1165295"/>
          </a:xfrm>
        </p:spPr>
        <p:txBody>
          <a:bodyPr>
            <a:noAutofit/>
          </a:bodyPr>
          <a:lstStyle/>
          <a:p>
            <a:r>
              <a:rPr lang="en-US">
                <a:latin typeface="Buckeye Serif 2 Black"/>
                <a:cs typeface="+mn-cs"/>
              </a:rPr>
              <a:t>Example Qualitative Assessment Evidence – Student Quotes</a:t>
            </a:r>
            <a:endParaRPr lang="en-US">
              <a:latin typeface="Buckeye Serif 2 Black"/>
            </a:endParaRPr>
          </a:p>
        </p:txBody>
      </p:sp>
      <p:sp>
        <p:nvSpPr>
          <p:cNvPr id="2" name="Slide Number Placeholder 1">
            <a:extLst>
              <a:ext uri="{FF2B5EF4-FFF2-40B4-BE49-F238E27FC236}">
                <a16:creationId xmlns:a16="http://schemas.microsoft.com/office/drawing/2014/main" id="{AC042695-69BD-938B-9823-3A520BF8B0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Footer Placeholder 2">
            <a:extLst>
              <a:ext uri="{FF2B5EF4-FFF2-40B4-BE49-F238E27FC236}">
                <a16:creationId xmlns:a16="http://schemas.microsoft.com/office/drawing/2014/main" id="{36F5871F-92FD-FBB3-2998-792757B0442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4" name="TextBox 3">
            <a:extLst>
              <a:ext uri="{FF2B5EF4-FFF2-40B4-BE49-F238E27FC236}">
                <a16:creationId xmlns:a16="http://schemas.microsoft.com/office/drawing/2014/main" id="{C26B2139-473E-2EB1-C1F2-D7CD09D65020}"/>
              </a:ext>
            </a:extLst>
          </p:cNvPr>
          <p:cNvSpPr txBox="1"/>
          <p:nvPr/>
        </p:nvSpPr>
        <p:spPr>
          <a:xfrm>
            <a:off x="736169" y="2111644"/>
            <a:ext cx="9615406" cy="3762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algn="l" rtl="0">
              <a:lnSpc>
                <a:spcPct val="150000"/>
              </a:lnSpc>
              <a:buFont typeface="Arial,Sans-Serif"/>
              <a:buChar char="•"/>
            </a:pPr>
            <a:r>
              <a:rPr lang="en-US" sz="2100" i="0" u="none" strike="noStrike" baseline="0">
                <a:solidFill>
                  <a:srgbClr val="1F2222"/>
                </a:solidFill>
                <a:latin typeface="Buckeye Serif 2"/>
                <a:ea typeface="Arial"/>
                <a:cs typeface="Arial"/>
              </a:rPr>
              <a:t>“I always felt heard in the class and [that] he created an environment where I felt comfortable. I really looked forward to this class each week.”</a:t>
            </a:r>
            <a:r>
              <a:rPr lang="en-US" sz="2100" i="0">
                <a:solidFill>
                  <a:srgbClr val="3F4443"/>
                </a:solidFill>
                <a:latin typeface="Buckeye Serif 2"/>
                <a:ea typeface="Arial"/>
                <a:cs typeface="Arial"/>
              </a:rPr>
              <a:t>​</a:t>
            </a:r>
            <a:endParaRPr lang="en-US"/>
          </a:p>
          <a:p>
            <a:pPr>
              <a:lnSpc>
                <a:spcPct val="150000"/>
              </a:lnSpc>
            </a:pPr>
            <a:endParaRPr lang="en-US" sz="2100">
              <a:solidFill>
                <a:srgbClr val="3F4443"/>
              </a:solidFill>
              <a:latin typeface="Buckeye Serif 2"/>
              <a:ea typeface="Arial"/>
              <a:cs typeface="Arial"/>
            </a:endParaRPr>
          </a:p>
          <a:p>
            <a:pPr marL="285750" lvl="0" indent="-285750" algn="l" rtl="0">
              <a:lnSpc>
                <a:spcPct val="150000"/>
              </a:lnSpc>
              <a:buFont typeface="Arial,Sans-Serif"/>
              <a:buChar char="•"/>
            </a:pPr>
            <a:r>
              <a:rPr lang="en-US" sz="2100" i="0" u="none" strike="noStrike" baseline="0">
                <a:solidFill>
                  <a:srgbClr val="1F2222"/>
                </a:solidFill>
                <a:latin typeface="Buckeye Serif 2"/>
                <a:ea typeface="Arial"/>
                <a:cs typeface="Arial"/>
              </a:rPr>
              <a:t>“… by the end of the semester I was able to look at my classmates as actual friends… What is also amazing is that even someone as big and bold as myself is terrified of giving presentations, but I felt to be on such a level of friendship with my classmates that all that anxiety went away.”</a:t>
            </a:r>
          </a:p>
          <a:p>
            <a:pPr algn="ctr"/>
            <a:endParaRPr lang="en-US"/>
          </a:p>
        </p:txBody>
      </p:sp>
    </p:spTree>
    <p:extLst>
      <p:ext uri="{BB962C8B-B14F-4D97-AF65-F5344CB8AC3E}">
        <p14:creationId xmlns:p14="http://schemas.microsoft.com/office/powerpoint/2010/main" val="266576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F5840-9A08-1A9F-0D79-4A1F96CB7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63FCE-CD29-9D88-9410-4767D50CF0A4}"/>
              </a:ext>
            </a:extLst>
          </p:cNvPr>
          <p:cNvSpPr>
            <a:spLocks noGrp="1"/>
          </p:cNvSpPr>
          <p:nvPr>
            <p:ph type="title"/>
          </p:nvPr>
        </p:nvSpPr>
        <p:spPr>
          <a:xfrm>
            <a:off x="690133" y="595211"/>
            <a:ext cx="10515600" cy="838854"/>
          </a:xfrm>
        </p:spPr>
        <p:txBody>
          <a:bodyPr>
            <a:normAutofit/>
          </a:bodyPr>
          <a:lstStyle/>
          <a:p>
            <a:r>
              <a:rPr lang="en-US">
                <a:latin typeface="Buckeye Serif 2 Black"/>
              </a:rPr>
              <a:t>Learning Outcomes</a:t>
            </a:r>
            <a:endParaRPr lang="en-US" b="0">
              <a:solidFill>
                <a:srgbClr val="000000"/>
              </a:solidFill>
              <a:latin typeface="Buckeye Serif 2 Black"/>
            </a:endParaRPr>
          </a:p>
          <a:p>
            <a:endParaRPr lang="en-US">
              <a:latin typeface="Buckeye Serif 2 Black"/>
            </a:endParaRPr>
          </a:p>
        </p:txBody>
      </p:sp>
      <p:sp>
        <p:nvSpPr>
          <p:cNvPr id="6" name="TextBox 5">
            <a:extLst>
              <a:ext uri="{FF2B5EF4-FFF2-40B4-BE49-F238E27FC236}">
                <a16:creationId xmlns:a16="http://schemas.microsoft.com/office/drawing/2014/main" id="{329B2BDB-2478-3D5B-CD43-CB7011DE8B11}"/>
              </a:ext>
            </a:extLst>
          </p:cNvPr>
          <p:cNvSpPr txBox="1"/>
          <p:nvPr/>
        </p:nvSpPr>
        <p:spPr>
          <a:xfrm>
            <a:off x="782490" y="1570169"/>
            <a:ext cx="93074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rgbClr val="1F2222"/>
                </a:solidFill>
                <a:latin typeface="Aptos"/>
              </a:rPr>
              <a:t>Following this workshop, participants should be better able to:</a:t>
            </a:r>
            <a:r>
              <a:rPr lang="zh-CN" altLang="en-US" sz="2400" i="1">
                <a:solidFill>
                  <a:srgbClr val="000000"/>
                </a:solidFill>
                <a:latin typeface="Aptos"/>
              </a:rPr>
              <a:t> </a:t>
            </a:r>
            <a:endParaRPr lang="en-US"/>
          </a:p>
        </p:txBody>
      </p:sp>
      <p:sp>
        <p:nvSpPr>
          <p:cNvPr id="7" name="Content Placeholder 4">
            <a:extLst>
              <a:ext uri="{FF2B5EF4-FFF2-40B4-BE49-F238E27FC236}">
                <a16:creationId xmlns:a16="http://schemas.microsoft.com/office/drawing/2014/main" id="{073FD46E-6568-1295-9F3E-9216844DE48B}"/>
              </a:ext>
            </a:extLst>
          </p:cNvPr>
          <p:cNvSpPr txBox="1">
            <a:spLocks/>
          </p:cNvSpPr>
          <p:nvPr/>
        </p:nvSpPr>
        <p:spPr>
          <a:xfrm>
            <a:off x="691247" y="2163897"/>
            <a:ext cx="10571437" cy="3564087"/>
          </a:xfrm>
          <a:prstGeom prst="rect">
            <a:avLst/>
          </a:prstGeom>
        </p:spPr>
        <p:txBody>
          <a:bodyPr lIns="91440" tIns="45720" rIns="91440" bIns="4572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har char="•"/>
            </a:pPr>
            <a:r>
              <a:rPr lang="en-US">
                <a:solidFill>
                  <a:srgbClr val="212325"/>
                </a:solidFill>
                <a:latin typeface="Aptos"/>
              </a:rPr>
              <a:t>Identify the </a:t>
            </a:r>
            <a:r>
              <a:rPr lang="en-US" b="1">
                <a:solidFill>
                  <a:srgbClr val="212325"/>
                </a:solidFill>
                <a:latin typeface="Aptos"/>
              </a:rPr>
              <a:t>purpose </a:t>
            </a:r>
            <a:r>
              <a:rPr lang="en-US">
                <a:solidFill>
                  <a:srgbClr val="212325"/>
                </a:solidFill>
                <a:latin typeface="Aptos"/>
              </a:rPr>
              <a:t>and </a:t>
            </a:r>
            <a:r>
              <a:rPr lang="en-US" b="1">
                <a:solidFill>
                  <a:srgbClr val="212325"/>
                </a:solidFill>
                <a:latin typeface="Aptos"/>
              </a:rPr>
              <a:t>value </a:t>
            </a:r>
            <a:r>
              <a:rPr lang="en-US">
                <a:solidFill>
                  <a:srgbClr val="212325"/>
                </a:solidFill>
                <a:latin typeface="Aptos"/>
              </a:rPr>
              <a:t>of teaching statements and portfolios</a:t>
            </a:r>
            <a:endParaRPr lang="zh-CN" altLang="en-US"/>
          </a:p>
          <a:p>
            <a:pPr marL="457200" indent="-457200">
              <a:lnSpc>
                <a:spcPct val="150000"/>
              </a:lnSpc>
              <a:buChar char="•"/>
            </a:pPr>
            <a:r>
              <a:rPr lang="en-US">
                <a:solidFill>
                  <a:srgbClr val="212325"/>
                </a:solidFill>
                <a:latin typeface="Aptos"/>
              </a:rPr>
              <a:t>Identify the </a:t>
            </a:r>
            <a:r>
              <a:rPr lang="en-US" b="1">
                <a:solidFill>
                  <a:srgbClr val="212325"/>
                </a:solidFill>
                <a:latin typeface="Aptos"/>
              </a:rPr>
              <a:t>necessary elements </a:t>
            </a:r>
            <a:r>
              <a:rPr lang="en-US">
                <a:solidFill>
                  <a:srgbClr val="212325"/>
                </a:solidFill>
                <a:latin typeface="Aptos"/>
              </a:rPr>
              <a:t>of successful teaching statements and portfolios</a:t>
            </a:r>
          </a:p>
          <a:p>
            <a:pPr marL="457200" indent="-457200">
              <a:lnSpc>
                <a:spcPct val="150000"/>
              </a:lnSpc>
              <a:buChar char="•"/>
            </a:pPr>
            <a:r>
              <a:rPr lang="en-US">
                <a:solidFill>
                  <a:srgbClr val="212325"/>
                </a:solidFill>
                <a:latin typeface="Aptos"/>
              </a:rPr>
              <a:t>Employ </a:t>
            </a:r>
            <a:r>
              <a:rPr lang="en-US" b="1">
                <a:solidFill>
                  <a:srgbClr val="212325"/>
                </a:solidFill>
                <a:latin typeface="Aptos"/>
              </a:rPr>
              <a:t>best practices </a:t>
            </a:r>
            <a:r>
              <a:rPr lang="en-US">
                <a:solidFill>
                  <a:srgbClr val="212325"/>
                </a:solidFill>
                <a:latin typeface="Aptos"/>
              </a:rPr>
              <a:t>in the writing and organization of teaching statements and portfolios</a:t>
            </a:r>
          </a:p>
        </p:txBody>
      </p:sp>
      <p:sp>
        <p:nvSpPr>
          <p:cNvPr id="4" name="Footer Placeholder 3">
            <a:extLst>
              <a:ext uri="{FF2B5EF4-FFF2-40B4-BE49-F238E27FC236}">
                <a16:creationId xmlns:a16="http://schemas.microsoft.com/office/drawing/2014/main" id="{CE3C4BCA-6073-5D8E-9D04-4868495E5C2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5" name="Slide Number Placeholder 4">
            <a:extLst>
              <a:ext uri="{FF2B5EF4-FFF2-40B4-BE49-F238E27FC236}">
                <a16:creationId xmlns:a16="http://schemas.microsoft.com/office/drawing/2014/main" id="{88DAD2B5-46FF-408E-F9EC-A459EA79A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54607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102BAE-F459-7166-2F54-A72685627A4D}"/>
              </a:ext>
            </a:extLst>
          </p:cNvPr>
          <p:cNvSpPr>
            <a:spLocks noGrp="1"/>
          </p:cNvSpPr>
          <p:nvPr>
            <p:ph type="body" idx="1"/>
          </p:nvPr>
        </p:nvSpPr>
        <p:spPr/>
        <p:txBody>
          <a:bodyPr/>
          <a:lstStyle/>
          <a:p>
            <a:r>
              <a:rPr lang="en-US"/>
              <a:t>What evaluative feedback do you currently have and what might you seek out in the future?</a:t>
            </a:r>
          </a:p>
        </p:txBody>
      </p:sp>
      <p:sp>
        <p:nvSpPr>
          <p:cNvPr id="3" name="Title 2">
            <a:extLst>
              <a:ext uri="{FF2B5EF4-FFF2-40B4-BE49-F238E27FC236}">
                <a16:creationId xmlns:a16="http://schemas.microsoft.com/office/drawing/2014/main" id="{5C4199CE-93CA-A82D-6D05-64534B4BBB3A}"/>
              </a:ext>
            </a:extLst>
          </p:cNvPr>
          <p:cNvSpPr>
            <a:spLocks noGrp="1"/>
          </p:cNvSpPr>
          <p:nvPr>
            <p:ph type="title"/>
          </p:nvPr>
        </p:nvSpPr>
        <p:spPr/>
        <p:txBody>
          <a:bodyPr/>
          <a:lstStyle/>
          <a:p>
            <a:r>
              <a:rPr lang="en-US">
                <a:latin typeface="Buckeye Serif 2 Black"/>
              </a:rPr>
              <a:t>Brainstorm: </a:t>
            </a:r>
            <a:endParaRPr lang="en-US"/>
          </a:p>
        </p:txBody>
      </p:sp>
      <p:sp>
        <p:nvSpPr>
          <p:cNvPr id="5" name="Slide Number Placeholder 4">
            <a:extLst>
              <a:ext uri="{FF2B5EF4-FFF2-40B4-BE49-F238E27FC236}">
                <a16:creationId xmlns:a16="http://schemas.microsoft.com/office/drawing/2014/main" id="{3E3DC00D-4126-F6D2-45F4-51C2103F8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Footer Placeholder 5">
            <a:extLst>
              <a:ext uri="{FF2B5EF4-FFF2-40B4-BE49-F238E27FC236}">
                <a16:creationId xmlns:a16="http://schemas.microsoft.com/office/drawing/2014/main" id="{87A75092-DCFB-2A71-8178-782FCE061CE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824847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a:xfrm>
            <a:off x="651912" y="1713379"/>
            <a:ext cx="10515600" cy="1937086"/>
          </a:xfrm>
        </p:spPr>
        <p:txBody>
          <a:bodyPr>
            <a:normAutofit/>
          </a:bodyPr>
          <a:lstStyle/>
          <a:p>
            <a:r>
              <a:rPr lang="en-US" sz="6600">
                <a:latin typeface="Buckeye Serif 2 Black"/>
              </a:rPr>
              <a:t>Preparing the Full Portfolio</a:t>
            </a:r>
          </a:p>
        </p:txBody>
      </p:sp>
      <p:sp>
        <p:nvSpPr>
          <p:cNvPr id="5" name="Slide Number Placeholder 4">
            <a:extLst>
              <a:ext uri="{FF2B5EF4-FFF2-40B4-BE49-F238E27FC236}">
                <a16:creationId xmlns:a16="http://schemas.microsoft.com/office/drawing/2014/main" id="{67D902CB-A658-261B-778E-859F3DA65B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Footer Placeholder 5">
            <a:extLst>
              <a:ext uri="{FF2B5EF4-FFF2-40B4-BE49-F238E27FC236}">
                <a16:creationId xmlns:a16="http://schemas.microsoft.com/office/drawing/2014/main" id="{F6616552-9AA1-7AC3-BED1-B43EA4178CC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732440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EC285F-A76C-EE29-7D9E-8F2EC099B88B}"/>
              </a:ext>
            </a:extLst>
          </p:cNvPr>
          <p:cNvSpPr>
            <a:spLocks noGrp="1"/>
          </p:cNvSpPr>
          <p:nvPr>
            <p:ph sz="half" idx="13"/>
          </p:nvPr>
        </p:nvSpPr>
        <p:spPr>
          <a:xfrm>
            <a:off x="5344922" y="2025483"/>
            <a:ext cx="5952827" cy="4349191"/>
          </a:xfrm>
        </p:spPr>
        <p:txBody>
          <a:bodyPr vert="horz" lIns="91440" tIns="45720" rIns="91440" bIns="45720" rtlCol="0" anchor="t">
            <a:normAutofit/>
          </a:bodyPr>
          <a:lstStyle/>
          <a:p>
            <a:pPr marL="457200" indent="-457200">
              <a:buChar char="•"/>
            </a:pPr>
            <a:r>
              <a:rPr lang="en-US" b="1">
                <a:solidFill>
                  <a:schemeClr val="tx1">
                    <a:lumMod val="49000"/>
                  </a:schemeClr>
                </a:solidFill>
                <a:latin typeface="Buckeye Sans 2"/>
              </a:rPr>
              <a:t>Goal:</a:t>
            </a:r>
          </a:p>
          <a:p>
            <a:pPr marL="809625" lvl="1" indent="-342900"/>
            <a:r>
              <a:rPr lang="en-US">
                <a:solidFill>
                  <a:schemeClr val="tx1">
                    <a:lumMod val="49000"/>
                  </a:schemeClr>
                </a:solidFill>
                <a:latin typeface="Buckeye Sans 2"/>
              </a:rPr>
              <a:t>Teaching statement</a:t>
            </a:r>
            <a:endParaRPr lang="en-US">
              <a:solidFill>
                <a:schemeClr val="tx1">
                  <a:lumMod val="49000"/>
                </a:schemeClr>
              </a:solidFill>
            </a:endParaRPr>
          </a:p>
          <a:p>
            <a:pPr marL="809625" lvl="1" indent="-342900"/>
            <a:r>
              <a:rPr lang="en-US">
                <a:solidFill>
                  <a:schemeClr val="tx1">
                    <a:lumMod val="49000"/>
                  </a:schemeClr>
                </a:solidFill>
                <a:latin typeface="Buckeye Sans 2"/>
              </a:rPr>
              <a:t>Teaching responsibility</a:t>
            </a:r>
          </a:p>
          <a:p>
            <a:pPr lvl="1" indent="0">
              <a:buNone/>
            </a:pPr>
            <a:endParaRPr lang="en-US">
              <a:solidFill>
                <a:schemeClr val="tx1">
                  <a:lumMod val="49000"/>
                </a:schemeClr>
              </a:solidFill>
              <a:latin typeface="Buckeye Sans 2"/>
            </a:endParaRPr>
          </a:p>
          <a:p>
            <a:pPr marL="457200" indent="-457200">
              <a:buChar char="•"/>
            </a:pPr>
            <a:r>
              <a:rPr lang="en-US" b="1">
                <a:solidFill>
                  <a:schemeClr val="tx1">
                    <a:lumMod val="49000"/>
                  </a:schemeClr>
                </a:solidFill>
                <a:latin typeface="Buckeye Sans 2"/>
              </a:rPr>
              <a:t>Method:</a:t>
            </a:r>
            <a:endParaRPr lang="en-US">
              <a:solidFill>
                <a:schemeClr val="tx1">
                  <a:lumMod val="49000"/>
                </a:schemeClr>
              </a:solidFill>
              <a:latin typeface="Buckeye Sans 2"/>
            </a:endParaRPr>
          </a:p>
          <a:p>
            <a:pPr marL="809625" lvl="1" indent="-342900"/>
            <a:r>
              <a:rPr lang="en-US">
                <a:solidFill>
                  <a:schemeClr val="tx1">
                    <a:lumMod val="49000"/>
                  </a:schemeClr>
                </a:solidFill>
                <a:latin typeface="Buckeye Sans 2"/>
              </a:rPr>
              <a:t>Teaching artifact(s)</a:t>
            </a:r>
          </a:p>
          <a:p>
            <a:pPr lvl="1" indent="0">
              <a:buNone/>
            </a:pPr>
            <a:endParaRPr lang="en-US">
              <a:solidFill>
                <a:schemeClr val="tx1">
                  <a:lumMod val="49000"/>
                </a:schemeClr>
              </a:solidFill>
              <a:latin typeface="Buckeye Sans 2"/>
            </a:endParaRPr>
          </a:p>
          <a:p>
            <a:pPr marL="457200" indent="-457200">
              <a:buChar char="•"/>
            </a:pPr>
            <a:r>
              <a:rPr lang="en-US" b="1">
                <a:solidFill>
                  <a:schemeClr val="tx1">
                    <a:lumMod val="49000"/>
                  </a:schemeClr>
                </a:solidFill>
                <a:latin typeface="Buckeye Sans 2"/>
              </a:rPr>
              <a:t>Assessment:</a:t>
            </a:r>
          </a:p>
          <a:p>
            <a:pPr marL="809625" lvl="1" indent="-342900"/>
            <a:r>
              <a:rPr lang="en-US">
                <a:solidFill>
                  <a:schemeClr val="tx1">
                    <a:lumMod val="49000"/>
                  </a:schemeClr>
                </a:solidFill>
                <a:latin typeface="Buckeye Sans 2"/>
              </a:rPr>
              <a:t>Evaluative feedback- SEIs and other forms of quantitative and qualitative feedback </a:t>
            </a:r>
            <a:endParaRPr lang="en-US">
              <a:solidFill>
                <a:schemeClr val="tx1">
                  <a:lumMod val="49000"/>
                </a:schemeClr>
              </a:solidFill>
            </a:endParaRPr>
          </a:p>
          <a:p>
            <a:pPr marL="809625" lvl="1" indent="-342900"/>
            <a:r>
              <a:rPr lang="en-US">
                <a:solidFill>
                  <a:schemeClr val="tx1">
                    <a:lumMod val="49000"/>
                  </a:schemeClr>
                </a:solidFill>
                <a:latin typeface="Buckeye Sans 2"/>
              </a:rPr>
              <a:t>Observation reports </a:t>
            </a:r>
            <a:endParaRPr lang="en-US">
              <a:solidFill>
                <a:schemeClr val="tx1">
                  <a:lumMod val="49000"/>
                </a:schemeClr>
              </a:solidFill>
            </a:endParaRPr>
          </a:p>
        </p:txBody>
      </p:sp>
      <p:sp>
        <p:nvSpPr>
          <p:cNvPr id="6" name="Title 5">
            <a:extLst>
              <a:ext uri="{FF2B5EF4-FFF2-40B4-BE49-F238E27FC236}">
                <a16:creationId xmlns:a16="http://schemas.microsoft.com/office/drawing/2014/main" id="{C1CECDEE-BFC4-1789-F807-D6824D327428}"/>
              </a:ext>
            </a:extLst>
          </p:cNvPr>
          <p:cNvSpPr>
            <a:spLocks noGrp="1"/>
          </p:cNvSpPr>
          <p:nvPr>
            <p:ph type="title"/>
          </p:nvPr>
        </p:nvSpPr>
        <p:spPr>
          <a:xfrm>
            <a:off x="5344922" y="403767"/>
            <a:ext cx="6085078" cy="1325563"/>
          </a:xfrm>
        </p:spPr>
        <p:txBody>
          <a:bodyPr anchor="b"/>
          <a:lstStyle/>
          <a:p>
            <a:r>
              <a:rPr lang="en-US">
                <a:solidFill>
                  <a:srgbClr val="BA0C2F"/>
                </a:solidFill>
              </a:rPr>
              <a:t>Portfolio Components</a:t>
            </a:r>
          </a:p>
        </p:txBody>
      </p:sp>
      <p:pic>
        <p:nvPicPr>
          <p:cNvPr id="3" name="Picture 2" descr="A blue portfolio sat on a table with documents inside. ">
            <a:extLst>
              <a:ext uri="{FF2B5EF4-FFF2-40B4-BE49-F238E27FC236}">
                <a16:creationId xmlns:a16="http://schemas.microsoft.com/office/drawing/2014/main" id="{2C197F81-5110-4CF4-B3F9-14EAFC7A5753}"/>
              </a:ext>
            </a:extLst>
          </p:cNvPr>
          <p:cNvPicPr>
            <a:picLocks noChangeAspect="1"/>
          </p:cNvPicPr>
          <p:nvPr/>
        </p:nvPicPr>
        <p:blipFill rotWithShape="1">
          <a:blip r:embed="rId3"/>
          <a:srcRect l="1588" t="11212" r="-1588" b="16667"/>
          <a:stretch/>
        </p:blipFill>
        <p:spPr>
          <a:xfrm>
            <a:off x="363682" y="955963"/>
            <a:ext cx="4581144" cy="4946073"/>
          </a:xfrm>
          <a:prstGeom prst="rect">
            <a:avLst/>
          </a:prstGeom>
        </p:spPr>
      </p:pic>
      <p:sp>
        <p:nvSpPr>
          <p:cNvPr id="5" name="Slide Number Placeholder 4">
            <a:extLst>
              <a:ext uri="{FF2B5EF4-FFF2-40B4-BE49-F238E27FC236}">
                <a16:creationId xmlns:a16="http://schemas.microsoft.com/office/drawing/2014/main" id="{B71DCA48-1827-B890-C725-ACB71728F2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7" name="Footer Placeholder 6">
            <a:extLst>
              <a:ext uri="{FF2B5EF4-FFF2-40B4-BE49-F238E27FC236}">
                <a16:creationId xmlns:a16="http://schemas.microsoft.com/office/drawing/2014/main" id="{D0AA6A00-9DD9-EEB9-5CE0-F8A7FECC39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3657431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Upward trend with solid fill">
            <a:extLst>
              <a:ext uri="{FF2B5EF4-FFF2-40B4-BE49-F238E27FC236}">
                <a16:creationId xmlns:a16="http://schemas.microsoft.com/office/drawing/2014/main" id="{E1BBA738-FF4B-FED5-0BB9-A675AAE5B515}"/>
              </a:ext>
            </a:extLst>
          </p:cNvPr>
          <p:cNvPicPr>
            <a:picLocks noGrp="1" noChangeAspect="1"/>
          </p:cNvPicPr>
          <p:nvPr>
            <p:ph type="pic" sz="quarter" idx="3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5807" y="2326301"/>
            <a:ext cx="914400" cy="914400"/>
          </a:xfrm>
        </p:spPr>
      </p:pic>
      <p:sp>
        <p:nvSpPr>
          <p:cNvPr id="11" name="Content Placeholder 10">
            <a:extLst>
              <a:ext uri="{FF2B5EF4-FFF2-40B4-BE49-F238E27FC236}">
                <a16:creationId xmlns:a16="http://schemas.microsoft.com/office/drawing/2014/main" id="{DF155596-A514-81D1-47F5-B0EF91E6334D}"/>
              </a:ext>
            </a:extLst>
          </p:cNvPr>
          <p:cNvSpPr>
            <a:spLocks noGrp="1"/>
          </p:cNvSpPr>
          <p:nvPr>
            <p:ph idx="36"/>
          </p:nvPr>
        </p:nvSpPr>
        <p:spPr>
          <a:xfrm>
            <a:off x="7387937" y="2340997"/>
            <a:ext cx="3783204" cy="1350309"/>
          </a:xfrm>
        </p:spPr>
        <p:txBody>
          <a:bodyPr>
            <a:normAutofit lnSpcReduction="10000"/>
          </a:bodyPr>
          <a:lstStyle/>
          <a:p>
            <a:r>
              <a:rPr lang="en-US" sz="2000" b="1">
                <a:solidFill>
                  <a:schemeClr val="tx1"/>
                </a:solidFill>
              </a:rPr>
              <a:t>Avoid Deficit-based or Criticizing Statements </a:t>
            </a:r>
          </a:p>
          <a:p>
            <a:r>
              <a:rPr lang="en-US" sz="1600">
                <a:solidFill>
                  <a:schemeClr val="tx1"/>
                </a:solidFill>
              </a:rPr>
              <a:t>Keep it positive and refer to your own classroom experiences and what you’ve witnessed in practice</a:t>
            </a:r>
          </a:p>
        </p:txBody>
      </p:sp>
      <p:pic>
        <p:nvPicPr>
          <p:cNvPr id="16" name="Picture Placeholder 15" descr="Angel face with solid fill with solid fill">
            <a:extLst>
              <a:ext uri="{FF2B5EF4-FFF2-40B4-BE49-F238E27FC236}">
                <a16:creationId xmlns:a16="http://schemas.microsoft.com/office/drawing/2014/main" id="{722DEA34-163F-FEFC-741F-89D8272A751C}"/>
              </a:ext>
            </a:extLst>
          </p:cNvPr>
          <p:cNvPicPr>
            <a:picLocks noGrp="1" noChangeAspect="1"/>
          </p:cNvPicPr>
          <p:nvPr>
            <p:ph type="pic" sz="quarter" idx="3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38473" y="2340997"/>
            <a:ext cx="914400" cy="914400"/>
          </a:xfrm>
        </p:spPr>
      </p:pic>
      <p:sp>
        <p:nvSpPr>
          <p:cNvPr id="5" name="Content Placeholder 4">
            <a:extLst>
              <a:ext uri="{FF2B5EF4-FFF2-40B4-BE49-F238E27FC236}">
                <a16:creationId xmlns:a16="http://schemas.microsoft.com/office/drawing/2014/main" id="{D49C7AE5-D1A5-2D56-5E7E-B28A625829DA}"/>
              </a:ext>
            </a:extLst>
          </p:cNvPr>
          <p:cNvSpPr>
            <a:spLocks noGrp="1"/>
          </p:cNvSpPr>
          <p:nvPr>
            <p:ph idx="1"/>
          </p:nvPr>
        </p:nvSpPr>
        <p:spPr>
          <a:xfrm>
            <a:off x="2127739" y="4157808"/>
            <a:ext cx="3676236" cy="1350309"/>
          </a:xfrm>
        </p:spPr>
        <p:txBody>
          <a:bodyPr/>
          <a:lstStyle/>
          <a:p>
            <a:r>
              <a:rPr lang="en-US" sz="1800" b="1">
                <a:solidFill>
                  <a:schemeClr val="tx1"/>
                </a:solidFill>
              </a:rPr>
              <a:t>Avoid Declarative Statements </a:t>
            </a:r>
          </a:p>
          <a:p>
            <a:r>
              <a:rPr lang="en-US" sz="1600">
                <a:solidFill>
                  <a:schemeClr val="tx1"/>
                </a:solidFill>
              </a:rPr>
              <a:t>Such as “That’s how students learn”</a:t>
            </a:r>
          </a:p>
        </p:txBody>
      </p:sp>
      <p:pic>
        <p:nvPicPr>
          <p:cNvPr id="18" name="Picture Placeholder 17" descr="Subtitles with solid fill">
            <a:extLst>
              <a:ext uri="{FF2B5EF4-FFF2-40B4-BE49-F238E27FC236}">
                <a16:creationId xmlns:a16="http://schemas.microsoft.com/office/drawing/2014/main" id="{B7DDE16E-65B5-8DED-2B0C-29EB4520780B}"/>
              </a:ext>
            </a:extLst>
          </p:cNvPr>
          <p:cNvPicPr>
            <a:picLocks noGrp="1" noChangeAspect="1"/>
          </p:cNvPicPr>
          <p:nvPr>
            <p:ph type="pic" sz="quarter" idx="2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82239" y="4093402"/>
            <a:ext cx="914400" cy="914400"/>
          </a:xfrm>
        </p:spPr>
      </p:pic>
      <p:sp>
        <p:nvSpPr>
          <p:cNvPr id="7" name="Content Placeholder 6">
            <a:extLst>
              <a:ext uri="{FF2B5EF4-FFF2-40B4-BE49-F238E27FC236}">
                <a16:creationId xmlns:a16="http://schemas.microsoft.com/office/drawing/2014/main" id="{106A7D37-65A6-3DB5-B2EB-EF461A81DF69}"/>
              </a:ext>
            </a:extLst>
          </p:cNvPr>
          <p:cNvSpPr>
            <a:spLocks noGrp="1"/>
          </p:cNvSpPr>
          <p:nvPr>
            <p:ph idx="25"/>
          </p:nvPr>
        </p:nvSpPr>
        <p:spPr>
          <a:xfrm>
            <a:off x="7386453" y="4093402"/>
            <a:ext cx="3676236" cy="1753945"/>
          </a:xfrm>
        </p:spPr>
        <p:txBody>
          <a:bodyPr>
            <a:normAutofit/>
          </a:bodyPr>
          <a:lstStyle/>
          <a:p>
            <a:r>
              <a:rPr lang="en-US" sz="2000" b="1">
                <a:solidFill>
                  <a:srgbClr val="212325"/>
                </a:solidFill>
              </a:rPr>
              <a:t>Consider Your Audience</a:t>
            </a:r>
          </a:p>
          <a:p>
            <a:r>
              <a:rPr lang="en-US" sz="1600">
                <a:solidFill>
                  <a:srgbClr val="212325"/>
                </a:solidFill>
              </a:rPr>
              <a:t>Tailor your portfolio to the job and consider language, discipline-specific terminology, and formatting requirements</a:t>
            </a:r>
          </a:p>
        </p:txBody>
      </p:sp>
      <p:pic>
        <p:nvPicPr>
          <p:cNvPr id="14" name="Picture Placeholder 13" descr="Classroom with solid fill">
            <a:extLst>
              <a:ext uri="{FF2B5EF4-FFF2-40B4-BE49-F238E27FC236}">
                <a16:creationId xmlns:a16="http://schemas.microsoft.com/office/drawing/2014/main" id="{6C868F5C-D3FE-AE89-4146-DA483C9FCCBB}"/>
              </a:ext>
            </a:extLst>
          </p:cNvPr>
          <p:cNvPicPr>
            <a:picLocks noGrp="1" noChangeAspect="1"/>
          </p:cNvPicPr>
          <p:nvPr>
            <p:ph type="pic" sz="quarter" idx="26"/>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209853" y="4034744"/>
            <a:ext cx="914400" cy="914400"/>
          </a:xfrm>
        </p:spPr>
      </p:pic>
      <p:sp>
        <p:nvSpPr>
          <p:cNvPr id="2" name="Title 1">
            <a:extLst>
              <a:ext uri="{FF2B5EF4-FFF2-40B4-BE49-F238E27FC236}">
                <a16:creationId xmlns:a16="http://schemas.microsoft.com/office/drawing/2014/main" id="{B9587D62-FEF7-F806-1B55-EF3680C935D2}"/>
              </a:ext>
            </a:extLst>
          </p:cNvPr>
          <p:cNvSpPr>
            <a:spLocks noGrp="1"/>
          </p:cNvSpPr>
          <p:nvPr>
            <p:ph type="title"/>
          </p:nvPr>
        </p:nvSpPr>
        <p:spPr/>
        <p:txBody>
          <a:bodyPr/>
          <a:lstStyle/>
          <a:p>
            <a:r>
              <a:rPr lang="en-US">
                <a:solidFill>
                  <a:srgbClr val="BA0C2F"/>
                </a:solidFill>
              </a:rPr>
              <a:t>Tips for Writing</a:t>
            </a:r>
          </a:p>
        </p:txBody>
      </p:sp>
      <p:sp>
        <p:nvSpPr>
          <p:cNvPr id="15" name="Content Placeholder 10">
            <a:extLst>
              <a:ext uri="{FF2B5EF4-FFF2-40B4-BE49-F238E27FC236}">
                <a16:creationId xmlns:a16="http://schemas.microsoft.com/office/drawing/2014/main" id="{E876AABA-FAD3-41DC-9AC3-7803C54BB516}"/>
              </a:ext>
            </a:extLst>
          </p:cNvPr>
          <p:cNvSpPr txBox="1">
            <a:spLocks/>
          </p:cNvSpPr>
          <p:nvPr/>
        </p:nvSpPr>
        <p:spPr>
          <a:xfrm>
            <a:off x="2127739" y="2340997"/>
            <a:ext cx="3783204" cy="135030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12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18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00000"/>
              </a:buClr>
              <a:buSzPct val="110000"/>
              <a:buFont typeface="Arial" panose="020B0604020202020204" pitchFamily="34" charset="0"/>
              <a:buNone/>
              <a:tabLst/>
              <a:defRPr/>
            </a:pPr>
            <a:r>
              <a:rPr kumimoji="0" lang="en-US" sz="2000" b="1" i="0" u="none" strike="noStrike" kern="1200" cap="none" spc="0" normalizeH="0" baseline="0" noProof="0">
                <a:ln>
                  <a:noFill/>
                </a:ln>
                <a:solidFill>
                  <a:srgbClr val="3F4443"/>
                </a:solidFill>
                <a:effectLst/>
                <a:uLnTx/>
                <a:uFillTx/>
                <a:latin typeface="Buckeye Sans 2" pitchFamily="2" charset="77"/>
                <a:ea typeface="+mn-ea"/>
                <a:cs typeface="+mn-cs"/>
              </a:rPr>
              <a:t>Show, Don’t Tell</a:t>
            </a:r>
          </a:p>
          <a:p>
            <a:pPr marL="0" marR="0" lvl="0" indent="0" algn="l" defTabSz="914400" rtl="0" eaLnBrk="1" fontAlgn="auto" latinLnBrk="0" hangingPunct="1">
              <a:lnSpc>
                <a:spcPct val="90000"/>
              </a:lnSpc>
              <a:spcBef>
                <a:spcPts val="1000"/>
              </a:spcBef>
              <a:spcAft>
                <a:spcPts val="0"/>
              </a:spcAft>
              <a:buClr>
                <a:srgbClr val="C00000"/>
              </a:buClr>
              <a:buSzPct val="110000"/>
              <a:buFont typeface="Arial" panose="020B0604020202020204" pitchFamily="34" charset="0"/>
              <a:buNone/>
              <a:tabLst/>
              <a:defRPr/>
            </a:pPr>
            <a:r>
              <a:rPr kumimoji="0" lang="en-US" sz="1600" b="0" i="0" u="none" strike="noStrike" kern="1200" cap="none" spc="0" normalizeH="0" baseline="0" noProof="0">
                <a:ln>
                  <a:noFill/>
                </a:ln>
                <a:solidFill>
                  <a:srgbClr val="3F4443"/>
                </a:solidFill>
                <a:effectLst/>
                <a:uLnTx/>
                <a:uFillTx/>
                <a:latin typeface="Buckeye Sans 2" pitchFamily="2" charset="77"/>
                <a:ea typeface="+mn-ea"/>
                <a:cs typeface="+mn-cs"/>
              </a:rPr>
              <a:t>Don’t merely talk about how what you do is effective in the classroom, provide your audience with assessment evidence</a:t>
            </a:r>
            <a:endParaRPr kumimoji="0" lang="en-US" sz="14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Slide Number Placeholder 3">
            <a:extLst>
              <a:ext uri="{FF2B5EF4-FFF2-40B4-BE49-F238E27FC236}">
                <a16:creationId xmlns:a16="http://schemas.microsoft.com/office/drawing/2014/main" id="{6532F69A-A1BF-1E89-735C-9776D2CEE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Footer Placeholder 5">
            <a:extLst>
              <a:ext uri="{FF2B5EF4-FFF2-40B4-BE49-F238E27FC236}">
                <a16:creationId xmlns:a16="http://schemas.microsoft.com/office/drawing/2014/main" id="{1F4DE9B8-0B46-9880-2408-18DCF2D950C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1855112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5B77F-EF55-4D62-87B0-AD0B535B5C73}"/>
              </a:ext>
            </a:extLst>
          </p:cNvPr>
          <p:cNvSpPr>
            <a:spLocks noGrp="1"/>
          </p:cNvSpPr>
          <p:nvPr>
            <p:ph type="title"/>
          </p:nvPr>
        </p:nvSpPr>
        <p:spPr>
          <a:xfrm>
            <a:off x="676505" y="808315"/>
            <a:ext cx="3013921" cy="3019941"/>
          </a:xfrm>
        </p:spPr>
        <p:txBody>
          <a:bodyPr>
            <a:noAutofit/>
          </a:bodyPr>
          <a:lstStyle/>
          <a:p>
            <a:r>
              <a:rPr lang="en-US">
                <a:latin typeface="Buckeye Serif 2 Black"/>
              </a:rPr>
              <a:t>Getting Ahead on Your Portfolio</a:t>
            </a:r>
          </a:p>
        </p:txBody>
      </p:sp>
      <p:sp>
        <p:nvSpPr>
          <p:cNvPr id="3" name="Content Placeholder 2">
            <a:extLst>
              <a:ext uri="{FF2B5EF4-FFF2-40B4-BE49-F238E27FC236}">
                <a16:creationId xmlns:a16="http://schemas.microsoft.com/office/drawing/2014/main" id="{147CD686-F794-4D8F-B29A-6693ABB2F811}"/>
              </a:ext>
            </a:extLst>
          </p:cNvPr>
          <p:cNvSpPr>
            <a:spLocks noGrp="1"/>
          </p:cNvSpPr>
          <p:nvPr>
            <p:ph sz="half" idx="2"/>
          </p:nvPr>
        </p:nvSpPr>
        <p:spPr>
          <a:xfrm>
            <a:off x="676505" y="3828256"/>
            <a:ext cx="2872810" cy="1517705"/>
          </a:xfrm>
        </p:spPr>
        <p:txBody>
          <a:bodyPr/>
          <a:lstStyle/>
          <a:p>
            <a:r>
              <a:rPr lang="en-US">
                <a:solidFill>
                  <a:schemeClr val="tx1">
                    <a:lumMod val="50000"/>
                  </a:schemeClr>
                </a:solidFill>
              </a:rPr>
              <a:t>How to prepare to assemble a teaching portfolio</a:t>
            </a:r>
          </a:p>
        </p:txBody>
      </p:sp>
      <p:sp>
        <p:nvSpPr>
          <p:cNvPr id="6" name="Content Placeholder 5">
            <a:extLst>
              <a:ext uri="{FF2B5EF4-FFF2-40B4-BE49-F238E27FC236}">
                <a16:creationId xmlns:a16="http://schemas.microsoft.com/office/drawing/2014/main" id="{A64A4EBF-80B7-4798-856B-90859B0327BD}"/>
              </a:ext>
            </a:extLst>
          </p:cNvPr>
          <p:cNvSpPr>
            <a:spLocks noGrp="1"/>
          </p:cNvSpPr>
          <p:nvPr>
            <p:ph sz="half" idx="19"/>
          </p:nvPr>
        </p:nvSpPr>
        <p:spPr>
          <a:xfrm>
            <a:off x="4449256" y="3332141"/>
            <a:ext cx="5977636" cy="190820"/>
          </a:xfrm>
        </p:spPr>
        <p:txBody>
          <a:bodyPr/>
          <a:lstStyle/>
          <a:p>
            <a:pPr marL="0" indent="0">
              <a:buNone/>
            </a:pPr>
            <a:r>
              <a:rPr lang="en-US" sz="2400" b="1">
                <a:solidFill>
                  <a:schemeClr val="tx1">
                    <a:lumMod val="50000"/>
                  </a:schemeClr>
                </a:solidFill>
                <a:latin typeface="Buckeye Sans 2"/>
              </a:rPr>
              <a:t>Document feedback: </a:t>
            </a:r>
            <a:endParaRPr lang="en-US">
              <a:solidFill>
                <a:schemeClr val="tx1">
                  <a:lumMod val="50000"/>
                </a:schemeClr>
              </a:solidFill>
            </a:endParaRPr>
          </a:p>
          <a:p>
            <a:pPr marL="114300" indent="0">
              <a:buNone/>
            </a:pPr>
            <a:r>
              <a:rPr lang="en-US" sz="2000">
                <a:solidFill>
                  <a:schemeClr val="tx1">
                    <a:lumMod val="50000"/>
                  </a:schemeClr>
                </a:solidFill>
                <a:latin typeface="Buckeye Sans 2"/>
              </a:rPr>
              <a:t>Save students’ comments, feedback, and correspondence and request feedback</a:t>
            </a:r>
            <a:endParaRPr lang="en-US">
              <a:solidFill>
                <a:schemeClr val="tx1">
                  <a:lumMod val="50000"/>
                </a:schemeClr>
              </a:solidFill>
            </a:endParaRPr>
          </a:p>
          <a:p>
            <a:pPr marL="0" indent="0">
              <a:buNone/>
            </a:pPr>
            <a:r>
              <a:rPr lang="en-US" sz="2400" b="1">
                <a:solidFill>
                  <a:schemeClr val="tx1">
                    <a:lumMod val="50000"/>
                  </a:schemeClr>
                </a:solidFill>
                <a:latin typeface="Buckeye Sans 2"/>
              </a:rPr>
              <a:t>Reflect</a:t>
            </a:r>
            <a:r>
              <a:rPr lang="en-US" sz="2400">
                <a:solidFill>
                  <a:schemeClr val="tx1">
                    <a:lumMod val="50000"/>
                  </a:schemeClr>
                </a:solidFill>
                <a:latin typeface="Buckeye Sans 2"/>
              </a:rPr>
              <a:t>:</a:t>
            </a:r>
            <a:endParaRPr lang="en-US">
              <a:solidFill>
                <a:schemeClr val="tx1">
                  <a:lumMod val="50000"/>
                </a:schemeClr>
              </a:solidFill>
            </a:endParaRPr>
          </a:p>
          <a:p>
            <a:pPr marL="114300" indent="0">
              <a:buNone/>
            </a:pPr>
            <a:r>
              <a:rPr lang="en-US" sz="2000">
                <a:solidFill>
                  <a:schemeClr val="tx1">
                    <a:lumMod val="50000"/>
                  </a:schemeClr>
                </a:solidFill>
                <a:latin typeface="Buckeye Sans 2"/>
              </a:rPr>
              <a:t>Brainstorm and/or revise your goals as an instructor and what practices you employ to achieve those goals</a:t>
            </a:r>
            <a:endParaRPr lang="en-US">
              <a:solidFill>
                <a:schemeClr val="tx1">
                  <a:lumMod val="50000"/>
                </a:schemeClr>
              </a:solidFill>
            </a:endParaRPr>
          </a:p>
          <a:p>
            <a:pPr marL="0" indent="0">
              <a:buNone/>
            </a:pPr>
            <a:r>
              <a:rPr lang="en-US" sz="2400" b="1">
                <a:solidFill>
                  <a:schemeClr val="tx1">
                    <a:lumMod val="50000"/>
                  </a:schemeClr>
                </a:solidFill>
                <a:latin typeface="Buckeye Sans 2"/>
              </a:rPr>
              <a:t>Curate artifacts: </a:t>
            </a:r>
            <a:endParaRPr lang="en-US" sz="2400">
              <a:solidFill>
                <a:schemeClr val="tx1">
                  <a:lumMod val="50000"/>
                </a:schemeClr>
              </a:solidFill>
              <a:latin typeface="Buckeye Sans 2"/>
            </a:endParaRPr>
          </a:p>
          <a:p>
            <a:pPr marL="114300" indent="0">
              <a:buNone/>
            </a:pPr>
            <a:r>
              <a:rPr lang="en-US" sz="2000">
                <a:solidFill>
                  <a:schemeClr val="tx1">
                    <a:lumMod val="50000"/>
                  </a:schemeClr>
                </a:solidFill>
                <a:latin typeface="Buckeye Sans 2"/>
              </a:rPr>
              <a:t>Find teaching materials you feel were successful, taking notes of your why and your intent behind the assignment</a:t>
            </a:r>
            <a:endParaRPr lang="en-US" sz="2000">
              <a:solidFill>
                <a:schemeClr val="tx1">
                  <a:lumMod val="50000"/>
                </a:schemeClr>
              </a:solidFill>
            </a:endParaRPr>
          </a:p>
          <a:p>
            <a:pPr marL="0" indent="0">
              <a:buNone/>
            </a:pPr>
            <a:r>
              <a:rPr lang="en-US" sz="2400" b="1">
                <a:solidFill>
                  <a:schemeClr val="tx1">
                    <a:lumMod val="50000"/>
                  </a:schemeClr>
                </a:solidFill>
                <a:latin typeface="Buckeye Sans 2"/>
              </a:rPr>
              <a:t>Request teaching observations: </a:t>
            </a:r>
            <a:endParaRPr lang="en-US" sz="2400">
              <a:solidFill>
                <a:schemeClr val="tx1">
                  <a:lumMod val="50000"/>
                </a:schemeClr>
              </a:solidFill>
              <a:latin typeface="Buckeye Sans 2"/>
            </a:endParaRPr>
          </a:p>
          <a:p>
            <a:pPr marL="114300" indent="0">
              <a:buNone/>
            </a:pPr>
            <a:r>
              <a:rPr lang="en-US" sz="2000">
                <a:solidFill>
                  <a:schemeClr val="tx1">
                    <a:lumMod val="50000"/>
                  </a:schemeClr>
                </a:solidFill>
                <a:latin typeface="Buckeye Sans 2"/>
              </a:rPr>
              <a:t>Identify faculty or consultants who can observe your teaching and provide written feedback</a:t>
            </a:r>
            <a:endParaRPr lang="en-US">
              <a:solidFill>
                <a:schemeClr val="tx1">
                  <a:lumMod val="50000"/>
                </a:schemeClr>
              </a:solidFill>
            </a:endParaRPr>
          </a:p>
          <a:p>
            <a:pPr marL="114300" indent="0">
              <a:buNone/>
            </a:pPr>
            <a:endParaRPr lang="en-US" sz="2000">
              <a:solidFill>
                <a:schemeClr val="tx1">
                  <a:lumMod val="50000"/>
                </a:schemeClr>
              </a:solidFill>
              <a:latin typeface="Buckeye Sans 2"/>
            </a:endParaRPr>
          </a:p>
        </p:txBody>
      </p:sp>
      <p:sp>
        <p:nvSpPr>
          <p:cNvPr id="5" name="Slide Number Placeholder 4">
            <a:extLst>
              <a:ext uri="{FF2B5EF4-FFF2-40B4-BE49-F238E27FC236}">
                <a16:creationId xmlns:a16="http://schemas.microsoft.com/office/drawing/2014/main" id="{FC955D2B-7F97-2BDF-9454-8DADBCA87B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7" name="Footer Placeholder 6">
            <a:extLst>
              <a:ext uri="{FF2B5EF4-FFF2-40B4-BE49-F238E27FC236}">
                <a16:creationId xmlns:a16="http://schemas.microsoft.com/office/drawing/2014/main" id="{F9B3E066-1131-24DD-1AD8-918437B9CF7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Tree>
    <p:extLst>
      <p:ext uri="{BB962C8B-B14F-4D97-AF65-F5344CB8AC3E}">
        <p14:creationId xmlns:p14="http://schemas.microsoft.com/office/powerpoint/2010/main" val="1498913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91CA34-4C03-DB7C-EA5A-362F91A9C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Footer Placeholder 2">
            <a:extLst>
              <a:ext uri="{FF2B5EF4-FFF2-40B4-BE49-F238E27FC236}">
                <a16:creationId xmlns:a16="http://schemas.microsoft.com/office/drawing/2014/main" id="{F45FFFE6-0CEC-818F-5D0B-8A0A325E938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9" name="Content Placeholder 8">
            <a:extLst>
              <a:ext uri="{FF2B5EF4-FFF2-40B4-BE49-F238E27FC236}">
                <a16:creationId xmlns:a16="http://schemas.microsoft.com/office/drawing/2014/main" id="{7F54AD56-E813-E220-6DA9-719F93F47C45}"/>
              </a:ext>
            </a:extLst>
          </p:cNvPr>
          <p:cNvSpPr>
            <a:spLocks noGrp="1"/>
          </p:cNvSpPr>
          <p:nvPr>
            <p:ph idx="34"/>
          </p:nvPr>
        </p:nvSpPr>
        <p:spPr>
          <a:xfrm>
            <a:off x="7719171" y="4318704"/>
            <a:ext cx="3451969" cy="1618571"/>
          </a:xfrm>
        </p:spPr>
        <p:txBody>
          <a:bodyPr vert="horz" lIns="91440" tIns="45720" rIns="91440" bIns="45720" rtlCol="0" anchor="t">
            <a:normAutofit/>
          </a:bodyPr>
          <a:lstStyle/>
          <a:p>
            <a:r>
              <a:rPr lang="en-US" sz="1800" b="1">
                <a:solidFill>
                  <a:srgbClr val="C00000"/>
                </a:solidFill>
              </a:rPr>
              <a:t>The Graduate School (GATA)</a:t>
            </a:r>
          </a:p>
          <a:p>
            <a:r>
              <a:rPr lang="en-US" sz="1400">
                <a:solidFill>
                  <a:schemeClr val="tx1">
                    <a:lumMod val="50000"/>
                  </a:schemeClr>
                </a:solidFill>
              </a:rPr>
              <a:t>Graduate School Website: </a:t>
            </a:r>
            <a:r>
              <a:rPr lang="en-US" sz="1400">
                <a:solidFill>
                  <a:schemeClr val="tx1">
                    <a:lumMod val="50000"/>
                  </a:schemeClr>
                </a:solidFill>
                <a:hlinkClick r:id="rId3"/>
              </a:rPr>
              <a:t>https://gradsch.osu.edu/</a:t>
            </a:r>
            <a:r>
              <a:rPr lang="en-US" sz="1400">
                <a:solidFill>
                  <a:schemeClr val="tx1">
                    <a:lumMod val="50000"/>
                  </a:schemeClr>
                </a:solidFill>
              </a:rPr>
              <a:t> </a:t>
            </a:r>
          </a:p>
          <a:p>
            <a:r>
              <a:rPr lang="en-US" sz="1400">
                <a:solidFill>
                  <a:schemeClr val="tx1">
                    <a:lumMod val="50000"/>
                  </a:schemeClr>
                </a:solidFill>
              </a:rPr>
              <a:t>GATA Email: </a:t>
            </a:r>
          </a:p>
          <a:p>
            <a:pPr>
              <a:spcBef>
                <a:spcPts val="0"/>
              </a:spcBef>
            </a:pPr>
            <a:r>
              <a:rPr lang="en-US" sz="1400">
                <a:solidFill>
                  <a:schemeClr val="tx1">
                    <a:lumMod val="50000"/>
                  </a:schemeClr>
                </a:solidFill>
                <a:hlinkClick r:id="rId4"/>
              </a:rPr>
              <a:t>grad-schoolfellowships@osu.edu</a:t>
            </a:r>
            <a:r>
              <a:rPr lang="en-US" sz="1400">
                <a:solidFill>
                  <a:schemeClr val="tx1">
                    <a:lumMod val="50000"/>
                  </a:schemeClr>
                </a:solidFill>
              </a:rPr>
              <a:t> </a:t>
            </a:r>
          </a:p>
        </p:txBody>
      </p:sp>
      <p:pic>
        <p:nvPicPr>
          <p:cNvPr id="20" name="Picture Placeholder 19" descr="Medal with solid fill">
            <a:extLst>
              <a:ext uri="{FF2B5EF4-FFF2-40B4-BE49-F238E27FC236}">
                <a16:creationId xmlns:a16="http://schemas.microsoft.com/office/drawing/2014/main" id="{E1BBA738-FF4B-FED5-0BB9-A675AAE5B515}"/>
              </a:ext>
            </a:extLst>
          </p:cNvPr>
          <p:cNvPicPr>
            <a:picLocks noGrp="1" noChangeAspect="1"/>
          </p:cNvPicPr>
          <p:nvPr>
            <p:ph type="pic" sz="quarter" idx="35"/>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38473" y="4318704"/>
            <a:ext cx="914400" cy="914400"/>
          </a:xfrm>
        </p:spPr>
      </p:pic>
      <p:sp>
        <p:nvSpPr>
          <p:cNvPr id="11" name="Content Placeholder 10">
            <a:extLst>
              <a:ext uri="{FF2B5EF4-FFF2-40B4-BE49-F238E27FC236}">
                <a16:creationId xmlns:a16="http://schemas.microsoft.com/office/drawing/2014/main" id="{DF155596-A514-81D1-47F5-B0EF91E6334D}"/>
              </a:ext>
            </a:extLst>
          </p:cNvPr>
          <p:cNvSpPr>
            <a:spLocks noGrp="1"/>
          </p:cNvSpPr>
          <p:nvPr>
            <p:ph idx="36"/>
          </p:nvPr>
        </p:nvSpPr>
        <p:spPr>
          <a:xfrm>
            <a:off x="7719171" y="2340997"/>
            <a:ext cx="3451969" cy="1350309"/>
          </a:xfrm>
        </p:spPr>
        <p:txBody>
          <a:bodyPr>
            <a:normAutofit lnSpcReduction="10000"/>
          </a:bodyPr>
          <a:lstStyle/>
          <a:p>
            <a:r>
              <a:rPr lang="en-US" sz="1800" b="1">
                <a:solidFill>
                  <a:srgbClr val="C00000"/>
                </a:solidFill>
              </a:rPr>
              <a:t>Buckeye Careers</a:t>
            </a:r>
          </a:p>
          <a:p>
            <a:r>
              <a:rPr lang="en-US" sz="1400">
                <a:solidFill>
                  <a:schemeClr val="tx1">
                    <a:lumMod val="50000"/>
                  </a:schemeClr>
                </a:solidFill>
              </a:rPr>
              <a:t>Career Services Website: </a:t>
            </a:r>
            <a:r>
              <a:rPr lang="en-US" sz="1400">
                <a:solidFill>
                  <a:schemeClr val="tx1">
                    <a:lumMod val="50000"/>
                  </a:schemeClr>
                </a:solidFill>
                <a:hlinkClick r:id="rId7"/>
              </a:rPr>
              <a:t>https://careers.osu.edu</a:t>
            </a:r>
            <a:r>
              <a:rPr lang="en-US" sz="1400">
                <a:solidFill>
                  <a:schemeClr val="tx1">
                    <a:lumMod val="50000"/>
                  </a:schemeClr>
                </a:solidFill>
              </a:rPr>
              <a:t> </a:t>
            </a:r>
          </a:p>
          <a:p>
            <a:r>
              <a:rPr lang="en-US" sz="1400">
                <a:solidFill>
                  <a:schemeClr val="tx1">
                    <a:lumMod val="50000"/>
                  </a:schemeClr>
                </a:solidFill>
              </a:rPr>
              <a:t>Career Services Email: </a:t>
            </a:r>
            <a:r>
              <a:rPr lang="en-US" sz="1400">
                <a:solidFill>
                  <a:schemeClr val="tx1">
                    <a:lumMod val="50000"/>
                  </a:schemeClr>
                </a:solidFill>
                <a:hlinkClick r:id="rId8"/>
              </a:rPr>
              <a:t>careerquestions@osu.edu</a:t>
            </a:r>
            <a:r>
              <a:rPr lang="en-US" sz="1400">
                <a:solidFill>
                  <a:schemeClr val="tx1">
                    <a:lumMod val="50000"/>
                  </a:schemeClr>
                </a:solidFill>
              </a:rPr>
              <a:t> </a:t>
            </a:r>
          </a:p>
        </p:txBody>
      </p:sp>
      <p:pic>
        <p:nvPicPr>
          <p:cNvPr id="16" name="Picture Placeholder 15" descr="Document with solid fill">
            <a:extLst>
              <a:ext uri="{FF2B5EF4-FFF2-40B4-BE49-F238E27FC236}">
                <a16:creationId xmlns:a16="http://schemas.microsoft.com/office/drawing/2014/main" id="{722DEA34-163F-FEFC-741F-89D8272A751C}"/>
              </a:ext>
            </a:extLst>
          </p:cNvPr>
          <p:cNvPicPr>
            <a:picLocks noGrp="1" noChangeAspect="1"/>
          </p:cNvPicPr>
          <p:nvPr>
            <p:ph type="pic" sz="quarter" idx="37"/>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238473" y="2340997"/>
            <a:ext cx="914400" cy="914400"/>
          </a:xfrm>
        </p:spPr>
      </p:pic>
      <p:sp>
        <p:nvSpPr>
          <p:cNvPr id="5" name="Content Placeholder 4">
            <a:extLst>
              <a:ext uri="{FF2B5EF4-FFF2-40B4-BE49-F238E27FC236}">
                <a16:creationId xmlns:a16="http://schemas.microsoft.com/office/drawing/2014/main" id="{D49C7AE5-D1A5-2D56-5E7E-B28A625829DA}"/>
              </a:ext>
            </a:extLst>
          </p:cNvPr>
          <p:cNvSpPr>
            <a:spLocks noGrp="1"/>
          </p:cNvSpPr>
          <p:nvPr>
            <p:ph idx="1"/>
          </p:nvPr>
        </p:nvSpPr>
        <p:spPr>
          <a:xfrm>
            <a:off x="2360883" y="4334030"/>
            <a:ext cx="2659691" cy="1350309"/>
          </a:xfrm>
        </p:spPr>
        <p:txBody>
          <a:bodyPr>
            <a:normAutofit lnSpcReduction="10000"/>
          </a:bodyPr>
          <a:lstStyle/>
          <a:p>
            <a:r>
              <a:rPr lang="en-US" sz="1800" b="1">
                <a:solidFill>
                  <a:srgbClr val="C00000"/>
                </a:solidFill>
              </a:rPr>
              <a:t>The Writing Center</a:t>
            </a:r>
          </a:p>
          <a:p>
            <a:r>
              <a:rPr lang="en-US" sz="1400">
                <a:solidFill>
                  <a:schemeClr val="tx1">
                    <a:lumMod val="50000"/>
                  </a:schemeClr>
                </a:solidFill>
              </a:rPr>
              <a:t>Writing Center Website: </a:t>
            </a:r>
            <a:r>
              <a:rPr lang="en-US" sz="1400">
                <a:solidFill>
                  <a:schemeClr val="tx1">
                    <a:lumMod val="50000"/>
                  </a:schemeClr>
                </a:solidFill>
                <a:hlinkClick r:id="rId11"/>
              </a:rPr>
              <a:t>https://cstw.osu.edu</a:t>
            </a:r>
            <a:r>
              <a:rPr lang="en-US" sz="1400">
                <a:solidFill>
                  <a:schemeClr val="tx1">
                    <a:lumMod val="50000"/>
                  </a:schemeClr>
                </a:solidFill>
              </a:rPr>
              <a:t> </a:t>
            </a:r>
          </a:p>
          <a:p>
            <a:r>
              <a:rPr lang="en-US" sz="1400">
                <a:solidFill>
                  <a:schemeClr val="tx1">
                    <a:lumMod val="50000"/>
                  </a:schemeClr>
                </a:solidFill>
              </a:rPr>
              <a:t>Writing Center Email: </a:t>
            </a:r>
            <a:r>
              <a:rPr lang="en-US" sz="1400">
                <a:solidFill>
                  <a:schemeClr val="tx1">
                    <a:lumMod val="50000"/>
                  </a:schemeClr>
                </a:solidFill>
                <a:hlinkClick r:id="rId12"/>
              </a:rPr>
              <a:t>cstw@osu.edu</a:t>
            </a:r>
            <a:r>
              <a:rPr lang="en-US" sz="1400">
                <a:solidFill>
                  <a:schemeClr val="tx1">
                    <a:lumMod val="50000"/>
                  </a:schemeClr>
                </a:solidFill>
              </a:rPr>
              <a:t> </a:t>
            </a:r>
          </a:p>
        </p:txBody>
      </p:sp>
      <p:pic>
        <p:nvPicPr>
          <p:cNvPr id="18" name="Picture Placeholder 17" descr="Signature with solid fill">
            <a:extLst>
              <a:ext uri="{FF2B5EF4-FFF2-40B4-BE49-F238E27FC236}">
                <a16:creationId xmlns:a16="http://schemas.microsoft.com/office/drawing/2014/main" id="{B7DDE16E-65B5-8DED-2B0C-29EB4520780B}"/>
              </a:ext>
            </a:extLst>
          </p:cNvPr>
          <p:cNvPicPr>
            <a:picLocks noGrp="1" noChangeAspect="1"/>
          </p:cNvPicPr>
          <p:nvPr>
            <p:ph type="pic" sz="quarter" idx="24"/>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20862" y="4318704"/>
            <a:ext cx="914400" cy="914400"/>
          </a:xfrm>
        </p:spPr>
      </p:pic>
      <p:sp>
        <p:nvSpPr>
          <p:cNvPr id="7" name="Content Placeholder 6">
            <a:extLst>
              <a:ext uri="{FF2B5EF4-FFF2-40B4-BE49-F238E27FC236}">
                <a16:creationId xmlns:a16="http://schemas.microsoft.com/office/drawing/2014/main" id="{106A7D37-65A6-3DB5-B2EB-EF461A81DF69}"/>
              </a:ext>
            </a:extLst>
          </p:cNvPr>
          <p:cNvSpPr>
            <a:spLocks noGrp="1"/>
          </p:cNvSpPr>
          <p:nvPr>
            <p:ph idx="25"/>
          </p:nvPr>
        </p:nvSpPr>
        <p:spPr>
          <a:xfrm>
            <a:off x="2360883" y="2371650"/>
            <a:ext cx="3451969" cy="1544742"/>
          </a:xfrm>
        </p:spPr>
        <p:txBody>
          <a:bodyPr>
            <a:normAutofit lnSpcReduction="10000"/>
          </a:bodyPr>
          <a:lstStyle/>
          <a:p>
            <a:r>
              <a:rPr lang="en-US" sz="1800" b="1" i="0">
                <a:solidFill>
                  <a:srgbClr val="C00000"/>
                </a:solidFill>
                <a:effectLst/>
              </a:rPr>
              <a:t>The Drake Institute for Teaching and Learning</a:t>
            </a:r>
          </a:p>
          <a:p>
            <a:r>
              <a:rPr lang="en-US" sz="1400">
                <a:solidFill>
                  <a:schemeClr val="tx1">
                    <a:lumMod val="50000"/>
                  </a:schemeClr>
                </a:solidFill>
              </a:rPr>
              <a:t>Drake Institute Website: </a:t>
            </a:r>
            <a:r>
              <a:rPr lang="en-US" sz="1400">
                <a:solidFill>
                  <a:schemeClr val="tx1">
                    <a:lumMod val="50000"/>
                  </a:schemeClr>
                </a:solidFill>
                <a:hlinkClick r:id="rId15"/>
              </a:rPr>
              <a:t>https://drakeinstitute.osu.edu</a:t>
            </a:r>
            <a:r>
              <a:rPr lang="en-US" sz="1400">
                <a:solidFill>
                  <a:schemeClr val="tx1">
                    <a:lumMod val="50000"/>
                  </a:schemeClr>
                </a:solidFill>
              </a:rPr>
              <a:t> </a:t>
            </a:r>
          </a:p>
          <a:p>
            <a:r>
              <a:rPr lang="en-US" sz="1400">
                <a:solidFill>
                  <a:schemeClr val="tx1">
                    <a:lumMod val="50000"/>
                  </a:schemeClr>
                </a:solidFill>
              </a:rPr>
              <a:t>Drake Institute Email: </a:t>
            </a:r>
            <a:r>
              <a:rPr lang="en-US" sz="1400">
                <a:solidFill>
                  <a:srgbClr val="BA0C2F"/>
                </a:solidFill>
                <a:hlinkClick r:id="rId16">
                  <a:extLst>
                    <a:ext uri="{A12FA001-AC4F-418D-AE19-62706E023703}">
                      <ahyp:hlinkClr xmlns:ahyp="http://schemas.microsoft.com/office/drawing/2018/hyperlinkcolor" val="tx"/>
                    </a:ext>
                  </a:extLst>
                </a:hlinkClick>
              </a:rPr>
              <a:t>drakeinstitute@osu.edu</a:t>
            </a:r>
            <a:endParaRPr lang="en-US" sz="1400">
              <a:solidFill>
                <a:schemeClr val="tx1">
                  <a:lumMod val="50000"/>
                </a:schemeClr>
              </a:solidFill>
            </a:endParaRPr>
          </a:p>
          <a:p>
            <a:endParaRPr lang="en-US" sz="1400">
              <a:solidFill>
                <a:schemeClr val="tx1">
                  <a:lumMod val="50000"/>
                </a:schemeClr>
              </a:solidFill>
            </a:endParaRPr>
          </a:p>
        </p:txBody>
      </p:sp>
      <p:pic>
        <p:nvPicPr>
          <p:cNvPr id="14" name="Picture Placeholder 13" descr="Books with solid fill">
            <a:extLst>
              <a:ext uri="{FF2B5EF4-FFF2-40B4-BE49-F238E27FC236}">
                <a16:creationId xmlns:a16="http://schemas.microsoft.com/office/drawing/2014/main" id="{6C868F5C-D3FE-AE89-4146-DA483C9FCCBB}"/>
              </a:ext>
            </a:extLst>
          </p:cNvPr>
          <p:cNvPicPr>
            <a:picLocks noGrp="1" noChangeAspect="1"/>
          </p:cNvPicPr>
          <p:nvPr>
            <p:ph type="pic" sz="quarter" idx="26"/>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020862" y="2340997"/>
            <a:ext cx="914400" cy="914400"/>
          </a:xfrm>
        </p:spPr>
      </p:pic>
      <p:sp>
        <p:nvSpPr>
          <p:cNvPr id="2" name="Title 1">
            <a:extLst>
              <a:ext uri="{FF2B5EF4-FFF2-40B4-BE49-F238E27FC236}">
                <a16:creationId xmlns:a16="http://schemas.microsoft.com/office/drawing/2014/main" id="{B9587D62-FEF7-F806-1B55-EF3680C935D2}"/>
              </a:ext>
            </a:extLst>
          </p:cNvPr>
          <p:cNvSpPr>
            <a:spLocks noGrp="1"/>
          </p:cNvSpPr>
          <p:nvPr>
            <p:ph type="title"/>
          </p:nvPr>
        </p:nvSpPr>
        <p:spPr/>
        <p:txBody>
          <a:bodyPr/>
          <a:lstStyle/>
          <a:p>
            <a:r>
              <a:rPr lang="en-US">
                <a:solidFill>
                  <a:srgbClr val="C00000"/>
                </a:solidFill>
              </a:rPr>
              <a:t>On Campus Resources</a:t>
            </a:r>
          </a:p>
        </p:txBody>
      </p:sp>
    </p:spTree>
    <p:extLst>
      <p:ext uri="{BB962C8B-B14F-4D97-AF65-F5344CB8AC3E}">
        <p14:creationId xmlns:p14="http://schemas.microsoft.com/office/powerpoint/2010/main" val="1922321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40BFB8-D3C1-CE29-3CC3-77BC0869C8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3" name="Slide Number Placeholder 2">
            <a:extLst>
              <a:ext uri="{FF2B5EF4-FFF2-40B4-BE49-F238E27FC236}">
                <a16:creationId xmlns:a16="http://schemas.microsoft.com/office/drawing/2014/main" id="{AF19A043-9558-2497-90BC-BBDE8066A8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Content Placeholder 3">
            <a:extLst>
              <a:ext uri="{FF2B5EF4-FFF2-40B4-BE49-F238E27FC236}">
                <a16:creationId xmlns:a16="http://schemas.microsoft.com/office/drawing/2014/main" id="{677A09C2-21DC-39B8-9900-3D268E5FF6D9}"/>
              </a:ext>
            </a:extLst>
          </p:cNvPr>
          <p:cNvSpPr>
            <a:spLocks noGrp="1"/>
          </p:cNvSpPr>
          <p:nvPr>
            <p:ph sz="half" idx="20"/>
          </p:nvPr>
        </p:nvSpPr>
        <p:spPr>
          <a:xfrm>
            <a:off x="3882251" y="3060935"/>
            <a:ext cx="5349160" cy="1951487"/>
          </a:xfrm>
        </p:spPr>
        <p:txBody>
          <a:bodyPr vert="horz" lIns="91440" tIns="45720" rIns="91440" bIns="45720" rtlCol="0" anchor="t">
            <a:normAutofit/>
          </a:bodyPr>
          <a:lstStyle/>
          <a:p>
            <a:pPr fontAlgn="base">
              <a:lnSpc>
                <a:spcPct val="150000"/>
              </a:lnSpc>
            </a:pPr>
            <a:r>
              <a:rPr lang="en-US" sz="2000" b="0" i="0" dirty="0">
                <a:solidFill>
                  <a:schemeClr val="tx1">
                    <a:lumMod val="50000"/>
                  </a:schemeClr>
                </a:solidFill>
                <a:effectLst/>
                <a:latin typeface="Aptos"/>
              </a:rPr>
              <a:t>Erin Mercurio: </a:t>
            </a:r>
            <a:r>
              <a:rPr lang="en-US" sz="2000" u="sng" dirty="0">
                <a:solidFill>
                  <a:srgbClr val="C00000"/>
                </a:solidFill>
                <a:latin typeface="Aptos"/>
                <a:hlinkClick r:id="rId3">
                  <a:extLst>
                    <a:ext uri="{A12FA001-AC4F-418D-AE19-62706E023703}">
                      <ahyp:hlinkClr xmlns:ahyp="http://schemas.microsoft.com/office/drawing/2018/hyperlinkcolor" val="tx"/>
                    </a:ext>
                  </a:extLst>
                </a:hlinkClick>
              </a:rPr>
              <a:t>mercurio.40@osu.edu</a:t>
            </a:r>
            <a:endParaRPr lang="en-US" sz="2000" u="sng" dirty="0">
              <a:solidFill>
                <a:srgbClr val="C00000"/>
              </a:solidFill>
              <a:latin typeface="Aptos"/>
            </a:endParaRPr>
          </a:p>
          <a:p>
            <a:pPr fontAlgn="base">
              <a:lnSpc>
                <a:spcPct val="150000"/>
              </a:lnSpc>
            </a:pPr>
            <a:r>
              <a:rPr lang="en-US" sz="2000" b="0" i="0" dirty="0">
                <a:solidFill>
                  <a:schemeClr val="tx1">
                    <a:lumMod val="50000"/>
                  </a:schemeClr>
                </a:solidFill>
                <a:effectLst/>
                <a:latin typeface="Aptos"/>
              </a:rPr>
              <a:t>Taylor June: </a:t>
            </a:r>
            <a:r>
              <a:rPr lang="en-US" sz="2000" u="sng" dirty="0">
                <a:solidFill>
                  <a:srgbClr val="C00000"/>
                </a:solidFill>
                <a:latin typeface="Aptos"/>
              </a:rPr>
              <a:t>june.18@osu.edu</a:t>
            </a:r>
          </a:p>
          <a:p>
            <a:pPr fontAlgn="base">
              <a:lnSpc>
                <a:spcPct val="150000"/>
              </a:lnSpc>
            </a:pPr>
            <a:r>
              <a:rPr lang="en-US" sz="2000" dirty="0" err="1">
                <a:solidFill>
                  <a:schemeClr val="tx1">
                    <a:lumMod val="50000"/>
                  </a:schemeClr>
                </a:solidFill>
                <a:latin typeface="Aptos"/>
              </a:rPr>
              <a:t>Ruonan</a:t>
            </a:r>
            <a:r>
              <a:rPr lang="en-US" sz="2000" dirty="0">
                <a:solidFill>
                  <a:schemeClr val="tx1">
                    <a:lumMod val="50000"/>
                  </a:schemeClr>
                </a:solidFill>
                <a:latin typeface="Aptos"/>
              </a:rPr>
              <a:t> Yang: </a:t>
            </a:r>
            <a:r>
              <a:rPr lang="en-US" sz="2000" u="sng" dirty="0">
                <a:solidFill>
                  <a:srgbClr val="C00000"/>
                </a:solidFill>
                <a:latin typeface="Aptos"/>
              </a:rPr>
              <a:t>yang.7500@osu.edu</a:t>
            </a:r>
          </a:p>
        </p:txBody>
      </p:sp>
      <p:sp>
        <p:nvSpPr>
          <p:cNvPr id="5" name="Text Placeholder 4">
            <a:extLst>
              <a:ext uri="{FF2B5EF4-FFF2-40B4-BE49-F238E27FC236}">
                <a16:creationId xmlns:a16="http://schemas.microsoft.com/office/drawing/2014/main" id="{165DB899-28A3-F3CD-B531-C42F368A8F16}"/>
              </a:ext>
            </a:extLst>
          </p:cNvPr>
          <p:cNvSpPr>
            <a:spLocks noGrp="1"/>
          </p:cNvSpPr>
          <p:nvPr>
            <p:ph type="body" sz="quarter" idx="21"/>
          </p:nvPr>
        </p:nvSpPr>
        <p:spPr>
          <a:xfrm>
            <a:off x="3769361" y="2386216"/>
            <a:ext cx="8442043" cy="672636"/>
          </a:xfrm>
        </p:spPr>
        <p:txBody>
          <a:bodyPr vert="horz" lIns="91440" tIns="45720" rIns="91440" bIns="45720" rtlCol="0" anchor="t">
            <a:normAutofit fontScale="92500"/>
          </a:bodyPr>
          <a:lstStyle/>
          <a:p>
            <a:r>
              <a:rPr lang="en-US" b="1">
                <a:latin typeface="Aptos"/>
              </a:rPr>
              <a:t>Creating Teaching Statements and Teaching Portfolios</a:t>
            </a:r>
          </a:p>
        </p:txBody>
      </p:sp>
    </p:spTree>
    <p:extLst>
      <p:ext uri="{BB962C8B-B14F-4D97-AF65-F5344CB8AC3E}">
        <p14:creationId xmlns:p14="http://schemas.microsoft.com/office/powerpoint/2010/main" val="1495499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4DAF5F-99DD-2C7D-1AF0-3FF933BEBEE5}"/>
              </a:ext>
            </a:extLst>
          </p:cNvPr>
          <p:cNvSpPr>
            <a:spLocks noGrp="1"/>
          </p:cNvSpPr>
          <p:nvPr>
            <p:ph type="ftr" sz="quarter" idx="11"/>
          </p:nvPr>
        </p:nvSpPr>
        <p:spPr/>
        <p:txBody>
          <a:bodyPr/>
          <a:lstStyle/>
          <a:p>
            <a:r>
              <a:rPr lang="en-US"/>
              <a:t>Creating Teaching Statements and Teaching Portfolios</a:t>
            </a:r>
          </a:p>
        </p:txBody>
      </p:sp>
      <p:sp>
        <p:nvSpPr>
          <p:cNvPr id="4" name="Slide Number Placeholder 3">
            <a:extLst>
              <a:ext uri="{FF2B5EF4-FFF2-40B4-BE49-F238E27FC236}">
                <a16:creationId xmlns:a16="http://schemas.microsoft.com/office/drawing/2014/main" id="{AE8D42FF-CB6C-DC9E-7916-B99BE607DF50}"/>
              </a:ext>
            </a:extLst>
          </p:cNvPr>
          <p:cNvSpPr>
            <a:spLocks noGrp="1"/>
          </p:cNvSpPr>
          <p:nvPr>
            <p:ph type="sldNum" sz="quarter" idx="12"/>
          </p:nvPr>
        </p:nvSpPr>
        <p:spPr/>
        <p:txBody>
          <a:bodyPr/>
          <a:lstStyle/>
          <a:p>
            <a:fld id="{DFA4CD3D-26C8-47FF-8D13-9B32BAAB4735}" type="slidenum">
              <a:rPr lang="en-US" smtClean="0"/>
              <a:t>37</a:t>
            </a:fld>
            <a:endParaRPr lang="en-US"/>
          </a:p>
        </p:txBody>
      </p:sp>
      <p:pic>
        <p:nvPicPr>
          <p:cNvPr id="9" name="Content Placeholder 8" descr="A qr code with a few squares&#10;&#10;AI-generated content may be incorrect.">
            <a:extLst>
              <a:ext uri="{FF2B5EF4-FFF2-40B4-BE49-F238E27FC236}">
                <a16:creationId xmlns:a16="http://schemas.microsoft.com/office/drawing/2014/main" id="{33EB7B2C-C235-24E7-6604-BFFB07B68EA1}"/>
              </a:ext>
            </a:extLst>
          </p:cNvPr>
          <p:cNvPicPr>
            <a:picLocks noGrp="1" noChangeAspect="1"/>
          </p:cNvPicPr>
          <p:nvPr>
            <p:ph idx="26"/>
          </p:nvPr>
        </p:nvPicPr>
        <p:blipFill>
          <a:blip r:embed="rId2"/>
          <a:stretch>
            <a:fillRect/>
          </a:stretch>
        </p:blipFill>
        <p:spPr>
          <a:xfrm>
            <a:off x="7268740" y="2074421"/>
            <a:ext cx="3962896" cy="4015454"/>
          </a:xfrm>
          <a:prstGeom prst="rect">
            <a:avLst/>
          </a:prstGeom>
        </p:spPr>
      </p:pic>
      <p:sp>
        <p:nvSpPr>
          <p:cNvPr id="10" name="TextBox 9">
            <a:extLst>
              <a:ext uri="{FF2B5EF4-FFF2-40B4-BE49-F238E27FC236}">
                <a16:creationId xmlns:a16="http://schemas.microsoft.com/office/drawing/2014/main" id="{2C2B3855-7289-928A-FF21-88C2EDF9A916}"/>
              </a:ext>
            </a:extLst>
          </p:cNvPr>
          <p:cNvSpPr txBox="1"/>
          <p:nvPr/>
        </p:nvSpPr>
        <p:spPr>
          <a:xfrm>
            <a:off x="7274165" y="603197"/>
            <a:ext cx="367782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0" dirty="0">
                <a:solidFill>
                  <a:srgbClr val="3F4443"/>
                </a:solidFill>
                <a:latin typeface="Buckeye Serif 2"/>
              </a:rPr>
              <a:t>Scan the QR </a:t>
            </a:r>
            <a:r>
              <a:rPr lang="en-US" sz="3200" dirty="0">
                <a:solidFill>
                  <a:srgbClr val="3F4443"/>
                </a:solidFill>
                <a:latin typeface="Buckeye Serif 2"/>
              </a:rPr>
              <a:t>below to access </a:t>
            </a:r>
            <a:r>
              <a:rPr lang="en-US" sz="3200" b="1" dirty="0">
                <a:solidFill>
                  <a:srgbClr val="C00000"/>
                </a:solidFill>
                <a:latin typeface="Buckeye Serif 2"/>
              </a:rPr>
              <a:t>Toolkit materials</a:t>
            </a:r>
            <a:r>
              <a:rPr lang="en-US" sz="3200" dirty="0">
                <a:solidFill>
                  <a:srgbClr val="C00000"/>
                </a:solidFill>
                <a:latin typeface="Buckeye Serif 2"/>
              </a:rPr>
              <a:t> </a:t>
            </a:r>
            <a:endParaRPr lang="en-US" sz="3200" dirty="0">
              <a:solidFill>
                <a:srgbClr val="3F4443"/>
              </a:solidFill>
              <a:latin typeface="Buckeye Serif 2"/>
            </a:endParaRPr>
          </a:p>
        </p:txBody>
      </p:sp>
      <p:pic>
        <p:nvPicPr>
          <p:cNvPr id="12" name="图片 7" descr="QR 代码&#10;&#10;AI 生成的内容可能不正确。">
            <a:extLst>
              <a:ext uri="{FF2B5EF4-FFF2-40B4-BE49-F238E27FC236}">
                <a16:creationId xmlns:a16="http://schemas.microsoft.com/office/drawing/2014/main" id="{9B2D1086-69A5-7CC0-9D2C-C24DCFC00B47}"/>
              </a:ext>
            </a:extLst>
          </p:cNvPr>
          <p:cNvPicPr>
            <a:picLocks noChangeAspect="1"/>
          </p:cNvPicPr>
          <p:nvPr/>
        </p:nvPicPr>
        <p:blipFill>
          <a:blip r:embed="rId3"/>
          <a:stretch>
            <a:fillRect/>
          </a:stretch>
        </p:blipFill>
        <p:spPr>
          <a:xfrm>
            <a:off x="924126" y="2035554"/>
            <a:ext cx="4033350" cy="4056330"/>
          </a:xfrm>
          <a:prstGeom prst="rect">
            <a:avLst/>
          </a:prstGeom>
        </p:spPr>
      </p:pic>
      <p:sp>
        <p:nvSpPr>
          <p:cNvPr id="13" name="TextBox 12">
            <a:extLst>
              <a:ext uri="{FF2B5EF4-FFF2-40B4-BE49-F238E27FC236}">
                <a16:creationId xmlns:a16="http://schemas.microsoft.com/office/drawing/2014/main" id="{A71D41C0-6F6F-E3D4-C070-05755C67172A}"/>
              </a:ext>
            </a:extLst>
          </p:cNvPr>
          <p:cNvSpPr txBox="1"/>
          <p:nvPr/>
        </p:nvSpPr>
        <p:spPr>
          <a:xfrm>
            <a:off x="922895" y="601926"/>
            <a:ext cx="386197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3F4443"/>
                </a:solidFill>
                <a:latin typeface="Buckeye Sans"/>
              </a:rPr>
              <a:t>Scan</a:t>
            </a:r>
            <a:r>
              <a:rPr lang="en-US" sz="3200" dirty="0">
                <a:solidFill>
                  <a:srgbClr val="3F4443"/>
                </a:solidFill>
                <a:ea typeface="+mn-lt"/>
                <a:cs typeface="+mn-lt"/>
              </a:rPr>
              <a:t> </a:t>
            </a:r>
            <a:r>
              <a:rPr lang="en-US" sz="3200" baseline="0" dirty="0">
                <a:solidFill>
                  <a:srgbClr val="3F4443"/>
                </a:solidFill>
                <a:ea typeface="+mn-lt"/>
                <a:cs typeface="+mn-lt"/>
              </a:rPr>
              <a:t>the QR</a:t>
            </a:r>
            <a:r>
              <a:rPr lang="en-US" sz="3200" dirty="0">
                <a:solidFill>
                  <a:srgbClr val="3F4443"/>
                </a:solidFill>
                <a:ea typeface="+mn-lt"/>
                <a:cs typeface="+mn-lt"/>
              </a:rPr>
              <a:t> below to share </a:t>
            </a:r>
            <a:r>
              <a:rPr lang="en-US" sz="3200" b="1" dirty="0">
                <a:solidFill>
                  <a:srgbClr val="C00000"/>
                </a:solidFill>
                <a:ea typeface="+mn-lt"/>
                <a:cs typeface="+mn-lt"/>
              </a:rPr>
              <a:t>workshop feedback!</a:t>
            </a:r>
          </a:p>
        </p:txBody>
      </p:sp>
    </p:spTree>
    <p:extLst>
      <p:ext uri="{BB962C8B-B14F-4D97-AF65-F5344CB8AC3E}">
        <p14:creationId xmlns:p14="http://schemas.microsoft.com/office/powerpoint/2010/main" val="4062458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C9A53-5E0B-7779-330C-7C092620F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D9A0D-7505-0EB7-E72D-2A019217C078}"/>
              </a:ext>
            </a:extLst>
          </p:cNvPr>
          <p:cNvSpPr>
            <a:spLocks noGrp="1"/>
          </p:cNvSpPr>
          <p:nvPr>
            <p:ph type="title"/>
          </p:nvPr>
        </p:nvSpPr>
        <p:spPr>
          <a:xfrm>
            <a:off x="778910" y="772764"/>
            <a:ext cx="10515600" cy="838854"/>
          </a:xfrm>
        </p:spPr>
        <p:txBody>
          <a:bodyPr>
            <a:normAutofit/>
          </a:bodyPr>
          <a:lstStyle/>
          <a:p>
            <a:r>
              <a:rPr lang="en-US">
                <a:solidFill>
                  <a:srgbClr val="BA0C2F"/>
                </a:solidFill>
                <a:latin typeface="Buckeye Serif 2 Black"/>
              </a:rPr>
              <a:t>Agenda</a:t>
            </a:r>
            <a:endParaRPr lang="en-US">
              <a:latin typeface="Buckeye Serif 2 Black"/>
            </a:endParaRPr>
          </a:p>
        </p:txBody>
      </p:sp>
      <p:sp>
        <p:nvSpPr>
          <p:cNvPr id="7" name="TextBox 6">
            <a:extLst>
              <a:ext uri="{FF2B5EF4-FFF2-40B4-BE49-F238E27FC236}">
                <a16:creationId xmlns:a16="http://schemas.microsoft.com/office/drawing/2014/main" id="{539EDA22-58FA-621F-503E-752F64CCFD0A}"/>
              </a:ext>
            </a:extLst>
          </p:cNvPr>
          <p:cNvSpPr txBox="1"/>
          <p:nvPr/>
        </p:nvSpPr>
        <p:spPr>
          <a:xfrm>
            <a:off x="861391" y="1822173"/>
            <a:ext cx="8582138" cy="3422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lnSpc>
                <a:spcPct val="200000"/>
              </a:lnSpc>
              <a:buAutoNum type="arabicPeriod"/>
            </a:pPr>
            <a:r>
              <a:rPr lang="en-US" altLang="zh-CN" sz="2800">
                <a:solidFill>
                  <a:schemeClr val="tx1">
                    <a:lumMod val="49000"/>
                  </a:schemeClr>
                </a:solidFill>
                <a:latin typeface="Aptos"/>
              </a:rPr>
              <a:t>Teaching</a:t>
            </a:r>
            <a:r>
              <a:rPr lang="zh-CN" altLang="en-US" sz="2800">
                <a:solidFill>
                  <a:schemeClr val="tx1">
                    <a:lumMod val="49000"/>
                  </a:schemeClr>
                </a:solidFill>
                <a:latin typeface="Aptos"/>
              </a:rPr>
              <a:t> </a:t>
            </a:r>
            <a:r>
              <a:rPr lang="en-US" altLang="zh-CN" sz="2800">
                <a:solidFill>
                  <a:schemeClr val="tx1">
                    <a:lumMod val="49000"/>
                  </a:schemeClr>
                </a:solidFill>
                <a:latin typeface="Aptos"/>
              </a:rPr>
              <a:t>Statement</a:t>
            </a:r>
            <a:endParaRPr lang="zh-CN" altLang="en-US" sz="2800">
              <a:solidFill>
                <a:schemeClr val="tx1">
                  <a:lumMod val="49000"/>
                </a:schemeClr>
              </a:solidFill>
              <a:latin typeface="Aptos"/>
            </a:endParaRPr>
          </a:p>
          <a:p>
            <a:pPr marL="514350" indent="-514350">
              <a:lnSpc>
                <a:spcPct val="200000"/>
              </a:lnSpc>
              <a:buAutoNum type="arabicPeriod"/>
            </a:pPr>
            <a:r>
              <a:rPr lang="en-US" altLang="zh-CN" sz="2800">
                <a:solidFill>
                  <a:schemeClr val="tx1">
                    <a:lumMod val="49000"/>
                  </a:schemeClr>
                </a:solidFill>
                <a:latin typeface="Aptos"/>
              </a:rPr>
              <a:t>Teaching</a:t>
            </a:r>
            <a:r>
              <a:rPr lang="zh-CN" altLang="en-US" sz="2800">
                <a:solidFill>
                  <a:schemeClr val="tx1">
                    <a:lumMod val="49000"/>
                  </a:schemeClr>
                </a:solidFill>
                <a:latin typeface="Aptos"/>
              </a:rPr>
              <a:t> </a:t>
            </a:r>
            <a:r>
              <a:rPr lang="en-US" altLang="zh-CN" sz="2800">
                <a:solidFill>
                  <a:schemeClr val="tx1">
                    <a:lumMod val="49000"/>
                  </a:schemeClr>
                </a:solidFill>
                <a:latin typeface="Aptos"/>
              </a:rPr>
              <a:t>Artifacts</a:t>
            </a:r>
            <a:endParaRPr lang="en-US" sz="2800">
              <a:solidFill>
                <a:schemeClr val="tx1">
                  <a:lumMod val="49000"/>
                </a:schemeClr>
              </a:solidFill>
              <a:latin typeface="Aptos"/>
            </a:endParaRPr>
          </a:p>
          <a:p>
            <a:pPr marL="514350" indent="-514350">
              <a:lnSpc>
                <a:spcPct val="200000"/>
              </a:lnSpc>
              <a:buAutoNum type="arabicPeriod"/>
            </a:pPr>
            <a:r>
              <a:rPr lang="en-US" altLang="zh-CN" sz="2800">
                <a:solidFill>
                  <a:schemeClr val="tx1">
                    <a:lumMod val="49000"/>
                  </a:schemeClr>
                </a:solidFill>
                <a:latin typeface="Aptos"/>
              </a:rPr>
              <a:t>Assessment</a:t>
            </a:r>
            <a:r>
              <a:rPr lang="zh-CN" altLang="en-US" sz="2800">
                <a:solidFill>
                  <a:schemeClr val="tx1">
                    <a:lumMod val="49000"/>
                  </a:schemeClr>
                </a:solidFill>
                <a:latin typeface="Aptos"/>
              </a:rPr>
              <a:t> </a:t>
            </a:r>
            <a:r>
              <a:rPr lang="en-US" altLang="zh-CN" sz="2800">
                <a:solidFill>
                  <a:schemeClr val="tx1">
                    <a:lumMod val="49000"/>
                  </a:schemeClr>
                </a:solidFill>
                <a:latin typeface="Aptos"/>
              </a:rPr>
              <a:t>&amp;</a:t>
            </a:r>
            <a:r>
              <a:rPr lang="zh-CN" altLang="en-US" sz="2800">
                <a:solidFill>
                  <a:schemeClr val="tx1">
                    <a:lumMod val="49000"/>
                  </a:schemeClr>
                </a:solidFill>
                <a:latin typeface="Aptos"/>
              </a:rPr>
              <a:t> </a:t>
            </a:r>
            <a:r>
              <a:rPr lang="en-US" altLang="zh-CN" sz="2800">
                <a:solidFill>
                  <a:schemeClr val="tx1">
                    <a:lumMod val="49000"/>
                  </a:schemeClr>
                </a:solidFill>
                <a:latin typeface="Aptos"/>
              </a:rPr>
              <a:t>Evaluative</a:t>
            </a:r>
            <a:r>
              <a:rPr lang="zh-CN" altLang="en-US" sz="2800">
                <a:solidFill>
                  <a:schemeClr val="tx1">
                    <a:lumMod val="49000"/>
                  </a:schemeClr>
                </a:solidFill>
                <a:latin typeface="Aptos"/>
              </a:rPr>
              <a:t> </a:t>
            </a:r>
            <a:r>
              <a:rPr lang="en-US" altLang="zh-CN" sz="2800">
                <a:solidFill>
                  <a:schemeClr val="tx1">
                    <a:lumMod val="49000"/>
                  </a:schemeClr>
                </a:solidFill>
                <a:latin typeface="Aptos"/>
              </a:rPr>
              <a:t>Feedback</a:t>
            </a:r>
            <a:endParaRPr lang="en-US" sz="2800">
              <a:solidFill>
                <a:schemeClr val="tx1">
                  <a:lumMod val="49000"/>
                </a:schemeClr>
              </a:solidFill>
              <a:latin typeface="Aptos"/>
            </a:endParaRPr>
          </a:p>
          <a:p>
            <a:pPr marL="514350" indent="-514350">
              <a:lnSpc>
                <a:spcPct val="200000"/>
              </a:lnSpc>
              <a:buAutoNum type="arabicPeriod"/>
            </a:pPr>
            <a:r>
              <a:rPr lang="en-US" altLang="zh-CN" sz="2800">
                <a:solidFill>
                  <a:schemeClr val="tx1">
                    <a:lumMod val="49000"/>
                  </a:schemeClr>
                </a:solidFill>
                <a:latin typeface="Aptos"/>
              </a:rPr>
              <a:t>Preparing</a:t>
            </a:r>
            <a:r>
              <a:rPr lang="zh-CN" altLang="en-US" sz="2800">
                <a:solidFill>
                  <a:schemeClr val="tx1">
                    <a:lumMod val="49000"/>
                  </a:schemeClr>
                </a:solidFill>
                <a:latin typeface="Aptos"/>
              </a:rPr>
              <a:t> </a:t>
            </a:r>
            <a:r>
              <a:rPr lang="en-US" altLang="zh-CN" sz="2800">
                <a:solidFill>
                  <a:schemeClr val="tx1">
                    <a:lumMod val="49000"/>
                  </a:schemeClr>
                </a:solidFill>
                <a:latin typeface="Aptos"/>
              </a:rPr>
              <a:t>the</a:t>
            </a:r>
            <a:r>
              <a:rPr lang="zh-CN" altLang="en-US" sz="2800">
                <a:solidFill>
                  <a:schemeClr val="tx1">
                    <a:lumMod val="49000"/>
                  </a:schemeClr>
                </a:solidFill>
                <a:latin typeface="Aptos"/>
              </a:rPr>
              <a:t> </a:t>
            </a:r>
            <a:r>
              <a:rPr lang="en-US" altLang="zh-CN" sz="2800">
                <a:solidFill>
                  <a:schemeClr val="tx1">
                    <a:lumMod val="49000"/>
                  </a:schemeClr>
                </a:solidFill>
                <a:latin typeface="Aptos"/>
              </a:rPr>
              <a:t>Full</a:t>
            </a:r>
            <a:r>
              <a:rPr lang="zh-CN" altLang="en-US" sz="2800">
                <a:solidFill>
                  <a:schemeClr val="tx1">
                    <a:lumMod val="49000"/>
                  </a:schemeClr>
                </a:solidFill>
                <a:latin typeface="Aptos"/>
              </a:rPr>
              <a:t> </a:t>
            </a:r>
            <a:r>
              <a:rPr lang="en-US" altLang="zh-CN" sz="2800">
                <a:solidFill>
                  <a:schemeClr val="tx1">
                    <a:lumMod val="49000"/>
                  </a:schemeClr>
                </a:solidFill>
                <a:latin typeface="Aptos"/>
              </a:rPr>
              <a:t>Portfolio</a:t>
            </a:r>
            <a:endParaRPr lang="en-US">
              <a:solidFill>
                <a:schemeClr val="tx1">
                  <a:lumMod val="49000"/>
                </a:schemeClr>
              </a:solidFill>
            </a:endParaRPr>
          </a:p>
        </p:txBody>
      </p:sp>
      <p:sp>
        <p:nvSpPr>
          <p:cNvPr id="4" name="Footer Placeholder 3">
            <a:extLst>
              <a:ext uri="{FF2B5EF4-FFF2-40B4-BE49-F238E27FC236}">
                <a16:creationId xmlns:a16="http://schemas.microsoft.com/office/drawing/2014/main" id="{AE44DC3C-F33B-6F84-EA84-41ACF43111A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5" name="Slide Number Placeholder 4">
            <a:extLst>
              <a:ext uri="{FF2B5EF4-FFF2-40B4-BE49-F238E27FC236}">
                <a16:creationId xmlns:a16="http://schemas.microsoft.com/office/drawing/2014/main" id="{328F9931-9F51-E518-9692-B73F6B6393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48299175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17199E-9A35-5D81-5AD5-5A11F55F137B}"/>
              </a:ext>
            </a:extLst>
          </p:cNvPr>
          <p:cNvSpPr>
            <a:spLocks noGrp="1"/>
          </p:cNvSpPr>
          <p:nvPr>
            <p:ph type="title"/>
          </p:nvPr>
        </p:nvSpPr>
        <p:spPr>
          <a:xfrm>
            <a:off x="777972" y="607256"/>
            <a:ext cx="10515600" cy="1325563"/>
          </a:xfrm>
        </p:spPr>
        <p:txBody>
          <a:bodyPr/>
          <a:lstStyle/>
          <a:p>
            <a:r>
              <a:rPr lang="zh-CN" altLang="en-US">
                <a:latin typeface="Buckeye Serif 2 Black"/>
              </a:rPr>
              <a:t>Warm Up</a:t>
            </a:r>
          </a:p>
        </p:txBody>
      </p:sp>
      <p:sp>
        <p:nvSpPr>
          <p:cNvPr id="3" name="内容占位符 2">
            <a:extLst>
              <a:ext uri="{FF2B5EF4-FFF2-40B4-BE49-F238E27FC236}">
                <a16:creationId xmlns:a16="http://schemas.microsoft.com/office/drawing/2014/main" id="{78756CBB-F061-7D86-FECB-E63C9CCC457F}"/>
              </a:ext>
            </a:extLst>
          </p:cNvPr>
          <p:cNvSpPr>
            <a:spLocks noGrp="1"/>
          </p:cNvSpPr>
          <p:nvPr>
            <p:ph idx="1"/>
          </p:nvPr>
        </p:nvSpPr>
        <p:spPr>
          <a:xfrm>
            <a:off x="630671" y="1574091"/>
            <a:ext cx="5468051" cy="4351338"/>
          </a:xfrm>
        </p:spPr>
        <p:txBody>
          <a:bodyPr vert="horz" lIns="91440" tIns="45720" rIns="91440" bIns="45720" rtlCol="0" anchor="t">
            <a:normAutofit/>
          </a:bodyPr>
          <a:lstStyle/>
          <a:p>
            <a:pPr marL="571500" indent="-571500">
              <a:lnSpc>
                <a:spcPct val="100000"/>
              </a:lnSpc>
              <a:buFont typeface="Arial,Sans-Serif"/>
              <a:buChar char="•"/>
            </a:pPr>
            <a:r>
              <a:rPr lang="en-US" altLang="zh-CN" sz="2900">
                <a:latin typeface="Aptos"/>
              </a:rPr>
              <a:t>Doodle a moment that you are proud of as an educator – tutoring, mentoring, or leading a discussion, on your worksheet.</a:t>
            </a:r>
            <a:endParaRPr lang="zh-CN" sz="2900">
              <a:latin typeface="Aptos"/>
            </a:endParaRPr>
          </a:p>
          <a:p>
            <a:pPr marL="571500" indent="-571500">
              <a:lnSpc>
                <a:spcPct val="100000"/>
              </a:lnSpc>
              <a:buFont typeface="Arial,Sans-Serif"/>
              <a:buChar char="•"/>
            </a:pPr>
            <a:r>
              <a:rPr lang="en-US" altLang="zh-CN" sz="2900">
                <a:latin typeface="Aptos"/>
              </a:rPr>
              <a:t>Share with a partner and discuss how this moment could shape your teaching statements.</a:t>
            </a:r>
            <a:endParaRPr lang="zh-CN" sz="2900">
              <a:latin typeface="Aptos"/>
            </a:endParaRPr>
          </a:p>
          <a:p>
            <a:endParaRPr lang="zh-CN" altLang="en-US"/>
          </a:p>
        </p:txBody>
      </p:sp>
      <p:sp>
        <p:nvSpPr>
          <p:cNvPr id="4" name="页脚占位符 3">
            <a:extLst>
              <a:ext uri="{FF2B5EF4-FFF2-40B4-BE49-F238E27FC236}">
                <a16:creationId xmlns:a16="http://schemas.microsoft.com/office/drawing/2014/main" id="{A3B85513-5DC3-977F-41A3-A3B70DDC8F40}"/>
              </a:ext>
            </a:extLst>
          </p:cNvPr>
          <p:cNvSpPr>
            <a:spLocks noGrp="1"/>
          </p:cNvSpPr>
          <p:nvPr>
            <p:ph type="ftr" sz="quarter" idx="11"/>
          </p:nvPr>
        </p:nvSpPr>
        <p:spPr/>
        <p:txBody>
          <a:bodyPr/>
          <a:lstStyle/>
          <a:p>
            <a:r>
              <a:rPr lang="en-US"/>
              <a:t>Creating Teaching Statements and Teaching Portfolios</a:t>
            </a:r>
          </a:p>
        </p:txBody>
      </p:sp>
      <p:sp>
        <p:nvSpPr>
          <p:cNvPr id="5" name="灯片编号占位符 4">
            <a:extLst>
              <a:ext uri="{FF2B5EF4-FFF2-40B4-BE49-F238E27FC236}">
                <a16:creationId xmlns:a16="http://schemas.microsoft.com/office/drawing/2014/main" id="{B61C3DE2-DC0E-8061-E7CC-3201A4F60464}"/>
              </a:ext>
            </a:extLst>
          </p:cNvPr>
          <p:cNvSpPr>
            <a:spLocks noGrp="1"/>
          </p:cNvSpPr>
          <p:nvPr>
            <p:ph type="sldNum" sz="quarter" idx="12"/>
          </p:nvPr>
        </p:nvSpPr>
        <p:spPr/>
        <p:txBody>
          <a:bodyPr/>
          <a:lstStyle/>
          <a:p>
            <a:fld id="{6A437EE8-8900-40F5-8C81-C8A18CC53EFD}" type="slidenum">
              <a:rPr lang="en-US" smtClean="0"/>
              <a:t>5</a:t>
            </a:fld>
            <a:endParaRPr lang="en-US"/>
          </a:p>
        </p:txBody>
      </p:sp>
      <p:pic>
        <p:nvPicPr>
          <p:cNvPr id="7" name="图片 6" descr="女人穿着内衣&#10;&#10;AI 生成的内容可能不正确。">
            <a:extLst>
              <a:ext uri="{FF2B5EF4-FFF2-40B4-BE49-F238E27FC236}">
                <a16:creationId xmlns:a16="http://schemas.microsoft.com/office/drawing/2014/main" id="{BED756F4-7154-7342-2C35-9737DCB30A06}"/>
              </a:ext>
            </a:extLst>
          </p:cNvPr>
          <p:cNvPicPr>
            <a:picLocks noChangeAspect="1"/>
          </p:cNvPicPr>
          <p:nvPr/>
        </p:nvPicPr>
        <p:blipFill>
          <a:blip r:embed="rId2"/>
          <a:stretch>
            <a:fillRect/>
          </a:stretch>
        </p:blipFill>
        <p:spPr>
          <a:xfrm>
            <a:off x="6234066" y="1934408"/>
            <a:ext cx="5760684" cy="3403477"/>
          </a:xfrm>
          <a:prstGeom prst="rect">
            <a:avLst/>
          </a:prstGeom>
        </p:spPr>
      </p:pic>
    </p:spTree>
    <p:extLst>
      <p:ext uri="{BB962C8B-B14F-4D97-AF65-F5344CB8AC3E}">
        <p14:creationId xmlns:p14="http://schemas.microsoft.com/office/powerpoint/2010/main" val="3162113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a:xfrm>
            <a:off x="782054" y="1617654"/>
            <a:ext cx="10515600" cy="1937086"/>
          </a:xfrm>
        </p:spPr>
        <p:txBody>
          <a:bodyPr>
            <a:normAutofit/>
          </a:bodyPr>
          <a:lstStyle/>
          <a:p>
            <a:r>
              <a:rPr lang="en-US" sz="6600">
                <a:latin typeface="Buckeye Serif 2 Black"/>
              </a:rPr>
              <a:t>Teaching Statement </a:t>
            </a:r>
          </a:p>
        </p:txBody>
      </p:sp>
      <p:sp>
        <p:nvSpPr>
          <p:cNvPr id="6" name="Footer Placeholder 5">
            <a:extLst>
              <a:ext uri="{FF2B5EF4-FFF2-40B4-BE49-F238E27FC236}">
                <a16:creationId xmlns:a16="http://schemas.microsoft.com/office/drawing/2014/main" id="{470D626D-A5A4-C59F-1361-667172B85AF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5" name="Slide Number Placeholder 4">
            <a:extLst>
              <a:ext uri="{FF2B5EF4-FFF2-40B4-BE49-F238E27FC236}">
                <a16:creationId xmlns:a16="http://schemas.microsoft.com/office/drawing/2014/main" id="{57BC94BF-A9FA-EF6B-36BA-AF15D2D9C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1113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18BE-2CF3-90F3-8100-E597B403D789}"/>
              </a:ext>
            </a:extLst>
          </p:cNvPr>
          <p:cNvSpPr>
            <a:spLocks noGrp="1"/>
          </p:cNvSpPr>
          <p:nvPr>
            <p:ph type="title"/>
          </p:nvPr>
        </p:nvSpPr>
        <p:spPr>
          <a:xfrm>
            <a:off x="535498" y="512017"/>
            <a:ext cx="10515600" cy="1325563"/>
          </a:xfrm>
        </p:spPr>
        <p:txBody>
          <a:bodyPr/>
          <a:lstStyle/>
          <a:p>
            <a:r>
              <a:rPr lang="en-US">
                <a:latin typeface="Buckeye Serif 2 Black"/>
              </a:rPr>
              <a:t>What is a Teaching Statement?</a:t>
            </a:r>
          </a:p>
        </p:txBody>
      </p:sp>
      <p:sp>
        <p:nvSpPr>
          <p:cNvPr id="7" name="Content Placeholder 7">
            <a:extLst>
              <a:ext uri="{FF2B5EF4-FFF2-40B4-BE49-F238E27FC236}">
                <a16:creationId xmlns:a16="http://schemas.microsoft.com/office/drawing/2014/main" id="{8A7D13A4-6C5E-8E63-F663-8D6073B494B3}"/>
              </a:ext>
            </a:extLst>
          </p:cNvPr>
          <p:cNvSpPr txBox="1">
            <a:spLocks/>
          </p:cNvSpPr>
          <p:nvPr/>
        </p:nvSpPr>
        <p:spPr>
          <a:xfrm>
            <a:off x="540026" y="1438796"/>
            <a:ext cx="11294713" cy="131752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sz="2500" b="1">
                <a:solidFill>
                  <a:schemeClr val="tx1">
                    <a:lumMod val="50000"/>
                  </a:schemeClr>
                </a:solidFill>
                <a:latin typeface="Aptos"/>
              </a:rPr>
              <a:t>Typical length:</a:t>
            </a:r>
            <a:r>
              <a:rPr lang="en-US" sz="2500">
                <a:solidFill>
                  <a:schemeClr val="tx1">
                    <a:lumMod val="50000"/>
                  </a:schemeClr>
                </a:solidFill>
                <a:latin typeface="Aptos"/>
              </a:rPr>
              <a:t> 1–3 pages</a:t>
            </a:r>
            <a:endParaRPr lang="zh-CN" altLang="en-US">
              <a:solidFill>
                <a:schemeClr val="tx1">
                  <a:lumMod val="50000"/>
                </a:schemeClr>
              </a:solidFill>
            </a:endParaRPr>
          </a:p>
          <a:p>
            <a:pPr marL="457200" indent="-457200">
              <a:buFont typeface="Arial" panose="020B0604020202020204" pitchFamily="34" charset="0"/>
              <a:buAutoNum type="arabicPeriod"/>
            </a:pPr>
            <a:r>
              <a:rPr lang="en-US" sz="2500" b="1">
                <a:solidFill>
                  <a:schemeClr val="tx1">
                    <a:lumMod val="50000"/>
                  </a:schemeClr>
                </a:solidFill>
                <a:latin typeface="Aptos"/>
              </a:rPr>
              <a:t>Common use:</a:t>
            </a:r>
            <a:r>
              <a:rPr lang="en-US" sz="2500">
                <a:solidFill>
                  <a:schemeClr val="tx1">
                    <a:lumMod val="50000"/>
                  </a:schemeClr>
                </a:solidFill>
                <a:latin typeface="Aptos"/>
              </a:rPr>
              <a:t> teaching portfolios, faculty applications, and promotion/review</a:t>
            </a:r>
          </a:p>
          <a:p>
            <a:pPr marL="457200" indent="-457200">
              <a:buFont typeface="Arial" panose="020B0604020202020204" pitchFamily="34" charset="0"/>
              <a:buAutoNum type="arabicPeriod"/>
            </a:pPr>
            <a:r>
              <a:rPr lang="en-US" sz="2500" b="1">
                <a:solidFill>
                  <a:schemeClr val="tx1">
                    <a:lumMod val="50000"/>
                  </a:schemeClr>
                </a:solidFill>
                <a:latin typeface="Aptos"/>
              </a:rPr>
              <a:t>Main Contents:</a:t>
            </a:r>
          </a:p>
          <a:p>
            <a:pPr marL="342900" indent="-342900">
              <a:buFont typeface="Arial" panose="020B0604020202020204" pitchFamily="34" charset="0"/>
              <a:buAutoNum type="arabicPeriod"/>
            </a:pPr>
            <a:endParaRPr lang="en-US" sz="2500">
              <a:solidFill>
                <a:schemeClr val="tx1">
                  <a:lumMod val="50000"/>
                </a:schemeClr>
              </a:solidFill>
              <a:latin typeface="Aptos"/>
            </a:endParaRPr>
          </a:p>
        </p:txBody>
      </p:sp>
      <p:sp>
        <p:nvSpPr>
          <p:cNvPr id="9" name="TextBox 8">
            <a:extLst>
              <a:ext uri="{FF2B5EF4-FFF2-40B4-BE49-F238E27FC236}">
                <a16:creationId xmlns:a16="http://schemas.microsoft.com/office/drawing/2014/main" id="{490A8D62-5F2D-2785-ABA8-6F8BC1BAA146}"/>
              </a:ext>
            </a:extLst>
          </p:cNvPr>
          <p:cNvSpPr txBox="1"/>
          <p:nvPr/>
        </p:nvSpPr>
        <p:spPr>
          <a:xfrm>
            <a:off x="719556" y="2893524"/>
            <a:ext cx="1075797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400" b="1">
                <a:solidFill>
                  <a:srgbClr val="1F2222"/>
                </a:solidFill>
                <a:latin typeface="Aptos"/>
              </a:rPr>
              <a:t>Present Teaching Philosophy &amp; Practice: </a:t>
            </a:r>
            <a:r>
              <a:rPr lang="en-US" sz="2400">
                <a:solidFill>
                  <a:srgbClr val="1F2222"/>
                </a:solidFill>
                <a:latin typeface="Aptos"/>
              </a:rPr>
              <a:t>reflect on how teaching beliefs are applied through concrete classroom strategies</a:t>
            </a:r>
            <a:r>
              <a:rPr lang="en-US" altLang="zh-CN" sz="2400">
                <a:latin typeface="Aptos"/>
              </a:rPr>
              <a:t> </a:t>
            </a:r>
            <a:endParaRPr lang="zh-CN" altLang="en-US" sz="2400">
              <a:latin typeface="Aptos"/>
            </a:endParaRPr>
          </a:p>
          <a:p>
            <a:pPr marL="342900" indent="-342900">
              <a:buFont typeface="Arial,Sans-Serif"/>
              <a:buChar char="•"/>
            </a:pPr>
            <a:r>
              <a:rPr lang="en-US" sz="2400" b="1">
                <a:solidFill>
                  <a:srgbClr val="1F2222"/>
                </a:solidFill>
                <a:latin typeface="Aptos"/>
              </a:rPr>
              <a:t>Demonstrate Student Learning: </a:t>
            </a:r>
            <a:r>
              <a:rPr lang="en-US" sz="2400">
                <a:solidFill>
                  <a:srgbClr val="1F2222"/>
                </a:solidFill>
                <a:latin typeface="Aptos"/>
              </a:rPr>
              <a:t>show how methods engage students and promote understanding</a:t>
            </a:r>
            <a:r>
              <a:rPr lang="en-US" sz="2400">
                <a:latin typeface="Aptos"/>
              </a:rPr>
              <a:t> </a:t>
            </a:r>
          </a:p>
          <a:p>
            <a:pPr marL="342900" indent="-342900">
              <a:buFont typeface="Arial,Sans-Serif"/>
              <a:buChar char="•"/>
            </a:pPr>
            <a:r>
              <a:rPr lang="en-US" sz="2400" b="1">
                <a:solidFill>
                  <a:srgbClr val="1F2222"/>
                </a:solidFill>
                <a:latin typeface="Aptos"/>
              </a:rPr>
              <a:t>Highlight Growth &amp; Adaptation: </a:t>
            </a:r>
            <a:r>
              <a:rPr lang="en-US" sz="2400">
                <a:solidFill>
                  <a:srgbClr val="1F2222"/>
                </a:solidFill>
                <a:latin typeface="Aptos"/>
              </a:rPr>
              <a:t>illustrate how teaching evolves through reflection and new approaches</a:t>
            </a:r>
            <a:r>
              <a:rPr lang="en-US" sz="2400">
                <a:latin typeface="Aptos"/>
              </a:rPr>
              <a:t> </a:t>
            </a:r>
          </a:p>
          <a:p>
            <a:pPr marL="342900" indent="-342900">
              <a:buFont typeface="Arial,Sans-Serif"/>
              <a:buChar char="•"/>
            </a:pPr>
            <a:r>
              <a:rPr lang="en-US" sz="2400" b="1">
                <a:solidFill>
                  <a:srgbClr val="1F2222"/>
                </a:solidFill>
                <a:latin typeface="Aptos"/>
              </a:rPr>
              <a:t>Strengthen Professional Development: </a:t>
            </a:r>
            <a:r>
              <a:rPr lang="en-US" sz="2400">
                <a:solidFill>
                  <a:srgbClr val="1F2222"/>
                </a:solidFill>
                <a:latin typeface="Aptos"/>
              </a:rPr>
              <a:t>describe ongoing efforts to improve teaching through training, collaboration, and self-directed learning</a:t>
            </a:r>
            <a:endParaRPr lang="en-US" sz="2400">
              <a:latin typeface="Aptos"/>
            </a:endParaRPr>
          </a:p>
          <a:p>
            <a:pPr algn="l"/>
            <a:endParaRPr lang="en-US"/>
          </a:p>
        </p:txBody>
      </p:sp>
      <p:sp>
        <p:nvSpPr>
          <p:cNvPr id="4" name="Footer Placeholder 3">
            <a:extLst>
              <a:ext uri="{FF2B5EF4-FFF2-40B4-BE49-F238E27FC236}">
                <a16:creationId xmlns:a16="http://schemas.microsoft.com/office/drawing/2014/main" id="{35987C42-58AA-A028-D70C-1D27F000D2F6}"/>
              </a:ext>
            </a:extLst>
          </p:cNvPr>
          <p:cNvSpPr>
            <a:spLocks noGrp="1"/>
          </p:cNvSpPr>
          <p:nvPr>
            <p:ph type="ftr" sz="quarter" idx="11"/>
          </p:nvPr>
        </p:nvSpPr>
        <p:spPr/>
        <p:txBody>
          <a:bodyPr/>
          <a:lstStyle/>
          <a:p>
            <a:r>
              <a:rPr lang="en-US"/>
              <a:t>Creating Teaching Statements and Teaching Portfolios</a:t>
            </a:r>
          </a:p>
        </p:txBody>
      </p:sp>
      <p:sp>
        <p:nvSpPr>
          <p:cNvPr id="5" name="Slide Number Placeholder 4">
            <a:extLst>
              <a:ext uri="{FF2B5EF4-FFF2-40B4-BE49-F238E27FC236}">
                <a16:creationId xmlns:a16="http://schemas.microsoft.com/office/drawing/2014/main" id="{B9318ED8-5175-9B7E-723F-B0F8353663D9}"/>
              </a:ext>
            </a:extLst>
          </p:cNvPr>
          <p:cNvSpPr>
            <a:spLocks noGrp="1"/>
          </p:cNvSpPr>
          <p:nvPr>
            <p:ph type="sldNum" sz="quarter" idx="12"/>
          </p:nvPr>
        </p:nvSpPr>
        <p:spPr/>
        <p:txBody>
          <a:bodyPr/>
          <a:lstStyle/>
          <a:p>
            <a:fld id="{6A437EE8-8900-40F5-8C81-C8A18CC53EFD}" type="slidenum">
              <a:rPr lang="en-US" smtClean="0"/>
              <a:t>7</a:t>
            </a:fld>
            <a:endParaRPr lang="en-US"/>
          </a:p>
        </p:txBody>
      </p:sp>
    </p:spTree>
    <p:extLst>
      <p:ext uri="{BB962C8B-B14F-4D97-AF65-F5344CB8AC3E}">
        <p14:creationId xmlns:p14="http://schemas.microsoft.com/office/powerpoint/2010/main" val="79133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C0367-FFEA-B5A4-D30B-84B6C8126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FF888-0B39-5F61-16B6-7CB064D64256}"/>
              </a:ext>
            </a:extLst>
          </p:cNvPr>
          <p:cNvSpPr>
            <a:spLocks noGrp="1"/>
          </p:cNvSpPr>
          <p:nvPr>
            <p:ph type="title"/>
          </p:nvPr>
        </p:nvSpPr>
        <p:spPr>
          <a:xfrm>
            <a:off x="654800" y="387184"/>
            <a:ext cx="10515600" cy="1327031"/>
          </a:xfrm>
        </p:spPr>
        <p:txBody>
          <a:bodyPr>
            <a:normAutofit/>
          </a:bodyPr>
          <a:lstStyle/>
          <a:p>
            <a:r>
              <a:rPr lang="en-US">
                <a:solidFill>
                  <a:srgbClr val="BA0C2F"/>
                </a:solidFill>
              </a:rPr>
              <a:t>Three Main Components</a:t>
            </a:r>
          </a:p>
        </p:txBody>
      </p:sp>
      <p:sp>
        <p:nvSpPr>
          <p:cNvPr id="6" name="TextBox 5">
            <a:extLst>
              <a:ext uri="{FF2B5EF4-FFF2-40B4-BE49-F238E27FC236}">
                <a16:creationId xmlns:a16="http://schemas.microsoft.com/office/drawing/2014/main" id="{4A3E22E8-E0EE-4BCF-0B81-648D8819DF47}"/>
              </a:ext>
            </a:extLst>
          </p:cNvPr>
          <p:cNvSpPr txBox="1"/>
          <p:nvPr/>
        </p:nvSpPr>
        <p:spPr>
          <a:xfrm>
            <a:off x="653957" y="947238"/>
            <a:ext cx="11060933"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solidFill>
                  <a:schemeClr val="tx1">
                    <a:lumMod val="49000"/>
                  </a:schemeClr>
                </a:solidFill>
                <a:latin typeface="Aptos"/>
              </a:rPr>
              <a:t>1. Goal — what you want to accomplish</a:t>
            </a:r>
            <a:endParaRPr lang="zh-CN" altLang="en-US" sz="2400">
              <a:solidFill>
                <a:schemeClr val="tx1">
                  <a:lumMod val="49000"/>
                </a:schemeClr>
              </a:solidFill>
              <a:latin typeface="Aptos"/>
            </a:endParaRPr>
          </a:p>
          <a:p>
            <a:pPr marL="342900" indent="-342900">
              <a:lnSpc>
                <a:spcPct val="150000"/>
              </a:lnSpc>
              <a:buFont typeface="Arial,Sans-Serif"/>
              <a:buChar char="•"/>
            </a:pPr>
            <a:r>
              <a:rPr lang="en-US" sz="2400">
                <a:solidFill>
                  <a:schemeClr val="tx1">
                    <a:lumMod val="49000"/>
                  </a:schemeClr>
                </a:solidFill>
                <a:latin typeface="Aptos"/>
              </a:rPr>
              <a:t>Engage students actively in class</a:t>
            </a:r>
            <a:endParaRPr lang="zh-CN" altLang="en-US" sz="2400">
              <a:solidFill>
                <a:schemeClr val="tx1">
                  <a:lumMod val="49000"/>
                </a:schemeClr>
              </a:solidFill>
              <a:latin typeface="Aptos"/>
            </a:endParaRPr>
          </a:p>
          <a:p>
            <a:pPr marL="342900" indent="-342900">
              <a:lnSpc>
                <a:spcPct val="150000"/>
              </a:lnSpc>
              <a:buFont typeface="Arial,Sans-Serif"/>
              <a:buChar char="•"/>
            </a:pPr>
            <a:r>
              <a:rPr lang="en-US" sz="2400">
                <a:solidFill>
                  <a:schemeClr val="tx1">
                    <a:lumMod val="49000"/>
                  </a:schemeClr>
                </a:solidFill>
                <a:latin typeface="Aptos"/>
              </a:rPr>
              <a:t>Provide opportunities to practice and apply learning</a:t>
            </a:r>
          </a:p>
          <a:p>
            <a:pPr>
              <a:lnSpc>
                <a:spcPct val="150000"/>
              </a:lnSpc>
            </a:pPr>
            <a:r>
              <a:rPr lang="en-US" sz="2400" b="1">
                <a:solidFill>
                  <a:schemeClr val="tx1">
                    <a:lumMod val="49000"/>
                  </a:schemeClr>
                </a:solidFill>
                <a:latin typeface="Aptos"/>
              </a:rPr>
              <a:t>2. Method — the strategies or actions you take to reach your goal</a:t>
            </a:r>
          </a:p>
          <a:p>
            <a:pPr marL="342900" indent="-342900">
              <a:lnSpc>
                <a:spcPct val="150000"/>
              </a:lnSpc>
              <a:buFont typeface="Arial,Sans-Serif"/>
              <a:buChar char="•"/>
            </a:pPr>
            <a:r>
              <a:rPr lang="en-US" sz="2400">
                <a:solidFill>
                  <a:schemeClr val="tx1">
                    <a:lumMod val="49000"/>
                  </a:schemeClr>
                </a:solidFill>
                <a:latin typeface="Aptos"/>
              </a:rPr>
              <a:t>Use interactive activities and discussions</a:t>
            </a:r>
          </a:p>
          <a:p>
            <a:pPr marL="342900" indent="-342900">
              <a:lnSpc>
                <a:spcPct val="150000"/>
              </a:lnSpc>
              <a:buFont typeface="Arial,Sans-Serif"/>
              <a:buChar char="•"/>
            </a:pPr>
            <a:r>
              <a:rPr lang="en-US" sz="2400">
                <a:solidFill>
                  <a:schemeClr val="tx1">
                    <a:lumMod val="49000"/>
                  </a:schemeClr>
                </a:solidFill>
                <a:latin typeface="Aptos"/>
              </a:rPr>
              <a:t>Incorporate hands-on exercises and real-world examples</a:t>
            </a:r>
          </a:p>
          <a:p>
            <a:pPr>
              <a:lnSpc>
                <a:spcPct val="150000"/>
              </a:lnSpc>
            </a:pPr>
            <a:r>
              <a:rPr lang="en-US" sz="2400" b="1">
                <a:solidFill>
                  <a:schemeClr val="tx1">
                    <a:lumMod val="49000"/>
                  </a:schemeClr>
                </a:solidFill>
                <a:latin typeface="Aptos"/>
              </a:rPr>
              <a:t>3. Assessment — how you know your method worked; the evidence that shows your goal was achieved.</a:t>
            </a:r>
          </a:p>
          <a:p>
            <a:pPr marL="342900" indent="-342900">
              <a:lnSpc>
                <a:spcPct val="150000"/>
              </a:lnSpc>
              <a:buFont typeface="Arial,Sans-Serif"/>
              <a:buChar char="•"/>
            </a:pPr>
            <a:r>
              <a:rPr lang="en-US" sz="2400">
                <a:solidFill>
                  <a:schemeClr val="tx1">
                    <a:lumMod val="49000"/>
                  </a:schemeClr>
                </a:solidFill>
                <a:latin typeface="Aptos"/>
              </a:rPr>
              <a:t>Observe increased student engagement in class</a:t>
            </a:r>
          </a:p>
          <a:p>
            <a:pPr marL="342900" indent="-342900">
              <a:lnSpc>
                <a:spcPct val="150000"/>
              </a:lnSpc>
              <a:buFont typeface="Arial,Sans-Serif"/>
              <a:buChar char="•"/>
            </a:pPr>
            <a:r>
              <a:rPr lang="en-US" sz="2400">
                <a:solidFill>
                  <a:schemeClr val="tx1">
                    <a:lumMod val="49000"/>
                  </a:schemeClr>
                </a:solidFill>
                <a:latin typeface="Aptos"/>
              </a:rPr>
              <a:t>Track improved performance on exams and assignments</a:t>
            </a:r>
          </a:p>
          <a:p>
            <a:pPr algn="l"/>
            <a:endParaRPr lang="en-US"/>
          </a:p>
        </p:txBody>
      </p:sp>
      <p:sp>
        <p:nvSpPr>
          <p:cNvPr id="5" name="Footer Placeholder 4">
            <a:extLst>
              <a:ext uri="{FF2B5EF4-FFF2-40B4-BE49-F238E27FC236}">
                <a16:creationId xmlns:a16="http://schemas.microsoft.com/office/drawing/2014/main" id="{C363F52F-4659-4439-17F7-F6EB80EBB61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4" name="Slide Number Placeholder 3">
            <a:extLst>
              <a:ext uri="{FF2B5EF4-FFF2-40B4-BE49-F238E27FC236}">
                <a16:creationId xmlns:a16="http://schemas.microsoft.com/office/drawing/2014/main" id="{347F2459-E4E3-FCBA-ED2D-2CD2F19ED3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25639843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0CB7-5C9F-40D3-AE4E-8E3188EF2381}"/>
              </a:ext>
            </a:extLst>
          </p:cNvPr>
          <p:cNvSpPr>
            <a:spLocks noGrp="1"/>
          </p:cNvSpPr>
          <p:nvPr>
            <p:ph type="ctrTitle" idx="4294967295"/>
          </p:nvPr>
        </p:nvSpPr>
        <p:spPr>
          <a:xfrm>
            <a:off x="455322" y="569835"/>
            <a:ext cx="10468731" cy="804342"/>
          </a:xfrm>
        </p:spPr>
        <p:txBody>
          <a:bodyPr>
            <a:normAutofit/>
          </a:bodyPr>
          <a:lstStyle/>
          <a:p>
            <a:r>
              <a:rPr lang="en-US"/>
              <a:t>Haven’t Taught or Limited Experience? </a:t>
            </a:r>
          </a:p>
        </p:txBody>
      </p:sp>
      <p:sp>
        <p:nvSpPr>
          <p:cNvPr id="7" name="Text Placeholder 3">
            <a:extLst>
              <a:ext uri="{FF2B5EF4-FFF2-40B4-BE49-F238E27FC236}">
                <a16:creationId xmlns:a16="http://schemas.microsoft.com/office/drawing/2014/main" id="{5EE4CFF2-5A10-47EA-ADBE-4E0F3511402B}"/>
              </a:ext>
            </a:extLst>
          </p:cNvPr>
          <p:cNvSpPr txBox="1">
            <a:spLocks/>
          </p:cNvSpPr>
          <p:nvPr/>
        </p:nvSpPr>
        <p:spPr>
          <a:xfrm>
            <a:off x="452689" y="1614377"/>
            <a:ext cx="5651482" cy="4276683"/>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F4443"/>
                </a:solidFill>
                <a:effectLst/>
                <a:uLnTx/>
                <a:uFillTx/>
                <a:latin typeface="Aptos"/>
              </a:rPr>
              <a:t>Discuss what you would do</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F4443"/>
                </a:solidFill>
                <a:effectLst/>
                <a:uLnTx/>
                <a:uFillTx/>
                <a:latin typeface="Aptos"/>
              </a:rPr>
              <a:t>Design a class you’d like to teach in the future, including materials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F4443"/>
                </a:solidFill>
                <a:effectLst/>
                <a:uLnTx/>
                <a:uFillTx/>
                <a:latin typeface="Aptos"/>
              </a:rPr>
              <a:t>Draw on other teaching experiences</a:t>
            </a:r>
          </a:p>
          <a:p>
            <a:pPr marL="1143000" marR="0" lvl="1" indent="-457200" algn="l" defTabSz="914400" rtl="0" eaLnBrk="1" fontAlgn="auto" latinLnBrk="0" hangingPunct="1">
              <a:lnSpc>
                <a:spcPct val="90000"/>
              </a:lnSpc>
              <a:spcBef>
                <a:spcPts val="500"/>
              </a:spcBef>
              <a:spcAft>
                <a:spcPts val="0"/>
              </a:spcAft>
              <a:buClr>
                <a:srgbClr val="C00000"/>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Aptos"/>
              </a:rPr>
              <a:t>Grading/Recitation</a:t>
            </a:r>
          </a:p>
          <a:p>
            <a:pPr marL="1143000" marR="0" lvl="1" indent="-457200" algn="l" defTabSz="914400" rtl="0" eaLnBrk="1" fontAlgn="auto" latinLnBrk="0" hangingPunct="1">
              <a:lnSpc>
                <a:spcPct val="90000"/>
              </a:lnSpc>
              <a:spcBef>
                <a:spcPts val="500"/>
              </a:spcBef>
              <a:spcAft>
                <a:spcPts val="0"/>
              </a:spcAft>
              <a:buClr>
                <a:srgbClr val="C00000"/>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Aptos"/>
              </a:rPr>
              <a:t>Mentorship roles </a:t>
            </a:r>
          </a:p>
          <a:p>
            <a:pPr marL="1143000" marR="0" lvl="1" indent="-457200" algn="l" defTabSz="914400" rtl="0" eaLnBrk="1" fontAlgn="auto" latinLnBrk="0" hangingPunct="1">
              <a:lnSpc>
                <a:spcPct val="90000"/>
              </a:lnSpc>
              <a:spcBef>
                <a:spcPts val="500"/>
              </a:spcBef>
              <a:spcAft>
                <a:spcPts val="0"/>
              </a:spcAft>
              <a:buClr>
                <a:srgbClr val="C00000"/>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Aptos"/>
              </a:rPr>
              <a:t>Guest lecturing </a:t>
            </a:r>
          </a:p>
          <a:p>
            <a:pPr marL="1143000" marR="0" lvl="1" indent="-457200" algn="l" defTabSz="914400" rtl="0" eaLnBrk="1" fontAlgn="auto" latinLnBrk="0" hangingPunct="1">
              <a:lnSpc>
                <a:spcPct val="90000"/>
              </a:lnSpc>
              <a:spcBef>
                <a:spcPts val="500"/>
              </a:spcBef>
              <a:spcAft>
                <a:spcPts val="0"/>
              </a:spcAft>
              <a:buClr>
                <a:srgbClr val="C00000"/>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Aptos"/>
              </a:rPr>
              <a:t>Tutoring</a:t>
            </a:r>
          </a:p>
          <a:p>
            <a:pPr marL="1143000" marR="0" lvl="1" indent="-457200" algn="l" defTabSz="914400" rtl="0" eaLnBrk="1" fontAlgn="auto" latinLnBrk="0" hangingPunct="1">
              <a:lnSpc>
                <a:spcPct val="90000"/>
              </a:lnSpc>
              <a:spcBef>
                <a:spcPts val="500"/>
              </a:spcBef>
              <a:spcAft>
                <a:spcPts val="0"/>
              </a:spcAft>
              <a:buClr>
                <a:srgbClr val="C00000"/>
              </a:buClr>
              <a:buSzPct val="110000"/>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Aptos"/>
              </a:rPr>
              <a:t>Department service </a:t>
            </a:r>
          </a:p>
        </p:txBody>
      </p:sp>
      <p:pic>
        <p:nvPicPr>
          <p:cNvPr id="5" name="Picture 4">
            <a:extLst>
              <a:ext uri="{FF2B5EF4-FFF2-40B4-BE49-F238E27FC236}">
                <a16:creationId xmlns:a16="http://schemas.microsoft.com/office/drawing/2014/main" id="{AE9F2641-EC7E-47ED-B1D2-776EC6AE5A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86697" y="1614377"/>
            <a:ext cx="5651482" cy="3767655"/>
          </a:xfrm>
          <a:prstGeom prst="rect">
            <a:avLst/>
          </a:prstGeom>
        </p:spPr>
      </p:pic>
      <p:sp>
        <p:nvSpPr>
          <p:cNvPr id="6" name="Footer Placeholder 5">
            <a:extLst>
              <a:ext uri="{FF2B5EF4-FFF2-40B4-BE49-F238E27FC236}">
                <a16:creationId xmlns:a16="http://schemas.microsoft.com/office/drawing/2014/main" id="{C1ABA0E5-D4BA-A3F7-61C5-CB3189ADDD4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Creating Teaching Statements and Teaching Portfolios</a:t>
            </a:r>
          </a:p>
        </p:txBody>
      </p:sp>
      <p:sp>
        <p:nvSpPr>
          <p:cNvPr id="4" name="Slide Number Placeholder 3">
            <a:extLst>
              <a:ext uri="{FF2B5EF4-FFF2-40B4-BE49-F238E27FC236}">
                <a16:creationId xmlns:a16="http://schemas.microsoft.com/office/drawing/2014/main" id="{B81CEDA2-1D6C-4026-DC5D-DF8B097E36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087944945"/>
      </p:ext>
    </p:extLst>
  </p:cSld>
  <p:clrMapOvr>
    <a:masterClrMapping/>
  </p:clrMapOvr>
</p:sld>
</file>

<file path=ppt/theme/theme1.xml><?xml version="1.0" encoding="utf-8"?>
<a:theme xmlns:a="http://schemas.openxmlformats.org/drawingml/2006/main" name="1_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73B70708-9A66-4337-8917-A55DC3AC3882}" vid="{A95341EA-6D44-4EE8-98B5-F12A35715877}"/>
    </a:ext>
  </a:extLst>
</a:theme>
</file>

<file path=ppt/theme/theme2.xml><?xml version="1.0" encoding="utf-8"?>
<a:theme xmlns:a="http://schemas.openxmlformats.org/drawingml/2006/main" name="2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73B70708-9A66-4337-8917-A55DC3AC3882}" vid="{9285079F-4757-4BBC-BF4B-4BFFE9576895}"/>
    </a:ext>
  </a:extLst>
</a:theme>
</file>

<file path=ppt/theme/theme3.xml><?xml version="1.0" encoding="utf-8"?>
<a:theme xmlns:a="http://schemas.openxmlformats.org/drawingml/2006/main" name="3_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rake Buckeye Theme 1">
  <a:themeElements>
    <a:clrScheme name="Drake Buckeye Theme Colors">
      <a:dk1>
        <a:srgbClr val="000000"/>
      </a:dk1>
      <a:lt1>
        <a:srgbClr val="FFFFFF"/>
      </a:lt1>
      <a:dk2>
        <a:srgbClr val="A7B1B7"/>
      </a:dk2>
      <a:lt2>
        <a:srgbClr val="FFFFFF"/>
      </a:lt2>
      <a:accent1>
        <a:srgbClr val="CC552E"/>
      </a:accent1>
      <a:accent2>
        <a:srgbClr val="830065"/>
      </a:accent2>
      <a:accent3>
        <a:srgbClr val="276D8A"/>
      </a:accent3>
      <a:accent4>
        <a:srgbClr val="BA0C2F"/>
      </a:accent4>
      <a:accent5>
        <a:srgbClr val="FFB600"/>
      </a:accent5>
      <a:accent6>
        <a:srgbClr val="476F33"/>
      </a:accent6>
      <a:hlink>
        <a:srgbClr val="BA0C2F"/>
      </a:hlink>
      <a:folHlink>
        <a:srgbClr val="71041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Buckeye Theme 1" id="{CAF9E86F-B2EE-7A4B-ACBF-858144E13D24}" vid="{A2AA2097-F279-CE41-AB12-A57D475B055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8ae5ad2-01e6-424b-9220-cca138e47ab1">
      <Terms xmlns="http://schemas.microsoft.com/office/infopath/2007/PartnerControls"/>
    </lcf76f155ced4ddcb4097134ff3c332f>
    <TaxCatchAll xmlns="078871b7-5a5d-4746-adff-acc031e25f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789D17D97FA64585231A9FD0A96FE8" ma:contentTypeVersion="16" ma:contentTypeDescription="Create a new document." ma:contentTypeScope="" ma:versionID="4cd68229f87060088364c0d3d7e1dfbe">
  <xsd:schema xmlns:xsd="http://www.w3.org/2001/XMLSchema" xmlns:xs="http://www.w3.org/2001/XMLSchema" xmlns:p="http://schemas.microsoft.com/office/2006/metadata/properties" xmlns:ns2="58ae5ad2-01e6-424b-9220-cca138e47ab1" xmlns:ns3="078871b7-5a5d-4746-adff-acc031e25f14" targetNamespace="http://schemas.microsoft.com/office/2006/metadata/properties" ma:root="true" ma:fieldsID="aeefb6de9d0b13bca54eb99ef0aa2024" ns2:_="" ns3:_="">
    <xsd:import namespace="58ae5ad2-01e6-424b-9220-cca138e47ab1"/>
    <xsd:import namespace="078871b7-5a5d-4746-adff-acc031e25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ae5ad2-01e6-424b-9220-cca138e47a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8871b7-5a5d-4746-adff-acc031e25f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f8c96cd-6ed0-42df-b085-effa1f91b821}" ma:internalName="TaxCatchAll" ma:showField="CatchAllData" ma:web="078871b7-5a5d-4746-adff-acc031e25f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1CEC59-13C9-4B01-AED3-ABF91B70A1FE}">
  <ds:schemaRefs>
    <ds:schemaRef ds:uri="078871b7-5a5d-4746-adff-acc031e25f14"/>
    <ds:schemaRef ds:uri="58ae5ad2-01e6-424b-9220-cca138e47a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542870-A076-4911-909B-01F4AC865A01}">
  <ds:schemaRefs>
    <ds:schemaRef ds:uri="078871b7-5a5d-4746-adff-acc031e25f14"/>
    <ds:schemaRef ds:uri="58ae5ad2-01e6-424b-9220-cca138e47a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E090FD-77B5-4CE5-B4B7-5AB4749FDF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30</Notes>
  <HiddenSlides>1</HiddenSlide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1_Office Theme</vt:lpstr>
      <vt:lpstr>2_Office Theme</vt:lpstr>
      <vt:lpstr>3_Office Theme</vt:lpstr>
      <vt:lpstr>Drake Buckeye Theme 1</vt:lpstr>
      <vt:lpstr>Creating Teaching Statements and Teaching Portfolios</vt:lpstr>
      <vt:lpstr>Community Norms</vt:lpstr>
      <vt:lpstr>Learning Outcomes </vt:lpstr>
      <vt:lpstr>Agenda</vt:lpstr>
      <vt:lpstr>Warm Up</vt:lpstr>
      <vt:lpstr>Teaching Statement </vt:lpstr>
      <vt:lpstr>What is a Teaching Statement?</vt:lpstr>
      <vt:lpstr>Three Main Components</vt:lpstr>
      <vt:lpstr>Haven’t Taught or Limited Experience? </vt:lpstr>
      <vt:lpstr>Activity: Show, Don’t Tell Paragraph  </vt:lpstr>
      <vt:lpstr>Organizing a Statement</vt:lpstr>
      <vt:lpstr>Activity: Analyzing Teaching Statement Pitfalls</vt:lpstr>
      <vt:lpstr>Example 1:</vt:lpstr>
      <vt:lpstr>Example 2:</vt:lpstr>
      <vt:lpstr>Example 3:</vt:lpstr>
      <vt:lpstr>Example 4:</vt:lpstr>
      <vt:lpstr>Common Teaching Statement Pitfalls </vt:lpstr>
      <vt:lpstr>Teaching Artifacts </vt:lpstr>
      <vt:lpstr>Teaching Artifacts </vt:lpstr>
      <vt:lpstr>Brainstorm: </vt:lpstr>
      <vt:lpstr>List of Potential Teaching Artifacts</vt:lpstr>
      <vt:lpstr>Teaching Artifact Example</vt:lpstr>
      <vt:lpstr>Activity:  Artifact Interview</vt:lpstr>
      <vt:lpstr>Assessment &amp; Evaluative Feedback </vt:lpstr>
      <vt:lpstr>Group Brainstorm: </vt:lpstr>
      <vt:lpstr>Formal v. Informal Feedback</vt:lpstr>
      <vt:lpstr>Using Quantitative and Qualitative Evidence</vt:lpstr>
      <vt:lpstr>Example Quantitative Assessment Evidence - Graph of SEI Scores</vt:lpstr>
      <vt:lpstr>Example Qualitative Assessment Evidence – Student Quotes</vt:lpstr>
      <vt:lpstr>Brainstorm: </vt:lpstr>
      <vt:lpstr>Preparing the Full Portfolio</vt:lpstr>
      <vt:lpstr>Portfolio Components</vt:lpstr>
      <vt:lpstr>Tips for Writing</vt:lpstr>
      <vt:lpstr>Getting Ahead on Your Portfolio</vt:lpstr>
      <vt:lpstr>On Campus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Yang, Ruonan</dc:creator>
  <cp:revision>52</cp:revision>
  <dcterms:created xsi:type="dcterms:W3CDTF">2025-12-01T15:36:23Z</dcterms:created>
  <dcterms:modified xsi:type="dcterms:W3CDTF">2026-01-21T18:07:44Z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0x01010063789D17D97FA64585231A9FD0A96FE8</vt:lpwstr>
  </property>
  <property fmtid="{D5CDD505-2E9C-101B-9397-08002B2CF9AE}" pid="3" name="MediaServiceImageTags">
    <vt:lpwstr/>
  </property>
</Properties>
</file>