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webextensions/webextension1.xml" ContentType="application/vnd.ms-office.webextension+xml"/>
  <Override PartName="/ppt/notesSlides/notesSlide9.xml" ContentType="application/vnd.openxmlformats-officedocument.presentationml.notesSlide+xml"/>
  <Override PartName="/ppt/webextensions/webextension2.xml" ContentType="application/vnd.ms-office.webextension+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1" r:id="rId4"/>
    <p:sldMasterId id="2147483747" r:id="rId5"/>
    <p:sldMasterId id="2147483788" r:id="rId6"/>
    <p:sldMasterId id="2147483780" r:id="rId7"/>
    <p:sldMasterId id="2147483778" r:id="rId8"/>
  </p:sldMasterIdLst>
  <p:notesMasterIdLst>
    <p:notesMasterId r:id="rId54"/>
  </p:notesMasterIdLst>
  <p:sldIdLst>
    <p:sldId id="1064" r:id="rId9"/>
    <p:sldId id="977" r:id="rId10"/>
    <p:sldId id="1063" r:id="rId11"/>
    <p:sldId id="853" r:id="rId12"/>
    <p:sldId id="929" r:id="rId13"/>
    <p:sldId id="847" r:id="rId14"/>
    <p:sldId id="933" r:id="rId15"/>
    <p:sldId id="932" r:id="rId16"/>
    <p:sldId id="1067" r:id="rId17"/>
    <p:sldId id="1082" r:id="rId18"/>
    <p:sldId id="1072" r:id="rId19"/>
    <p:sldId id="1083" r:id="rId20"/>
    <p:sldId id="945" r:id="rId21"/>
    <p:sldId id="961" r:id="rId22"/>
    <p:sldId id="986" r:id="rId23"/>
    <p:sldId id="1084" r:id="rId24"/>
    <p:sldId id="1085" r:id="rId25"/>
    <p:sldId id="1052" r:id="rId26"/>
    <p:sldId id="997" r:id="rId27"/>
    <p:sldId id="1000" r:id="rId28"/>
    <p:sldId id="1068" r:id="rId29"/>
    <p:sldId id="1001" r:id="rId30"/>
    <p:sldId id="1069" r:id="rId31"/>
    <p:sldId id="1073" r:id="rId32"/>
    <p:sldId id="1077" r:id="rId33"/>
    <p:sldId id="1039" r:id="rId34"/>
    <p:sldId id="1050" r:id="rId35"/>
    <p:sldId id="1051" r:id="rId36"/>
    <p:sldId id="992" r:id="rId37"/>
    <p:sldId id="958" r:id="rId38"/>
    <p:sldId id="964" r:id="rId39"/>
    <p:sldId id="959" r:id="rId40"/>
    <p:sldId id="987" r:id="rId41"/>
    <p:sldId id="1066" r:id="rId42"/>
    <p:sldId id="269" r:id="rId43"/>
    <p:sldId id="1053" r:id="rId44"/>
    <p:sldId id="1048" r:id="rId45"/>
    <p:sldId id="1046" r:id="rId46"/>
    <p:sldId id="1074" r:id="rId47"/>
    <p:sldId id="1087" r:id="rId48"/>
    <p:sldId id="1079" r:id="rId49"/>
    <p:sldId id="860" r:id="rId50"/>
    <p:sldId id="1045" r:id="rId51"/>
    <p:sldId id="1019" r:id="rId52"/>
    <p:sldId id="106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34351A-CFFF-2A08-071E-69DFF5D403D7}" name="Harlyn, Audrey" initials="HA" userId="S::vanostran.3@osu.edu::3770e491-969a-4266-aebb-5927a978f1d8" providerId="AD"/>
  <p188:author id="{76A7CB32-DFEC-A67C-BC05-02B113106957}" name="Guest User" initials="GU" userId="S::urn:spo:anon#0b49836c1331e7cf34388bb70532b10e1e9898f1e409938b3a5808d93b008d41::" providerId="AD"/>
  <p188:author id="{C7442EA9-EA42-DA93-0BE1-F96634FB5B8C}" name="Harlyn, Audrey" initials="AH" userId="S::harlyn.1@osu.edu::3770e491-969a-4266-aebb-5927a978f1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325"/>
    <a:srgbClr val="BA0C2F"/>
    <a:srgbClr val="FFFFFF"/>
    <a:srgbClr val="6B6C6C"/>
    <a:srgbClr val="A2AAAD"/>
    <a:srgbClr val="E0E2E4"/>
    <a:srgbClr val="700E1E"/>
    <a:srgbClr val="4610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DC4FBB-A6D8-4AA5-AF07-F3882E10D35D}" v="264" dt="2025-03-20T13:52:09.4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729" autoAdjust="0"/>
  </p:normalViewPr>
  <p:slideViewPr>
    <p:cSldViewPr snapToGrid="0">
      <p:cViewPr varScale="1">
        <p:scale>
          <a:sx n="38" d="100"/>
          <a:sy n="38" d="100"/>
        </p:scale>
        <p:origin x="1740"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548DD-AF31-45BA-A26D-7AC4939564ED}"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58C05-38F5-46EB-BECD-5394A7777BCD}" type="slidenum">
              <a:rPr lang="en-US" smtClean="0"/>
              <a:t>‹#›</a:t>
            </a:fld>
            <a:endParaRPr lang="en-US"/>
          </a:p>
        </p:txBody>
      </p:sp>
    </p:spTree>
    <p:extLst>
      <p:ext uri="{BB962C8B-B14F-4D97-AF65-F5344CB8AC3E}">
        <p14:creationId xmlns:p14="http://schemas.microsoft.com/office/powerpoint/2010/main" val="383086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2</a:t>
            </a:fld>
            <a:endParaRPr lang="en-US"/>
          </a:p>
        </p:txBody>
      </p:sp>
    </p:spTree>
    <p:extLst>
      <p:ext uri="{BB962C8B-B14F-4D97-AF65-F5344CB8AC3E}">
        <p14:creationId xmlns:p14="http://schemas.microsoft.com/office/powerpoint/2010/main" val="1425260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18</a:t>
            </a:fld>
            <a:endParaRPr lang="en-US"/>
          </a:p>
        </p:txBody>
      </p:sp>
    </p:spTree>
    <p:extLst>
      <p:ext uri="{BB962C8B-B14F-4D97-AF65-F5344CB8AC3E}">
        <p14:creationId xmlns:p14="http://schemas.microsoft.com/office/powerpoint/2010/main" val="4099619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19</a:t>
            </a:fld>
            <a:endParaRPr lang="en-US"/>
          </a:p>
        </p:txBody>
      </p:sp>
    </p:spTree>
    <p:extLst>
      <p:ext uri="{BB962C8B-B14F-4D97-AF65-F5344CB8AC3E}">
        <p14:creationId xmlns:p14="http://schemas.microsoft.com/office/powerpoint/2010/main" val="4199144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20</a:t>
            </a:fld>
            <a:endParaRPr lang="en-US"/>
          </a:p>
        </p:txBody>
      </p:sp>
    </p:spTree>
    <p:extLst>
      <p:ext uri="{BB962C8B-B14F-4D97-AF65-F5344CB8AC3E}">
        <p14:creationId xmlns:p14="http://schemas.microsoft.com/office/powerpoint/2010/main" val="402966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24500-F3AD-164F-579E-42F9228F5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3E8FC-8370-CB5D-D565-B4F9688820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C8CE10-BBDA-586B-0457-50E305755D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A2032B-F025-D96A-1CC4-B37D7DF41032}"/>
              </a:ext>
            </a:extLst>
          </p:cNvPr>
          <p:cNvSpPr>
            <a:spLocks noGrp="1"/>
          </p:cNvSpPr>
          <p:nvPr>
            <p:ph type="sldNum" sz="quarter" idx="5"/>
          </p:nvPr>
        </p:nvSpPr>
        <p:spPr/>
        <p:txBody>
          <a:bodyPr/>
          <a:lstStyle/>
          <a:p>
            <a:fld id="{22B58C05-38F5-46EB-BECD-5394A7777BCD}" type="slidenum">
              <a:rPr lang="en-US" smtClean="0"/>
              <a:t>21</a:t>
            </a:fld>
            <a:endParaRPr lang="en-US"/>
          </a:p>
        </p:txBody>
      </p:sp>
    </p:spTree>
    <p:extLst>
      <p:ext uri="{BB962C8B-B14F-4D97-AF65-F5344CB8AC3E}">
        <p14:creationId xmlns:p14="http://schemas.microsoft.com/office/powerpoint/2010/main" val="2432662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26</a:t>
            </a:fld>
            <a:endParaRPr lang="en-US"/>
          </a:p>
        </p:txBody>
      </p:sp>
    </p:spTree>
    <p:extLst>
      <p:ext uri="{BB962C8B-B14F-4D97-AF65-F5344CB8AC3E}">
        <p14:creationId xmlns:p14="http://schemas.microsoft.com/office/powerpoint/2010/main" val="889327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27</a:t>
            </a:fld>
            <a:endParaRPr lang="en-US"/>
          </a:p>
        </p:txBody>
      </p:sp>
    </p:spTree>
    <p:extLst>
      <p:ext uri="{BB962C8B-B14F-4D97-AF65-F5344CB8AC3E}">
        <p14:creationId xmlns:p14="http://schemas.microsoft.com/office/powerpoint/2010/main" val="770549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28</a:t>
            </a:fld>
            <a:endParaRPr lang="en-US"/>
          </a:p>
        </p:txBody>
      </p:sp>
    </p:spTree>
    <p:extLst>
      <p:ext uri="{BB962C8B-B14F-4D97-AF65-F5344CB8AC3E}">
        <p14:creationId xmlns:p14="http://schemas.microsoft.com/office/powerpoint/2010/main" val="1660090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29</a:t>
            </a:fld>
            <a:endParaRPr lang="en-US"/>
          </a:p>
        </p:txBody>
      </p:sp>
    </p:spTree>
    <p:extLst>
      <p:ext uri="{BB962C8B-B14F-4D97-AF65-F5344CB8AC3E}">
        <p14:creationId xmlns:p14="http://schemas.microsoft.com/office/powerpoint/2010/main" val="1341321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30</a:t>
            </a:fld>
            <a:endParaRPr lang="en-US"/>
          </a:p>
        </p:txBody>
      </p:sp>
    </p:spTree>
    <p:extLst>
      <p:ext uri="{BB962C8B-B14F-4D97-AF65-F5344CB8AC3E}">
        <p14:creationId xmlns:p14="http://schemas.microsoft.com/office/powerpoint/2010/main" val="2998781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31</a:t>
            </a:fld>
            <a:endParaRPr lang="en-US"/>
          </a:p>
        </p:txBody>
      </p:sp>
    </p:spTree>
    <p:extLst>
      <p:ext uri="{BB962C8B-B14F-4D97-AF65-F5344CB8AC3E}">
        <p14:creationId xmlns:p14="http://schemas.microsoft.com/office/powerpoint/2010/main" val="1074870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3</a:t>
            </a:fld>
            <a:endParaRPr lang="en-US"/>
          </a:p>
        </p:txBody>
      </p:sp>
    </p:spTree>
    <p:extLst>
      <p:ext uri="{BB962C8B-B14F-4D97-AF65-F5344CB8AC3E}">
        <p14:creationId xmlns:p14="http://schemas.microsoft.com/office/powerpoint/2010/main" val="4236973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32</a:t>
            </a:fld>
            <a:endParaRPr lang="en-US"/>
          </a:p>
        </p:txBody>
      </p:sp>
    </p:spTree>
    <p:extLst>
      <p:ext uri="{BB962C8B-B14F-4D97-AF65-F5344CB8AC3E}">
        <p14:creationId xmlns:p14="http://schemas.microsoft.com/office/powerpoint/2010/main" val="1900307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33</a:t>
            </a:fld>
            <a:endParaRPr lang="en-US"/>
          </a:p>
        </p:txBody>
      </p:sp>
    </p:spTree>
    <p:extLst>
      <p:ext uri="{BB962C8B-B14F-4D97-AF65-F5344CB8AC3E}">
        <p14:creationId xmlns:p14="http://schemas.microsoft.com/office/powerpoint/2010/main" val="2443190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E2439D13-124A-5547-99D4-557F0DE1AFAE}" type="slidenum">
              <a:rPr lang="en-US" smtClean="0"/>
              <a:t>35</a:t>
            </a:fld>
            <a:endParaRPr lang="en-US"/>
          </a:p>
        </p:txBody>
      </p:sp>
    </p:spTree>
    <p:extLst>
      <p:ext uri="{BB962C8B-B14F-4D97-AF65-F5344CB8AC3E}">
        <p14:creationId xmlns:p14="http://schemas.microsoft.com/office/powerpoint/2010/main" val="2890593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36</a:t>
            </a:fld>
            <a:endParaRPr lang="en-US"/>
          </a:p>
        </p:txBody>
      </p:sp>
    </p:spTree>
    <p:extLst>
      <p:ext uri="{BB962C8B-B14F-4D97-AF65-F5344CB8AC3E}">
        <p14:creationId xmlns:p14="http://schemas.microsoft.com/office/powerpoint/2010/main" val="3422314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38</a:t>
            </a:fld>
            <a:endParaRPr lang="en-US"/>
          </a:p>
        </p:txBody>
      </p:sp>
    </p:spTree>
    <p:extLst>
      <p:ext uri="{BB962C8B-B14F-4D97-AF65-F5344CB8AC3E}">
        <p14:creationId xmlns:p14="http://schemas.microsoft.com/office/powerpoint/2010/main" val="1756396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515F6-035F-A4D3-3A6A-E23AD7F5E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758D0-51AC-493D-FF39-421F4C066F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9A6B1-FA1A-2CD1-2B3B-BEF77C9E27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2D63AA-8DA7-FDE6-332E-3A618E0D450E}"/>
              </a:ext>
            </a:extLst>
          </p:cNvPr>
          <p:cNvSpPr>
            <a:spLocks noGrp="1"/>
          </p:cNvSpPr>
          <p:nvPr>
            <p:ph type="sldNum" sz="quarter" idx="5"/>
          </p:nvPr>
        </p:nvSpPr>
        <p:spPr/>
        <p:txBody>
          <a:bodyPr/>
          <a:lstStyle/>
          <a:p>
            <a:fld id="{22B58C05-38F5-46EB-BECD-5394A7777BCD}" type="slidenum">
              <a:rPr lang="en-US" smtClean="0"/>
              <a:t>39</a:t>
            </a:fld>
            <a:endParaRPr lang="en-US"/>
          </a:p>
        </p:txBody>
      </p:sp>
    </p:spTree>
    <p:extLst>
      <p:ext uri="{BB962C8B-B14F-4D97-AF65-F5344CB8AC3E}">
        <p14:creationId xmlns:p14="http://schemas.microsoft.com/office/powerpoint/2010/main" val="3058155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500CC-A636-17A1-EC9F-45AFA3A9CB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C418F-F894-F195-4F78-FB56E8BBEF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88725-6E48-7C66-B42D-F5DD3B6EAA5B}"/>
              </a:ext>
            </a:extLst>
          </p:cNvPr>
          <p:cNvSpPr>
            <a:spLocks noGrp="1"/>
          </p:cNvSpPr>
          <p:nvPr>
            <p:ph type="body" idx="1"/>
          </p:nvPr>
        </p:nvSpPr>
        <p:spPr/>
        <p:txBody>
          <a:bodyPr/>
          <a:lstStyle/>
          <a:p>
            <a:pPr algn="l"/>
            <a:endParaRPr lang="en-US" dirty="0"/>
          </a:p>
        </p:txBody>
      </p:sp>
      <p:sp>
        <p:nvSpPr>
          <p:cNvPr id="4" name="Slide Number Placeholder 3">
            <a:extLst>
              <a:ext uri="{FF2B5EF4-FFF2-40B4-BE49-F238E27FC236}">
                <a16:creationId xmlns:a16="http://schemas.microsoft.com/office/drawing/2014/main" id="{1A1F249C-BC1F-4862-78FF-2FDACF31AD80}"/>
              </a:ext>
            </a:extLst>
          </p:cNvPr>
          <p:cNvSpPr>
            <a:spLocks noGrp="1"/>
          </p:cNvSpPr>
          <p:nvPr>
            <p:ph type="sldNum" sz="quarter" idx="5"/>
          </p:nvPr>
        </p:nvSpPr>
        <p:spPr/>
        <p:txBody>
          <a:bodyPr/>
          <a:lstStyle/>
          <a:p>
            <a:fld id="{22B58C05-38F5-46EB-BECD-5394A7777BCD}" type="slidenum">
              <a:rPr lang="en-US" smtClean="0"/>
              <a:t>40</a:t>
            </a:fld>
            <a:endParaRPr lang="en-US"/>
          </a:p>
        </p:txBody>
      </p:sp>
    </p:spTree>
    <p:extLst>
      <p:ext uri="{BB962C8B-B14F-4D97-AF65-F5344CB8AC3E}">
        <p14:creationId xmlns:p14="http://schemas.microsoft.com/office/powerpoint/2010/main" val="1110504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78D86-DA49-5E7B-B9E4-4D084FD0D5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A51D61-4A89-8BD5-E81C-3BB364FC0C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00EAF-8054-18C8-E0EF-B3D3DF0F82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709201-8C87-F506-44DD-0AEB49BFD230}"/>
              </a:ext>
            </a:extLst>
          </p:cNvPr>
          <p:cNvSpPr>
            <a:spLocks noGrp="1"/>
          </p:cNvSpPr>
          <p:nvPr>
            <p:ph type="sldNum" sz="quarter" idx="5"/>
          </p:nvPr>
        </p:nvSpPr>
        <p:spPr/>
        <p:txBody>
          <a:bodyPr/>
          <a:lstStyle/>
          <a:p>
            <a:fld id="{22B58C05-38F5-46EB-BECD-5394A7777BCD}" type="slidenum">
              <a:rPr lang="en-US" smtClean="0"/>
              <a:t>41</a:t>
            </a:fld>
            <a:endParaRPr lang="en-US"/>
          </a:p>
        </p:txBody>
      </p:sp>
    </p:spTree>
    <p:extLst>
      <p:ext uri="{BB962C8B-B14F-4D97-AF65-F5344CB8AC3E}">
        <p14:creationId xmlns:p14="http://schemas.microsoft.com/office/powerpoint/2010/main" val="1569755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42</a:t>
            </a:fld>
            <a:endParaRPr lang="en-US"/>
          </a:p>
        </p:txBody>
      </p:sp>
    </p:spTree>
    <p:extLst>
      <p:ext uri="{BB962C8B-B14F-4D97-AF65-F5344CB8AC3E}">
        <p14:creationId xmlns:p14="http://schemas.microsoft.com/office/powerpoint/2010/main" val="659087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43</a:t>
            </a:fld>
            <a:endParaRPr lang="en-US"/>
          </a:p>
        </p:txBody>
      </p:sp>
    </p:spTree>
    <p:extLst>
      <p:ext uri="{BB962C8B-B14F-4D97-AF65-F5344CB8AC3E}">
        <p14:creationId xmlns:p14="http://schemas.microsoft.com/office/powerpoint/2010/main" val="4020746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5</a:t>
            </a:fld>
            <a:endParaRPr lang="en-US"/>
          </a:p>
        </p:txBody>
      </p:sp>
    </p:spTree>
    <p:extLst>
      <p:ext uri="{BB962C8B-B14F-4D97-AF65-F5344CB8AC3E}">
        <p14:creationId xmlns:p14="http://schemas.microsoft.com/office/powerpoint/2010/main" val="842819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45</a:t>
            </a:fld>
            <a:endParaRPr lang="en-US"/>
          </a:p>
        </p:txBody>
      </p:sp>
    </p:spTree>
    <p:extLst>
      <p:ext uri="{BB962C8B-B14F-4D97-AF65-F5344CB8AC3E}">
        <p14:creationId xmlns:p14="http://schemas.microsoft.com/office/powerpoint/2010/main" val="1498402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6</a:t>
            </a:fld>
            <a:endParaRPr lang="en-US"/>
          </a:p>
        </p:txBody>
      </p:sp>
    </p:spTree>
    <p:extLst>
      <p:ext uri="{BB962C8B-B14F-4D97-AF65-F5344CB8AC3E}">
        <p14:creationId xmlns:p14="http://schemas.microsoft.com/office/powerpoint/2010/main" val="2169713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13</a:t>
            </a:fld>
            <a:endParaRPr lang="en-US"/>
          </a:p>
        </p:txBody>
      </p:sp>
    </p:spTree>
    <p:extLst>
      <p:ext uri="{BB962C8B-B14F-4D97-AF65-F5344CB8AC3E}">
        <p14:creationId xmlns:p14="http://schemas.microsoft.com/office/powerpoint/2010/main" val="4204049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14</a:t>
            </a:fld>
            <a:endParaRPr lang="en-US"/>
          </a:p>
        </p:txBody>
      </p:sp>
    </p:spTree>
    <p:extLst>
      <p:ext uri="{BB962C8B-B14F-4D97-AF65-F5344CB8AC3E}">
        <p14:creationId xmlns:p14="http://schemas.microsoft.com/office/powerpoint/2010/main" val="2224972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15</a:t>
            </a:fld>
            <a:endParaRPr lang="en-US"/>
          </a:p>
        </p:txBody>
      </p:sp>
    </p:spTree>
    <p:extLst>
      <p:ext uri="{BB962C8B-B14F-4D97-AF65-F5344CB8AC3E}">
        <p14:creationId xmlns:p14="http://schemas.microsoft.com/office/powerpoint/2010/main" val="245489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16</a:t>
            </a:fld>
            <a:endParaRPr lang="en-US"/>
          </a:p>
        </p:txBody>
      </p:sp>
    </p:spTree>
    <p:extLst>
      <p:ext uri="{BB962C8B-B14F-4D97-AF65-F5344CB8AC3E}">
        <p14:creationId xmlns:p14="http://schemas.microsoft.com/office/powerpoint/2010/main" val="1862323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17</a:t>
            </a:fld>
            <a:endParaRPr lang="en-US"/>
          </a:p>
        </p:txBody>
      </p:sp>
    </p:spTree>
    <p:extLst>
      <p:ext uri="{BB962C8B-B14F-4D97-AF65-F5344CB8AC3E}">
        <p14:creationId xmlns:p14="http://schemas.microsoft.com/office/powerpoint/2010/main" val="1913690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Background Picture">
    <p:spTree>
      <p:nvGrpSpPr>
        <p:cNvPr id="1" name=""/>
        <p:cNvGrpSpPr/>
        <p:nvPr/>
      </p:nvGrpSpPr>
      <p:grpSpPr>
        <a:xfrm>
          <a:off x="0" y="0"/>
          <a:ext cx="0" cy="0"/>
          <a:chOff x="0" y="0"/>
          <a:chExt cx="0" cy="0"/>
        </a:xfrm>
      </p:grpSpPr>
      <p:pic>
        <p:nvPicPr>
          <p:cNvPr id="4" name="Picture Placeholder 5" descr="Jen Bennett, Director-Student Services in the College of Optometry, teaches an optional leadership class called OptomEyes to first year optometry students, including Elise Frazee and Mason Clutter, in Starling-Loving Hall (Room M100). Optometry students take leadership classes throughout their four years of study. &#10;&#10;During her class, Jen empasizes that employers will automatically assume an Ohio State University optometry degree prepares them clinically. Rather, job interviews will largely center around the doctors’ interpersonal skills to set them apart.">
            <a:extLst>
              <a:ext uri="{FF2B5EF4-FFF2-40B4-BE49-F238E27FC236}">
                <a16:creationId xmlns:a16="http://schemas.microsoft.com/office/drawing/2014/main" id="{40CF5C99-DEAB-90E8-4634-5CC6BF4100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41" t="34123" r="8290" b="53"/>
          <a:stretch/>
        </p:blipFill>
        <p:spPr>
          <a:xfrm>
            <a:off x="400279" y="374573"/>
            <a:ext cx="11391441" cy="5772839"/>
          </a:xfrm>
          <a:prstGeom prst="rect">
            <a:avLst/>
          </a:prstGeom>
        </p:spPr>
      </p:pic>
      <p:sp>
        <p:nvSpPr>
          <p:cNvPr id="9" name="Picture Placeholder 8">
            <a:extLst>
              <a:ext uri="{FF2B5EF4-FFF2-40B4-BE49-F238E27FC236}">
                <a16:creationId xmlns:a16="http://schemas.microsoft.com/office/drawing/2014/main" id="{10BBC893-68EA-C8C9-CE7A-4D41C05743BE}"/>
              </a:ext>
            </a:extLst>
          </p:cNvPr>
          <p:cNvSpPr>
            <a:spLocks noGrp="1"/>
          </p:cNvSpPr>
          <p:nvPr>
            <p:ph type="pic" sz="quarter" idx="12"/>
          </p:nvPr>
        </p:nvSpPr>
        <p:spPr>
          <a:xfrm>
            <a:off x="400279" y="374573"/>
            <a:ext cx="11390313" cy="5772150"/>
          </a:xfrm>
        </p:spPr>
        <p:txBody>
          <a:bodyPr/>
          <a:lstStyle/>
          <a:p>
            <a:endParaRPr lang="en-US"/>
          </a:p>
        </p:txBody>
      </p:sp>
      <p:sp>
        <p:nvSpPr>
          <p:cNvPr id="2" name="Title 1">
            <a:extLst>
              <a:ext uri="{FF2B5EF4-FFF2-40B4-BE49-F238E27FC236}">
                <a16:creationId xmlns:a16="http://schemas.microsoft.com/office/drawing/2014/main" id="{7E9F839D-17A6-464E-BE22-E9B747DF33B1}"/>
              </a:ext>
              <a:ext uri="{C183D7F6-B498-43B3-948B-1728B52AA6E4}">
                <adec:decorative xmlns:adec="http://schemas.microsoft.com/office/drawing/2017/decorative" val="1"/>
              </a:ext>
            </a:extLst>
          </p:cNvPr>
          <p:cNvSpPr>
            <a:spLocks noGrp="1"/>
          </p:cNvSpPr>
          <p:nvPr>
            <p:ph type="ctrTitle"/>
          </p:nvPr>
        </p:nvSpPr>
        <p:spPr>
          <a:xfrm>
            <a:off x="400279" y="1912072"/>
            <a:ext cx="11390045" cy="2387600"/>
          </a:xfrm>
          <a:solidFill>
            <a:srgbClr val="FFFFFF">
              <a:alpha val="69804"/>
            </a:srgbClr>
          </a:solidFill>
        </p:spPr>
        <p:txBody>
          <a:bodyPr lIns="365760" anchor="ctr">
            <a:normAutofit/>
          </a:bodyPr>
          <a:lstStyle>
            <a:lvl1pPr algn="l">
              <a:defRPr sz="5500"/>
            </a:lvl1pPr>
          </a:lstStyle>
          <a:p>
            <a:endParaRPr lang="en-US"/>
          </a:p>
        </p:txBody>
      </p:sp>
      <p:sp>
        <p:nvSpPr>
          <p:cNvPr id="5" name="Footer Placeholder 4">
            <a:extLst>
              <a:ext uri="{FF2B5EF4-FFF2-40B4-BE49-F238E27FC236}">
                <a16:creationId xmlns:a16="http://schemas.microsoft.com/office/drawing/2014/main" id="{7D148FA3-A642-4E78-8E7B-809942D8C75E}"/>
              </a:ext>
            </a:extLst>
          </p:cNvPr>
          <p:cNvSpPr>
            <a:spLocks noGrp="1"/>
          </p:cNvSpPr>
          <p:nvPr>
            <p:ph type="ftr" sz="quarter" idx="11"/>
          </p:nvPr>
        </p:nvSpPr>
        <p:spPr>
          <a:xfrm>
            <a:off x="7675524" y="6296411"/>
            <a:ext cx="4114800" cy="365125"/>
          </a:xfrm>
        </p:spPr>
        <p:txBody>
          <a:bodyPr/>
          <a:lstStyle/>
          <a:p>
            <a:r>
              <a:rPr lang="en-US"/>
              <a:t>The Michael V. Drake Institute for Teaching and Learning</a:t>
            </a:r>
          </a:p>
        </p:txBody>
      </p:sp>
      <p:sp>
        <p:nvSpPr>
          <p:cNvPr id="7" name="Text Placeholder 4">
            <a:extLst>
              <a:ext uri="{FF2B5EF4-FFF2-40B4-BE49-F238E27FC236}">
                <a16:creationId xmlns:a16="http://schemas.microsoft.com/office/drawing/2014/main" id="{3B001CE5-BB48-89BA-2C48-5092D06DD5ED}"/>
              </a:ext>
            </a:extLst>
          </p:cNvPr>
          <p:cNvSpPr>
            <a:spLocks noGrp="1"/>
          </p:cNvSpPr>
          <p:nvPr>
            <p:ph type="body" idx="1" hasCustomPrompt="1"/>
          </p:nvPr>
        </p:nvSpPr>
        <p:spPr>
          <a:xfrm>
            <a:off x="690332" y="3588749"/>
            <a:ext cx="10515600" cy="496976"/>
          </a:xfrm>
        </p:spPr>
        <p:txBody>
          <a:bodyPr/>
          <a:lstStyle/>
          <a:p>
            <a:r>
              <a:rPr lang="en-US"/>
              <a:t>Subhead</a:t>
            </a:r>
          </a:p>
        </p:txBody>
      </p:sp>
    </p:spTree>
    <p:extLst>
      <p:ext uri="{BB962C8B-B14F-4D97-AF65-F5344CB8AC3E}">
        <p14:creationId xmlns:p14="http://schemas.microsoft.com/office/powerpoint/2010/main" val="2614813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wo large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885714"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8" name="Content Placeholder 2">
            <a:extLst>
              <a:ext uri="{FF2B5EF4-FFF2-40B4-BE49-F238E27FC236}">
                <a16:creationId xmlns:a16="http://schemas.microsoft.com/office/drawing/2014/main" id="{34554711-9033-A9DF-10E0-3F4D4AD8D09A}"/>
              </a:ext>
            </a:extLst>
          </p:cNvPr>
          <p:cNvSpPr>
            <a:spLocks noGrp="1"/>
          </p:cNvSpPr>
          <p:nvPr>
            <p:ph idx="26" hasCustomPrompt="1"/>
          </p:nvPr>
        </p:nvSpPr>
        <p:spPr>
          <a:xfrm>
            <a:off x="6975783" y="2074421"/>
            <a:ext cx="4548809"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9" name="Picture Placeholder 4">
            <a:extLst>
              <a:ext uri="{FF2B5EF4-FFF2-40B4-BE49-F238E27FC236}">
                <a16:creationId xmlns:a16="http://schemas.microsoft.com/office/drawing/2014/main" id="{C934BA6C-7951-8DBA-C95C-D0AF9E1893D7}"/>
              </a:ext>
            </a:extLst>
          </p:cNvPr>
          <p:cNvSpPr>
            <a:spLocks noGrp="1"/>
          </p:cNvSpPr>
          <p:nvPr>
            <p:ph type="pic" sz="quarter" idx="20"/>
          </p:nvPr>
        </p:nvSpPr>
        <p:spPr>
          <a:xfrm>
            <a:off x="5631667" y="3624948"/>
            <a:ext cx="914400" cy="914400"/>
          </a:xfrm>
        </p:spPr>
        <p:txBody>
          <a:bodyPr>
            <a:normAutofit/>
          </a:bodyPr>
          <a:lstStyle>
            <a:lvl1pPr marL="0" indent="0" algn="ctr">
              <a:buNone/>
              <a:defRPr sz="1400">
                <a:solidFill>
                  <a:schemeClr val="bg1">
                    <a:lumMod val="50000"/>
                  </a:schemeClr>
                </a:solidFill>
              </a:defRPr>
            </a:lvl1pPr>
          </a:lstStyle>
          <a:p>
            <a:endParaRPr lang="en-US"/>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3" y="2074421"/>
            <a:ext cx="4548809"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88437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two large re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885714"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9" name="Picture Placeholder 4">
            <a:extLst>
              <a:ext uri="{FF2B5EF4-FFF2-40B4-BE49-F238E27FC236}">
                <a16:creationId xmlns:a16="http://schemas.microsoft.com/office/drawing/2014/main" id="{C934BA6C-7951-8DBA-C95C-D0AF9E1893D7}"/>
              </a:ext>
            </a:extLst>
          </p:cNvPr>
          <p:cNvSpPr>
            <a:spLocks noGrp="1"/>
          </p:cNvSpPr>
          <p:nvPr>
            <p:ph type="pic" sz="quarter" idx="20"/>
          </p:nvPr>
        </p:nvSpPr>
        <p:spPr>
          <a:xfrm>
            <a:off x="5638800" y="3624948"/>
            <a:ext cx="914400" cy="914400"/>
          </a:xfrm>
        </p:spPr>
        <p:txBody>
          <a:bodyPr>
            <a:normAutofit/>
          </a:bodyPr>
          <a:lstStyle>
            <a:lvl1pPr marL="0" indent="0" algn="ctr">
              <a:buNone/>
              <a:defRPr sz="1400">
                <a:solidFill>
                  <a:schemeClr val="bg1">
                    <a:lumMod val="50000"/>
                  </a:schemeClr>
                </a:solidFill>
              </a:defRPr>
            </a:lvl1pPr>
          </a:lstStyle>
          <a:p>
            <a:endParaRPr lang="en-US"/>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3" y="2074421"/>
            <a:ext cx="4548809" cy="4015454"/>
          </a:xfrm>
          <a:solidFill>
            <a:srgbClr val="BA0C2F"/>
          </a:solidFill>
        </p:spPr>
        <p:txBody>
          <a:bodyPr lIns="274320" tIns="274320" rIns="274320" bIns="274320"/>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7" name="Content Placeholder 2">
            <a:extLst>
              <a:ext uri="{FF2B5EF4-FFF2-40B4-BE49-F238E27FC236}">
                <a16:creationId xmlns:a16="http://schemas.microsoft.com/office/drawing/2014/main" id="{1CC45295-9A3E-67A6-B236-0E33C5848C31}"/>
              </a:ext>
            </a:extLst>
          </p:cNvPr>
          <p:cNvSpPr>
            <a:spLocks noGrp="1"/>
          </p:cNvSpPr>
          <p:nvPr>
            <p:ph idx="28" hasCustomPrompt="1"/>
          </p:nvPr>
        </p:nvSpPr>
        <p:spPr>
          <a:xfrm>
            <a:off x="6990048" y="2074421"/>
            <a:ext cx="4548809" cy="4015454"/>
          </a:xfrm>
          <a:solidFill>
            <a:srgbClr val="BA0C2F"/>
          </a:solidFill>
        </p:spPr>
        <p:txBody>
          <a:bodyPr lIns="274320" tIns="274320" rIns="274320" bIns="274320"/>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13804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or list of items">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E1A38616-6CAD-CF5B-DEA4-08391F5621EA}"/>
              </a:ext>
              <a:ext uri="{C183D7F6-B498-43B3-948B-1728B52AA6E4}">
                <adec:decorative xmlns:adec="http://schemas.microsoft.com/office/drawing/2017/decorative" val="1"/>
              </a:ext>
            </a:extLst>
          </p:cNvPr>
          <p:cNvCxnSpPr>
            <a:cxnSpLocks/>
            <a:endCxn id="34" idx="4"/>
          </p:cNvCxnSpPr>
          <p:nvPr userDrawn="1"/>
        </p:nvCxnSpPr>
        <p:spPr>
          <a:xfrm>
            <a:off x="1933793" y="4092892"/>
            <a:ext cx="8322945" cy="0"/>
          </a:xfrm>
          <a:prstGeom prst="line">
            <a:avLst/>
          </a:prstGeom>
          <a:ln w="222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8" name="Picture Placeholder 4">
            <a:extLst>
              <a:ext uri="{FF2B5EF4-FFF2-40B4-BE49-F238E27FC236}">
                <a16:creationId xmlns:a16="http://schemas.microsoft.com/office/drawing/2014/main" id="{7AF21410-9BB6-5F4B-8F7C-483C3F825906}"/>
              </a:ext>
            </a:extLst>
          </p:cNvPr>
          <p:cNvSpPr>
            <a:spLocks noGrp="1"/>
          </p:cNvSpPr>
          <p:nvPr>
            <p:ph type="pic" sz="quarter" idx="13"/>
          </p:nvPr>
        </p:nvSpPr>
        <p:spPr>
          <a:xfrm>
            <a:off x="1478061" y="298861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13" name="Oval 12">
            <a:extLst>
              <a:ext uri="{FF2B5EF4-FFF2-40B4-BE49-F238E27FC236}">
                <a16:creationId xmlns:a16="http://schemas.microsoft.com/office/drawing/2014/main" id="{F22763FB-E75F-399C-4A9F-53E7A2B2E1C5}"/>
              </a:ext>
              <a:ext uri="{C183D7F6-B498-43B3-948B-1728B52AA6E4}">
                <adec:decorative xmlns:adec="http://schemas.microsoft.com/office/drawing/2017/decorative" val="1"/>
              </a:ext>
            </a:extLst>
          </p:cNvPr>
          <p:cNvSpPr/>
          <p:nvPr userDrawn="1"/>
        </p:nvSpPr>
        <p:spPr>
          <a:xfrm>
            <a:off x="186414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1020862" y="4272725"/>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3558431" y="4272724"/>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19" name="Oval 18">
            <a:extLst>
              <a:ext uri="{FF2B5EF4-FFF2-40B4-BE49-F238E27FC236}">
                <a16:creationId xmlns:a16="http://schemas.microsoft.com/office/drawing/2014/main" id="{9BDF4F68-9302-F159-8BF9-E54BBED25ECD}"/>
              </a:ext>
              <a:ext uri="{C183D7F6-B498-43B3-948B-1728B52AA6E4}">
                <adec:decorative xmlns:adec="http://schemas.microsoft.com/office/drawing/2017/decorative" val="1"/>
              </a:ext>
            </a:extLst>
          </p:cNvPr>
          <p:cNvSpPr/>
          <p:nvPr userDrawn="1"/>
        </p:nvSpPr>
        <p:spPr>
          <a:xfrm>
            <a:off x="394451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3101231" y="2074218"/>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p:nvPr>
        </p:nvSpPr>
        <p:spPr>
          <a:xfrm>
            <a:off x="5638800" y="298861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2" name="Oval 21">
            <a:extLst>
              <a:ext uri="{FF2B5EF4-FFF2-40B4-BE49-F238E27FC236}">
                <a16:creationId xmlns:a16="http://schemas.microsoft.com/office/drawing/2014/main" id="{007C9264-AB96-BC80-B902-2E12171857AA}"/>
              </a:ext>
              <a:ext uri="{C183D7F6-B498-43B3-948B-1728B52AA6E4}">
                <adec:decorative xmlns:adec="http://schemas.microsoft.com/office/drawing/2017/decorative" val="1"/>
              </a:ext>
            </a:extLst>
          </p:cNvPr>
          <p:cNvSpPr/>
          <p:nvPr userDrawn="1"/>
        </p:nvSpPr>
        <p:spPr>
          <a:xfrm>
            <a:off x="6024880"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3" name="Content Placeholder 2">
            <a:extLst>
              <a:ext uri="{FF2B5EF4-FFF2-40B4-BE49-F238E27FC236}">
                <a16:creationId xmlns:a16="http://schemas.microsoft.com/office/drawing/2014/main" id="{647F7C45-3008-9D25-2961-6D5486B1D12F}"/>
              </a:ext>
            </a:extLst>
          </p:cNvPr>
          <p:cNvSpPr>
            <a:spLocks noGrp="1"/>
          </p:cNvSpPr>
          <p:nvPr>
            <p:ph idx="27" hasCustomPrompt="1"/>
          </p:nvPr>
        </p:nvSpPr>
        <p:spPr>
          <a:xfrm>
            <a:off x="5181600" y="4272725"/>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4" name="Picture Placeholder 4">
            <a:extLst>
              <a:ext uri="{FF2B5EF4-FFF2-40B4-BE49-F238E27FC236}">
                <a16:creationId xmlns:a16="http://schemas.microsoft.com/office/drawing/2014/main" id="{34470FFC-E97A-A372-B067-4C5B940BED53}"/>
              </a:ext>
            </a:extLst>
          </p:cNvPr>
          <p:cNvSpPr>
            <a:spLocks noGrp="1"/>
          </p:cNvSpPr>
          <p:nvPr>
            <p:ph type="pic" sz="quarter" idx="28"/>
          </p:nvPr>
        </p:nvSpPr>
        <p:spPr>
          <a:xfrm>
            <a:off x="7719169" y="4272724"/>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5" name="Oval 24">
            <a:extLst>
              <a:ext uri="{FF2B5EF4-FFF2-40B4-BE49-F238E27FC236}">
                <a16:creationId xmlns:a16="http://schemas.microsoft.com/office/drawing/2014/main" id="{E1660366-BDEA-A45B-A850-BD594DB779E3}"/>
              </a:ext>
              <a:ext uri="{C183D7F6-B498-43B3-948B-1728B52AA6E4}">
                <adec:decorative xmlns:adec="http://schemas.microsoft.com/office/drawing/2017/decorative" val="1"/>
              </a:ext>
            </a:extLst>
          </p:cNvPr>
          <p:cNvSpPr/>
          <p:nvPr userDrawn="1"/>
        </p:nvSpPr>
        <p:spPr>
          <a:xfrm>
            <a:off x="8105249"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6" name="Content Placeholder 2">
            <a:extLst>
              <a:ext uri="{FF2B5EF4-FFF2-40B4-BE49-F238E27FC236}">
                <a16:creationId xmlns:a16="http://schemas.microsoft.com/office/drawing/2014/main" id="{F4962BC1-8C07-1CE5-074B-A374BB4888A0}"/>
              </a:ext>
            </a:extLst>
          </p:cNvPr>
          <p:cNvSpPr>
            <a:spLocks noGrp="1"/>
          </p:cNvSpPr>
          <p:nvPr>
            <p:ph idx="29" hasCustomPrompt="1"/>
          </p:nvPr>
        </p:nvSpPr>
        <p:spPr>
          <a:xfrm>
            <a:off x="7261969" y="2074218"/>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33" name="Picture Placeholder 4">
            <a:extLst>
              <a:ext uri="{FF2B5EF4-FFF2-40B4-BE49-F238E27FC236}">
                <a16:creationId xmlns:a16="http://schemas.microsoft.com/office/drawing/2014/main" id="{0D5DF17A-A8D8-A3DC-CE2E-C5DBE562B9E7}"/>
              </a:ext>
            </a:extLst>
          </p:cNvPr>
          <p:cNvSpPr>
            <a:spLocks noGrp="1"/>
          </p:cNvSpPr>
          <p:nvPr>
            <p:ph type="pic" sz="quarter" idx="32"/>
          </p:nvPr>
        </p:nvSpPr>
        <p:spPr>
          <a:xfrm>
            <a:off x="9799538" y="298861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34" name="Oval 33">
            <a:extLst>
              <a:ext uri="{FF2B5EF4-FFF2-40B4-BE49-F238E27FC236}">
                <a16:creationId xmlns:a16="http://schemas.microsoft.com/office/drawing/2014/main" id="{CC20E779-26AD-547C-9905-81A332537481}"/>
              </a:ext>
              <a:ext uri="{C183D7F6-B498-43B3-948B-1728B52AA6E4}">
                <adec:decorative xmlns:adec="http://schemas.microsoft.com/office/drawing/2017/decorative" val="1"/>
              </a:ext>
            </a:extLst>
          </p:cNvPr>
          <p:cNvSpPr/>
          <p:nvPr userDrawn="1"/>
        </p:nvSpPr>
        <p:spPr>
          <a:xfrm>
            <a:off x="10185618"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35" name="Content Placeholder 2">
            <a:extLst>
              <a:ext uri="{FF2B5EF4-FFF2-40B4-BE49-F238E27FC236}">
                <a16:creationId xmlns:a16="http://schemas.microsoft.com/office/drawing/2014/main" id="{8916D30B-F98C-FFE0-26B6-9839BE985F00}"/>
              </a:ext>
            </a:extLst>
          </p:cNvPr>
          <p:cNvSpPr>
            <a:spLocks noGrp="1"/>
          </p:cNvSpPr>
          <p:nvPr>
            <p:ph idx="33" hasCustomPrompt="1"/>
          </p:nvPr>
        </p:nvSpPr>
        <p:spPr>
          <a:xfrm>
            <a:off x="9342339" y="4272725"/>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Tree>
    <p:extLst>
      <p:ext uri="{BB962C8B-B14F-4D97-AF65-F5344CB8AC3E}">
        <p14:creationId xmlns:p14="http://schemas.microsoft.com/office/powerpoint/2010/main" val="2781852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Title Goes Here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0" name="Table Placeholder 9">
            <a:extLst>
              <a:ext uri="{FF2B5EF4-FFF2-40B4-BE49-F238E27FC236}">
                <a16:creationId xmlns:a16="http://schemas.microsoft.com/office/drawing/2014/main" id="{DFE2B180-8E88-EAD8-B290-B737A247E2F6}"/>
              </a:ext>
            </a:extLst>
          </p:cNvPr>
          <p:cNvSpPr>
            <a:spLocks noGrp="1"/>
          </p:cNvSpPr>
          <p:nvPr>
            <p:ph type="tbl" sz="quarter" idx="13"/>
          </p:nvPr>
        </p:nvSpPr>
        <p:spPr>
          <a:xfrm>
            <a:off x="653141" y="2074217"/>
            <a:ext cx="10515599" cy="4015453"/>
          </a:xfrm>
        </p:spPr>
        <p:txBody>
          <a:bodyPr/>
          <a:lstStyle/>
          <a:p>
            <a:endParaRPr lang="en-US"/>
          </a:p>
        </p:txBody>
      </p:sp>
    </p:spTree>
    <p:extLst>
      <p:ext uri="{BB962C8B-B14F-4D97-AF65-F5344CB8AC3E}">
        <p14:creationId xmlns:p14="http://schemas.microsoft.com/office/powerpoint/2010/main" val="2073352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3275479"/>
            <a:ext cx="5441197" cy="2428368"/>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3022394"/>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1653762"/>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1139094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1772399"/>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4138946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3341450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1436713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CAFC-3B4A-4672-84EA-5FEF441D4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B4366-430D-4EAB-86FC-85E3DA977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EB754EA-9B22-42AD-9581-EC21C5330C16}"/>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7714CCB6-F8A7-4A68-855B-6C51CDE481A5}"/>
              </a:ext>
            </a:extLst>
          </p:cNvPr>
          <p:cNvSpPr>
            <a:spLocks noGrp="1"/>
          </p:cNvSpPr>
          <p:nvPr>
            <p:ph type="sldNum" sz="quarter" idx="12"/>
          </p:nvPr>
        </p:nvSpPr>
        <p:spPr/>
        <p:txBody>
          <a:bodyPr/>
          <a:lstStyle/>
          <a:p>
            <a:fld id="{6A437EE8-8900-40F5-8C81-C8A18CC53EFD}" type="slidenum">
              <a:rPr lang="en-US" smtClean="0"/>
              <a:t>‹#›</a:t>
            </a:fld>
            <a:endParaRPr lang="en-US"/>
          </a:p>
        </p:txBody>
      </p:sp>
    </p:spTree>
    <p:extLst>
      <p:ext uri="{BB962C8B-B14F-4D97-AF65-F5344CB8AC3E}">
        <p14:creationId xmlns:p14="http://schemas.microsoft.com/office/powerpoint/2010/main" val="2362686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sources and 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Resources and References</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2360883" y="4272725"/>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1020862" y="4272725"/>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2360883" y="2074218"/>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p:nvPr>
        </p:nvSpPr>
        <p:spPr>
          <a:xfrm>
            <a:off x="1020862" y="207421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3" name="Content Placeholder 2">
            <a:extLst>
              <a:ext uri="{FF2B5EF4-FFF2-40B4-BE49-F238E27FC236}">
                <a16:creationId xmlns:a16="http://schemas.microsoft.com/office/drawing/2014/main" id="{F4598365-8F55-EF19-14A1-F47CDC836397}"/>
              </a:ext>
            </a:extLst>
          </p:cNvPr>
          <p:cNvSpPr>
            <a:spLocks noGrp="1"/>
          </p:cNvSpPr>
          <p:nvPr>
            <p:ph idx="34" hasCustomPrompt="1"/>
          </p:nvPr>
        </p:nvSpPr>
        <p:spPr>
          <a:xfrm>
            <a:off x="7719171" y="4272725"/>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7" name="Picture Placeholder 4">
            <a:extLst>
              <a:ext uri="{FF2B5EF4-FFF2-40B4-BE49-F238E27FC236}">
                <a16:creationId xmlns:a16="http://schemas.microsoft.com/office/drawing/2014/main" id="{278BC4CA-43EF-B960-802B-FDD06D6E6DC8}"/>
              </a:ext>
            </a:extLst>
          </p:cNvPr>
          <p:cNvSpPr>
            <a:spLocks noGrp="1"/>
          </p:cNvSpPr>
          <p:nvPr>
            <p:ph type="pic" sz="quarter" idx="35"/>
          </p:nvPr>
        </p:nvSpPr>
        <p:spPr>
          <a:xfrm>
            <a:off x="6238473" y="4272725"/>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9" name="Content Placeholder 2">
            <a:extLst>
              <a:ext uri="{FF2B5EF4-FFF2-40B4-BE49-F238E27FC236}">
                <a16:creationId xmlns:a16="http://schemas.microsoft.com/office/drawing/2014/main" id="{BC89536D-AE09-8401-3DCA-D7A7AB1D39B4}"/>
              </a:ext>
            </a:extLst>
          </p:cNvPr>
          <p:cNvSpPr>
            <a:spLocks noGrp="1"/>
          </p:cNvSpPr>
          <p:nvPr>
            <p:ph idx="36" hasCustomPrompt="1"/>
          </p:nvPr>
        </p:nvSpPr>
        <p:spPr>
          <a:xfrm>
            <a:off x="7719171" y="2074218"/>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0" name="Picture Placeholder 4">
            <a:extLst>
              <a:ext uri="{FF2B5EF4-FFF2-40B4-BE49-F238E27FC236}">
                <a16:creationId xmlns:a16="http://schemas.microsoft.com/office/drawing/2014/main" id="{6920A4EC-5D76-AC91-E51A-E40D45FB1682}"/>
              </a:ext>
            </a:extLst>
          </p:cNvPr>
          <p:cNvSpPr>
            <a:spLocks noGrp="1"/>
          </p:cNvSpPr>
          <p:nvPr>
            <p:ph type="pic" sz="quarter" idx="37"/>
          </p:nvPr>
        </p:nvSpPr>
        <p:spPr>
          <a:xfrm>
            <a:off x="6238473" y="2074218"/>
            <a:ext cx="914400" cy="914400"/>
          </a:xfrm>
        </p:spPr>
        <p:txBody>
          <a:bodyPr>
            <a:normAutofit/>
          </a:bodyPr>
          <a:lstStyle>
            <a:lvl1pPr marL="0" indent="0" algn="ctr">
              <a:buNone/>
              <a:defRPr sz="1200">
                <a:solidFill>
                  <a:schemeClr val="bg1">
                    <a:lumMod val="50000"/>
                  </a:schemeClr>
                </a:solidFill>
              </a:defRPr>
            </a:lvl1pPr>
          </a:lstStyle>
          <a:p>
            <a:endParaRPr lang="en-US"/>
          </a:p>
        </p:txBody>
      </p:sp>
    </p:spTree>
    <p:extLst>
      <p:ext uri="{BB962C8B-B14F-4D97-AF65-F5344CB8AC3E}">
        <p14:creationId xmlns:p14="http://schemas.microsoft.com/office/powerpoint/2010/main" val="3348603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With Background Picture">
    <p:spTree>
      <p:nvGrpSpPr>
        <p:cNvPr id="1" name=""/>
        <p:cNvGrpSpPr/>
        <p:nvPr/>
      </p:nvGrpSpPr>
      <p:grpSpPr>
        <a:xfrm>
          <a:off x="0" y="0"/>
          <a:ext cx="0" cy="0"/>
          <a:chOff x="0" y="0"/>
          <a:chExt cx="0" cy="0"/>
        </a:xfrm>
      </p:grpSpPr>
      <p:pic>
        <p:nvPicPr>
          <p:cNvPr id="6" name="Picture 5" descr="A statue in a park&#10;&#10;Description automatically generated">
            <a:extLst>
              <a:ext uri="{FF2B5EF4-FFF2-40B4-BE49-F238E27FC236}">
                <a16:creationId xmlns:a16="http://schemas.microsoft.com/office/drawing/2014/main" id="{03420C31-144F-EBA8-48FA-50E62541DC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33" t="-145" r="34442" b="-275"/>
          <a:stretch/>
        </p:blipFill>
        <p:spPr>
          <a:xfrm>
            <a:off x="6835492" y="0"/>
            <a:ext cx="5356508" cy="6858000"/>
          </a:xfrm>
          <a:prstGeom prst="rect">
            <a:avLst/>
          </a:prstGeom>
        </p:spPr>
      </p:pic>
      <p:sp>
        <p:nvSpPr>
          <p:cNvPr id="2" name="Title 1">
            <a:extLst>
              <a:ext uri="{FF2B5EF4-FFF2-40B4-BE49-F238E27FC236}">
                <a16:creationId xmlns:a16="http://schemas.microsoft.com/office/drawing/2014/main" id="{7E9F839D-17A6-464E-BE22-E9B747DF33B1}"/>
              </a:ext>
              <a:ext uri="{C183D7F6-B498-43B3-948B-1728B52AA6E4}">
                <adec:decorative xmlns:adec="http://schemas.microsoft.com/office/drawing/2017/decorative" val="1"/>
              </a:ext>
            </a:extLst>
          </p:cNvPr>
          <p:cNvSpPr>
            <a:spLocks noGrp="1"/>
          </p:cNvSpPr>
          <p:nvPr>
            <p:ph type="ctrTitle"/>
          </p:nvPr>
        </p:nvSpPr>
        <p:spPr>
          <a:xfrm>
            <a:off x="310827" y="629924"/>
            <a:ext cx="6139669" cy="2387600"/>
          </a:xfrm>
          <a:solidFill>
            <a:srgbClr val="FFFFFF">
              <a:alpha val="69804"/>
            </a:srgbClr>
          </a:solidFill>
        </p:spPr>
        <p:txBody>
          <a:bodyPr lIns="365760" anchor="ctr">
            <a:normAutofit/>
          </a:bodyPr>
          <a:lstStyle>
            <a:lvl1pPr algn="l">
              <a:defRPr sz="5500"/>
            </a:lvl1pPr>
          </a:lstStyle>
          <a:p>
            <a:endParaRPr lang="en-US"/>
          </a:p>
        </p:txBody>
      </p:sp>
      <p:sp>
        <p:nvSpPr>
          <p:cNvPr id="5" name="Footer Placeholder 4">
            <a:extLst>
              <a:ext uri="{FF2B5EF4-FFF2-40B4-BE49-F238E27FC236}">
                <a16:creationId xmlns:a16="http://schemas.microsoft.com/office/drawing/2014/main" id="{7D148FA3-A642-4E78-8E7B-809942D8C75E}"/>
              </a:ext>
            </a:extLst>
          </p:cNvPr>
          <p:cNvSpPr>
            <a:spLocks noGrp="1"/>
          </p:cNvSpPr>
          <p:nvPr>
            <p:ph type="ftr" sz="quarter" idx="11"/>
          </p:nvPr>
        </p:nvSpPr>
        <p:spPr>
          <a:xfrm>
            <a:off x="7675524" y="6296411"/>
            <a:ext cx="4114800" cy="365125"/>
          </a:xfrm>
        </p:spPr>
        <p:txBody>
          <a:bodyPr/>
          <a:lstStyle/>
          <a:p>
            <a:r>
              <a:rPr lang="en-US"/>
              <a:t>The Michael V. Drake Institute for Teaching and Learning</a:t>
            </a:r>
          </a:p>
        </p:txBody>
      </p:sp>
      <p:sp>
        <p:nvSpPr>
          <p:cNvPr id="7" name="Text Placeholder 4">
            <a:extLst>
              <a:ext uri="{FF2B5EF4-FFF2-40B4-BE49-F238E27FC236}">
                <a16:creationId xmlns:a16="http://schemas.microsoft.com/office/drawing/2014/main" id="{3B001CE5-BB48-89BA-2C48-5092D06DD5ED}"/>
              </a:ext>
            </a:extLst>
          </p:cNvPr>
          <p:cNvSpPr>
            <a:spLocks noGrp="1"/>
          </p:cNvSpPr>
          <p:nvPr>
            <p:ph type="body" idx="1" hasCustomPrompt="1"/>
          </p:nvPr>
        </p:nvSpPr>
        <p:spPr>
          <a:xfrm>
            <a:off x="690332" y="3588749"/>
            <a:ext cx="5799920" cy="496976"/>
          </a:xfrm>
        </p:spPr>
        <p:txBody>
          <a:bodyPr/>
          <a:lstStyle/>
          <a:p>
            <a:r>
              <a:rPr lang="en-US"/>
              <a:t>Subhead</a:t>
            </a:r>
          </a:p>
        </p:txBody>
      </p:sp>
    </p:spTree>
    <p:extLst>
      <p:ext uri="{BB962C8B-B14F-4D97-AF65-F5344CB8AC3E}">
        <p14:creationId xmlns:p14="http://schemas.microsoft.com/office/powerpoint/2010/main" val="2512185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 questio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22" name="Content Placeholder 3">
            <a:extLst>
              <a:ext uri="{FF2B5EF4-FFF2-40B4-BE49-F238E27FC236}">
                <a16:creationId xmlns:a16="http://schemas.microsoft.com/office/drawing/2014/main" id="{3B28812B-B18B-5712-457B-732BC8B6B60A}"/>
              </a:ext>
            </a:extLst>
          </p:cNvPr>
          <p:cNvSpPr>
            <a:spLocks noGrp="1"/>
          </p:cNvSpPr>
          <p:nvPr>
            <p:ph sz="half" idx="20" hasCustomPrompt="1"/>
          </p:nvPr>
        </p:nvSpPr>
        <p:spPr>
          <a:xfrm>
            <a:off x="3769360" y="3011038"/>
            <a:ext cx="8025767" cy="1358197"/>
          </a:xfrm>
        </p:spPr>
        <p:txBody>
          <a:bodyPr>
            <a:normAutofit/>
          </a:bodyPr>
          <a:lstStyle>
            <a:lvl1pPr marL="0" indent="0">
              <a:buNone/>
              <a:defRPr sz="1800" baseline="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First Last last.#@</a:t>
            </a:r>
            <a:r>
              <a:rPr lang="en-US" err="1"/>
              <a:t>osu.edu</a:t>
            </a:r>
            <a:endParaRPr lang="en-US"/>
          </a:p>
          <a:p>
            <a:pPr lvl="0"/>
            <a:endParaRPr lang="en-US"/>
          </a:p>
          <a:p>
            <a:pPr lvl="0"/>
            <a:endParaRPr lang="en-US"/>
          </a:p>
        </p:txBody>
      </p:sp>
      <p:cxnSp>
        <p:nvCxnSpPr>
          <p:cNvPr id="23" name="Straight Connector 22">
            <a:extLst>
              <a:ext uri="{FF2B5EF4-FFF2-40B4-BE49-F238E27FC236}">
                <a16:creationId xmlns:a16="http://schemas.microsoft.com/office/drawing/2014/main" id="{DF67D485-1CCB-FCE0-E946-A89719F883C1}"/>
              </a:ext>
              <a:ext uri="{C183D7F6-B498-43B3-948B-1728B52AA6E4}">
                <adec:decorative xmlns:adec="http://schemas.microsoft.com/office/drawing/2017/decorative" val="1"/>
              </a:ext>
            </a:extLst>
          </p:cNvPr>
          <p:cNvCxnSpPr>
            <a:cxnSpLocks/>
          </p:cNvCxnSpPr>
          <p:nvPr userDrawn="1"/>
        </p:nvCxnSpPr>
        <p:spPr>
          <a:xfrm>
            <a:off x="3769360" y="2080632"/>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pic>
        <p:nvPicPr>
          <p:cNvPr id="33" name="Picture Placeholder 10" descr="A professor working with one of her students during office hours.">
            <a:extLst>
              <a:ext uri="{FF2B5EF4-FFF2-40B4-BE49-F238E27FC236}">
                <a16:creationId xmlns:a16="http://schemas.microsoft.com/office/drawing/2014/main" id="{D1760D12-1A7A-573A-BDEC-C2C6302F06EC}"/>
              </a:ext>
            </a:extLst>
          </p:cNvPr>
          <p:cNvPicPr>
            <a:picLocks noChangeAspect="1"/>
          </p:cNvPicPr>
          <p:nvPr userDrawn="1"/>
        </p:nvPicPr>
        <p:blipFill>
          <a:blip r:embed="rId2">
            <a:extLst>
              <a:ext uri="{28A0092B-C50C-407E-A947-70E740481C1C}">
                <a14:useLocalDpi xmlns:a14="http://schemas.microsoft.com/office/drawing/2010/main" val="0"/>
              </a:ext>
            </a:extLst>
          </a:blip>
          <a:srcRect t="2014" b="2014"/>
          <a:stretch>
            <a:fillRect/>
          </a:stretch>
        </p:blipFill>
        <p:spPr>
          <a:xfrm>
            <a:off x="0" y="0"/>
            <a:ext cx="3429000" cy="2194560"/>
          </a:xfrm>
          <a:prstGeom prst="rect">
            <a:avLst/>
          </a:prstGeom>
        </p:spPr>
      </p:pic>
      <p:pic>
        <p:nvPicPr>
          <p:cNvPr id="34" name="Picture Placeholder 14" descr="Professor Beth Black works with Zaria Ragler. GE Bookend Launch Seminar in Enarson Hall with professor Beth Black, Undergraduate Engagement Librarian.">
            <a:extLst>
              <a:ext uri="{FF2B5EF4-FFF2-40B4-BE49-F238E27FC236}">
                <a16:creationId xmlns:a16="http://schemas.microsoft.com/office/drawing/2014/main" id="{35AA0B7A-952B-433C-438B-E6956EDA089E}"/>
              </a:ext>
            </a:extLst>
          </p:cNvPr>
          <p:cNvPicPr>
            <a:picLocks noChangeAspect="1"/>
          </p:cNvPicPr>
          <p:nvPr userDrawn="1"/>
        </p:nvPicPr>
        <p:blipFill>
          <a:blip r:embed="rId3">
            <a:extLst>
              <a:ext uri="{28A0092B-C50C-407E-A947-70E740481C1C}">
                <a14:useLocalDpi xmlns:a14="http://schemas.microsoft.com/office/drawing/2010/main" val="0"/>
              </a:ext>
            </a:extLst>
          </a:blip>
          <a:srcRect t="2043" b="2043"/>
          <a:stretch>
            <a:fillRect/>
          </a:stretch>
        </p:blipFill>
        <p:spPr>
          <a:xfrm>
            <a:off x="0" y="4663440"/>
            <a:ext cx="3429000" cy="2194560"/>
          </a:xfrm>
          <a:prstGeom prst="rect">
            <a:avLst/>
          </a:prstGeom>
        </p:spPr>
      </p:pic>
      <p:pic>
        <p:nvPicPr>
          <p:cNvPr id="35" name="Picture Placeholder 12" descr="A professor talks to a student during office hours.">
            <a:extLst>
              <a:ext uri="{FF2B5EF4-FFF2-40B4-BE49-F238E27FC236}">
                <a16:creationId xmlns:a16="http://schemas.microsoft.com/office/drawing/2014/main" id="{9D178B69-7D08-8E19-1D24-C9887F6749A4}"/>
              </a:ext>
            </a:extLst>
          </p:cNvPr>
          <p:cNvPicPr>
            <a:picLocks noChangeAspect="1"/>
          </p:cNvPicPr>
          <p:nvPr userDrawn="1"/>
        </p:nvPicPr>
        <p:blipFill>
          <a:blip r:embed="rId4">
            <a:extLst>
              <a:ext uri="{28A0092B-C50C-407E-A947-70E740481C1C}">
                <a14:useLocalDpi xmlns:a14="http://schemas.microsoft.com/office/drawing/2010/main" val="0"/>
              </a:ext>
            </a:extLst>
          </a:blip>
          <a:srcRect t="1982" b="1982"/>
          <a:stretch>
            <a:fillRect/>
          </a:stretch>
        </p:blipFill>
        <p:spPr>
          <a:xfrm>
            <a:off x="0" y="2331720"/>
            <a:ext cx="3429000" cy="2194560"/>
          </a:xfrm>
          <a:prstGeom prst="rect">
            <a:avLst/>
          </a:prstGeom>
        </p:spPr>
      </p:pic>
      <p:sp>
        <p:nvSpPr>
          <p:cNvPr id="38" name="Text Placeholder 37">
            <a:extLst>
              <a:ext uri="{FF2B5EF4-FFF2-40B4-BE49-F238E27FC236}">
                <a16:creationId xmlns:a16="http://schemas.microsoft.com/office/drawing/2014/main" id="{0B7A73A7-F0F3-9AC5-6AFC-6DB9BD74D760}"/>
              </a:ext>
            </a:extLst>
          </p:cNvPr>
          <p:cNvSpPr>
            <a:spLocks noGrp="1"/>
          </p:cNvSpPr>
          <p:nvPr>
            <p:ph type="body" sz="quarter" idx="21" hasCustomPrompt="1"/>
          </p:nvPr>
        </p:nvSpPr>
        <p:spPr>
          <a:xfrm>
            <a:off x="3769360" y="2338402"/>
            <a:ext cx="8025767" cy="414868"/>
          </a:xfrm>
        </p:spPr>
        <p:txBody>
          <a:bodyPr/>
          <a:lstStyle>
            <a:lvl1pPr>
              <a:defRPr>
                <a:solidFill>
                  <a:srgbClr val="BA0C2F"/>
                </a:solidFill>
              </a:defRPr>
            </a:lvl1pPr>
          </a:lstStyle>
          <a:p>
            <a:pPr lvl="0"/>
            <a:r>
              <a:rPr lang="en-US"/>
              <a:t>Title of Presentation</a:t>
            </a:r>
          </a:p>
        </p:txBody>
      </p:sp>
      <p:sp>
        <p:nvSpPr>
          <p:cNvPr id="40" name="Right Triangle 39">
            <a:extLst>
              <a:ext uri="{FF2B5EF4-FFF2-40B4-BE49-F238E27FC236}">
                <a16:creationId xmlns:a16="http://schemas.microsoft.com/office/drawing/2014/main" id="{4ED4B7E4-064F-A4EB-2870-0DAC4884FA26}"/>
              </a:ext>
            </a:extLst>
          </p:cNvPr>
          <p:cNvSpPr/>
          <p:nvPr userDrawn="1"/>
        </p:nvSpPr>
        <p:spPr>
          <a:xfrm rot="16200000">
            <a:off x="2052320" y="5481320"/>
            <a:ext cx="1376680" cy="137668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TextBox 8">
            <a:extLst>
              <a:ext uri="{FF2B5EF4-FFF2-40B4-BE49-F238E27FC236}">
                <a16:creationId xmlns:a16="http://schemas.microsoft.com/office/drawing/2014/main" id="{2410156A-8201-C872-24ED-4A4E8DD8975A}"/>
              </a:ext>
            </a:extLst>
          </p:cNvPr>
          <p:cNvSpPr txBox="1"/>
          <p:nvPr userDrawn="1"/>
        </p:nvSpPr>
        <p:spPr>
          <a:xfrm>
            <a:off x="3769359" y="5065305"/>
            <a:ext cx="8025767" cy="1231106"/>
          </a:xfrm>
          <a:prstGeom prst="rect">
            <a:avLst/>
          </a:prstGeom>
          <a:noFill/>
        </p:spPr>
        <p:txBody>
          <a:bodyPr wrap="square">
            <a:spAutoFit/>
          </a:bodyPr>
          <a:lstStyle/>
          <a:p>
            <a:pPr lvl="0">
              <a:lnSpc>
                <a:spcPct val="100000"/>
              </a:lnSpc>
            </a:pPr>
            <a:r>
              <a:rPr lang="en-US" sz="1800" b="1" i="0" baseline="0">
                <a:solidFill>
                  <a:srgbClr val="6B6C6C"/>
                </a:solidFill>
                <a:latin typeface="Buckeye Sans 2" pitchFamily="2" charset="77"/>
              </a:rPr>
              <a:t>The Michael V. Drake Institute for Teaching and Learning</a:t>
            </a:r>
          </a:p>
          <a:p>
            <a:pPr lvl="0">
              <a:lnSpc>
                <a:spcPct val="100000"/>
              </a:lnSpc>
            </a:pPr>
            <a:r>
              <a:rPr lang="en-US" sz="1800" b="0" i="0" baseline="0">
                <a:solidFill>
                  <a:srgbClr val="6B6C6C"/>
                </a:solidFill>
                <a:latin typeface="Buckeye Sans 2" pitchFamily="2" charset="77"/>
              </a:rPr>
              <a:t>4138 Smith Laboratory • 174 W. 18th Ave. • Columbus, OH 43210</a:t>
            </a:r>
          </a:p>
          <a:p>
            <a:pPr lvl="0">
              <a:lnSpc>
                <a:spcPct val="100000"/>
              </a:lnSpc>
            </a:pPr>
            <a:r>
              <a:rPr lang="en-US" sz="1800" b="0" i="0">
                <a:solidFill>
                  <a:srgbClr val="6B6C6C"/>
                </a:solidFill>
                <a:latin typeface="Buckeye Sans 2" pitchFamily="2" charset="77"/>
              </a:rPr>
              <a:t>614-292-3644</a:t>
            </a:r>
          </a:p>
          <a:p>
            <a:pPr lvl="0">
              <a:lnSpc>
                <a:spcPct val="100000"/>
              </a:lnSpc>
            </a:pPr>
            <a:r>
              <a:rPr lang="en-US" sz="1800" b="0" i="0" err="1">
                <a:solidFill>
                  <a:srgbClr val="BA0C2F"/>
                </a:solidFill>
                <a:latin typeface="Buckeye Sans 2" pitchFamily="2" charset="77"/>
              </a:rPr>
              <a:t>drakeinstitute@osu.edu</a:t>
            </a:r>
            <a:endParaRPr lang="en-US" sz="1800" b="0" i="0">
              <a:solidFill>
                <a:srgbClr val="BA0C2F"/>
              </a:solidFill>
              <a:latin typeface="Buckeye Sans 2" pitchFamily="2" charset="77"/>
            </a:endParaRPr>
          </a:p>
        </p:txBody>
      </p:sp>
      <p:sp>
        <p:nvSpPr>
          <p:cNvPr id="6" name="TextBox 5">
            <a:extLst>
              <a:ext uri="{FF2B5EF4-FFF2-40B4-BE49-F238E27FC236}">
                <a16:creationId xmlns:a16="http://schemas.microsoft.com/office/drawing/2014/main" id="{35E8FC87-2F50-BFB7-EA63-DF47DD502BA5}"/>
              </a:ext>
            </a:extLst>
          </p:cNvPr>
          <p:cNvSpPr txBox="1"/>
          <p:nvPr userDrawn="1"/>
        </p:nvSpPr>
        <p:spPr>
          <a:xfrm>
            <a:off x="3769360" y="693489"/>
            <a:ext cx="8025766" cy="1328056"/>
          </a:xfrm>
          <a:prstGeom prst="rect">
            <a:avLst/>
          </a:prstGeom>
          <a:noFill/>
        </p:spPr>
        <p:txBody>
          <a:bodyPr wrap="square">
            <a:spAutoFit/>
          </a:bodyPr>
          <a:lstStyle/>
          <a:p>
            <a:pPr lvl="0">
              <a:lnSpc>
                <a:spcPct val="90000"/>
              </a:lnSpc>
            </a:pPr>
            <a:r>
              <a:rPr lang="en-US" sz="4400" b="1" i="0">
                <a:solidFill>
                  <a:srgbClr val="6B6C6C"/>
                </a:solidFill>
                <a:latin typeface="Buckeye Serif 2 Black" pitchFamily="2" charset="77"/>
                <a:ea typeface="Buckeye Serif 2 Black" pitchFamily="2" charset="77"/>
              </a:rPr>
              <a:t>Thank You</a:t>
            </a:r>
            <a:br>
              <a:rPr lang="en-US" sz="4400" b="1" i="0">
                <a:solidFill>
                  <a:srgbClr val="6B6C6C"/>
                </a:solidFill>
                <a:latin typeface="Buckeye Serif 2 Black" pitchFamily="2" charset="77"/>
                <a:ea typeface="Buckeye Serif 2 Black" pitchFamily="2" charset="77"/>
              </a:rPr>
            </a:br>
            <a:r>
              <a:rPr lang="en-US" sz="4400" b="1" i="0">
                <a:solidFill>
                  <a:srgbClr val="6B6C6C"/>
                </a:solidFill>
                <a:latin typeface="Buckeye Serif 2 Black" pitchFamily="2" charset="77"/>
                <a:ea typeface="Buckeye Serif 2 Black" pitchFamily="2" charset="77"/>
              </a:rPr>
              <a:t>Questions?</a:t>
            </a:r>
            <a:endParaRPr lang="en-US" sz="1600" b="1" i="0">
              <a:solidFill>
                <a:srgbClr val="6B6C6C"/>
              </a:solidFill>
              <a:latin typeface="Buckeye Serif 2 Black" pitchFamily="2" charset="77"/>
              <a:ea typeface="Buckeye Serif 2 Black" pitchFamily="2" charset="77"/>
            </a:endParaRPr>
          </a:p>
        </p:txBody>
      </p:sp>
    </p:spTree>
    <p:extLst>
      <p:ext uri="{BB962C8B-B14F-4D97-AF65-F5344CB8AC3E}">
        <p14:creationId xmlns:p14="http://schemas.microsoft.com/office/powerpoint/2010/main" val="2297640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3017334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3275479"/>
            <a:ext cx="5441197" cy="2428368"/>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3022394"/>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1653762"/>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552416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1772399"/>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478644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BA0C2F"/>
                </a:solidFill>
              </a:defRPr>
            </a:lvl1pPr>
          </a:lstStyle>
          <a:p>
            <a:r>
              <a:rPr lang="en-US"/>
              <a:t>Click to edit 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3804102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tatistics with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178050"/>
            <a:ext cx="3200400" cy="1555750"/>
          </a:xfrm>
        </p:spPr>
        <p:txBody>
          <a:bodyPr anchor="ctr" anchorCtr="0">
            <a:noAutofit/>
          </a:bodyPr>
          <a:lstStyle>
            <a:lvl1pPr marL="0" indent="0" algn="ctr">
              <a:buNone/>
              <a:defRPr sz="7500">
                <a:solidFill>
                  <a:srgbClr val="6B6C6C"/>
                </a:solidFill>
                <a:latin typeface="+mj-lt"/>
              </a:defRPr>
            </a:lvl1pPr>
          </a:lstStyle>
          <a:p>
            <a:pPr lvl="0"/>
            <a:r>
              <a:rPr lang="en-US"/>
              <a:t>00</a:t>
            </a:r>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200">
                <a:solidFill>
                  <a:srgbClr val="6B6C6C"/>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6B6C6C"/>
                </a:solidFill>
              </a:defRPr>
            </a:lvl5pPr>
          </a:lstStyle>
          <a:p>
            <a:pPr lvl="0"/>
            <a:r>
              <a:rPr lang="en-US"/>
              <a:t>Click to edit Master text styles</a:t>
            </a:r>
          </a:p>
          <a:p>
            <a:pPr lvl="4"/>
            <a:endParaRPr lang="en-US"/>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178050"/>
            <a:ext cx="3200400" cy="1555750"/>
          </a:xfrm>
        </p:spPr>
        <p:txBody>
          <a:bodyPr anchor="ctr" anchorCtr="0">
            <a:noAutofit/>
          </a:bodyPr>
          <a:lstStyle>
            <a:lvl1pPr marL="0" indent="0" algn="ctr">
              <a:buNone/>
              <a:defRPr sz="7500">
                <a:solidFill>
                  <a:srgbClr val="6B6C6C"/>
                </a:solidFill>
                <a:latin typeface="+mj-lt"/>
              </a:defRPr>
            </a:lvl1pPr>
          </a:lstStyle>
          <a:p>
            <a:pPr lvl="0"/>
            <a:r>
              <a:rPr lang="en-US"/>
              <a:t>00</a:t>
            </a:r>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200">
                <a:solidFill>
                  <a:srgbClr val="6B6C6C"/>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6B6C6C"/>
                </a:solidFill>
              </a:defRPr>
            </a:lvl5pPr>
          </a:lstStyle>
          <a:p>
            <a:pPr lvl="0"/>
            <a:r>
              <a:rPr lang="en-US"/>
              <a:t>Click to edit Master text styles</a:t>
            </a:r>
          </a:p>
          <a:p>
            <a:pPr lvl="4"/>
            <a:endParaRPr lang="en-US"/>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178050"/>
            <a:ext cx="3200400" cy="1555750"/>
          </a:xfrm>
        </p:spPr>
        <p:txBody>
          <a:bodyPr anchor="ctr" anchorCtr="0">
            <a:noAutofit/>
          </a:bodyPr>
          <a:lstStyle>
            <a:lvl1pPr marL="0" indent="0" algn="ctr">
              <a:buNone/>
              <a:defRPr sz="7500">
                <a:solidFill>
                  <a:srgbClr val="6B6C6C"/>
                </a:solidFill>
                <a:latin typeface="+mj-lt"/>
              </a:defRPr>
            </a:lvl1pPr>
          </a:lstStyle>
          <a:p>
            <a:pPr lvl="0"/>
            <a:r>
              <a:rPr lang="en-US"/>
              <a:t>00</a:t>
            </a:r>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200">
                <a:solidFill>
                  <a:srgbClr val="6B6C6C"/>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6B6C6C"/>
                </a:solidFill>
              </a:defRPr>
            </a:lvl5pPr>
          </a:lstStyle>
          <a:p>
            <a:pPr lvl="0"/>
            <a:r>
              <a:rPr lang="en-US"/>
              <a:t>Click to edit Master text styles</a:t>
            </a:r>
          </a:p>
          <a:p>
            <a:pPr lvl="4"/>
            <a:endParaRPr lang="en-US"/>
          </a:p>
        </p:txBody>
      </p:sp>
      <p:sp>
        <p:nvSpPr>
          <p:cNvPr id="25" name="Title 1">
            <a:extLst>
              <a:ext uri="{FF2B5EF4-FFF2-40B4-BE49-F238E27FC236}">
                <a16:creationId xmlns:a16="http://schemas.microsoft.com/office/drawing/2014/main" id="{784EC54A-1238-054A-B123-4E089148A05A}"/>
              </a:ext>
            </a:extLst>
          </p:cNvPr>
          <p:cNvSpPr>
            <a:spLocks noGrp="1"/>
          </p:cNvSpPr>
          <p:nvPr>
            <p:ph type="title"/>
          </p:nvPr>
        </p:nvSpPr>
        <p:spPr>
          <a:xfrm>
            <a:off x="838200" y="986042"/>
            <a:ext cx="10515600" cy="838854"/>
          </a:xfrm>
        </p:spPr>
        <p:txBody>
          <a:bodyPr anchor="t"/>
          <a:lstStyle/>
          <a:p>
            <a:r>
              <a:rPr lang="en-US"/>
              <a:t>Click to edit Master title style</a:t>
            </a:r>
          </a:p>
        </p:txBody>
      </p:sp>
    </p:spTree>
    <p:extLst>
      <p:ext uri="{BB962C8B-B14F-4D97-AF65-F5344CB8AC3E}">
        <p14:creationId xmlns:p14="http://schemas.microsoft.com/office/powerpoint/2010/main" val="32390434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userDrawn="1"/>
        </p:nvCxnSpPr>
        <p:spPr>
          <a:xfrm flipV="1">
            <a:off x="42467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7915362"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3741704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userDrawn="1"/>
        </p:nvCxnSpPr>
        <p:spPr>
          <a:xfrm flipV="1">
            <a:off x="42467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37420611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7915362"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1409075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2-Content2 - Comparison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6096000"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5" name="Text Placeholder 2">
            <a:extLst>
              <a:ext uri="{FF2B5EF4-FFF2-40B4-BE49-F238E27FC236}">
                <a16:creationId xmlns:a16="http://schemas.microsoft.com/office/drawing/2014/main" id="{07C87612-FD4A-BA3F-2D54-20BA3139D15C}"/>
              </a:ext>
            </a:extLst>
          </p:cNvPr>
          <p:cNvSpPr>
            <a:spLocks noGrp="1"/>
          </p:cNvSpPr>
          <p:nvPr>
            <p:ph type="body" idx="20" hasCustomPrompt="1"/>
          </p:nvPr>
        </p:nvSpPr>
        <p:spPr>
          <a:xfrm>
            <a:off x="653143" y="1894110"/>
            <a:ext cx="5201923"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7" name="Content Placeholder 3">
            <a:extLst>
              <a:ext uri="{FF2B5EF4-FFF2-40B4-BE49-F238E27FC236}">
                <a16:creationId xmlns:a16="http://schemas.microsoft.com/office/drawing/2014/main" id="{F21654AA-6C7C-1787-33FD-9F221005A38A}"/>
              </a:ext>
            </a:extLst>
          </p:cNvPr>
          <p:cNvSpPr>
            <a:spLocks noGrp="1"/>
          </p:cNvSpPr>
          <p:nvPr>
            <p:ph sz="half" idx="21" hasCustomPrompt="1"/>
          </p:nvPr>
        </p:nvSpPr>
        <p:spPr>
          <a:xfrm>
            <a:off x="642257" y="2532774"/>
            <a:ext cx="5201923"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11" name="Text Placeholder 2">
            <a:extLst>
              <a:ext uri="{FF2B5EF4-FFF2-40B4-BE49-F238E27FC236}">
                <a16:creationId xmlns:a16="http://schemas.microsoft.com/office/drawing/2014/main" id="{BAFEE856-4707-5066-8CCB-CD2190625459}"/>
              </a:ext>
            </a:extLst>
          </p:cNvPr>
          <p:cNvSpPr>
            <a:spLocks noGrp="1"/>
          </p:cNvSpPr>
          <p:nvPr>
            <p:ph type="body" idx="22" hasCustomPrompt="1"/>
          </p:nvPr>
        </p:nvSpPr>
        <p:spPr>
          <a:xfrm>
            <a:off x="6358707" y="1894110"/>
            <a:ext cx="5201923"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2" name="Content Placeholder 3">
            <a:extLst>
              <a:ext uri="{FF2B5EF4-FFF2-40B4-BE49-F238E27FC236}">
                <a16:creationId xmlns:a16="http://schemas.microsoft.com/office/drawing/2014/main" id="{9D1BB736-BCD8-972D-CB75-758557B22AF3}"/>
              </a:ext>
            </a:extLst>
          </p:cNvPr>
          <p:cNvSpPr>
            <a:spLocks noGrp="1"/>
          </p:cNvSpPr>
          <p:nvPr>
            <p:ph sz="half" idx="23" hasCustomPrompt="1"/>
          </p:nvPr>
        </p:nvSpPr>
        <p:spPr>
          <a:xfrm>
            <a:off x="6347821" y="2532774"/>
            <a:ext cx="5201923"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812329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 facilitato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256614"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954628" y="5196061"/>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954621" y="1978399"/>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4"/>
            <a:endParaRPr lang="en-US"/>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859224"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500670" y="197840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4"/>
            <a:endParaRPr lang="en-US"/>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414693"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8046712" y="197840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4"/>
            <a:endParaRPr lang="en-US"/>
          </a:p>
        </p:txBody>
      </p:sp>
      <p:sp>
        <p:nvSpPr>
          <p:cNvPr id="3" name="Text Placeholder 4">
            <a:extLst>
              <a:ext uri="{FF2B5EF4-FFF2-40B4-BE49-F238E27FC236}">
                <a16:creationId xmlns:a16="http://schemas.microsoft.com/office/drawing/2014/main" id="{40B557A1-0D21-B372-0A20-7316791A0AD7}"/>
              </a:ext>
            </a:extLst>
          </p:cNvPr>
          <p:cNvSpPr>
            <a:spLocks noGrp="1"/>
          </p:cNvSpPr>
          <p:nvPr>
            <p:ph type="body" sz="quarter" idx="29" hasCustomPrompt="1"/>
          </p:nvPr>
        </p:nvSpPr>
        <p:spPr>
          <a:xfrm>
            <a:off x="954628" y="5419805"/>
            <a:ext cx="32004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4" name="Text Placeholder 4">
            <a:extLst>
              <a:ext uri="{FF2B5EF4-FFF2-40B4-BE49-F238E27FC236}">
                <a16:creationId xmlns:a16="http://schemas.microsoft.com/office/drawing/2014/main" id="{111D34CF-EF8E-84CD-B1EC-B1189A495FC7}"/>
              </a:ext>
            </a:extLst>
          </p:cNvPr>
          <p:cNvSpPr>
            <a:spLocks noGrp="1"/>
          </p:cNvSpPr>
          <p:nvPr>
            <p:ph type="body" sz="quarter" idx="30" hasCustomPrompt="1"/>
          </p:nvPr>
        </p:nvSpPr>
        <p:spPr>
          <a:xfrm>
            <a:off x="4500670" y="5196061"/>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 name="Text Placeholder 4">
            <a:extLst>
              <a:ext uri="{FF2B5EF4-FFF2-40B4-BE49-F238E27FC236}">
                <a16:creationId xmlns:a16="http://schemas.microsoft.com/office/drawing/2014/main" id="{05F5C7B5-F899-C058-018B-524BCF75E83C}"/>
              </a:ext>
            </a:extLst>
          </p:cNvPr>
          <p:cNvSpPr>
            <a:spLocks noGrp="1"/>
          </p:cNvSpPr>
          <p:nvPr>
            <p:ph type="body" sz="quarter" idx="31" hasCustomPrompt="1"/>
          </p:nvPr>
        </p:nvSpPr>
        <p:spPr>
          <a:xfrm>
            <a:off x="4500670" y="5419805"/>
            <a:ext cx="32004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9" name="Text Placeholder 4">
            <a:extLst>
              <a:ext uri="{FF2B5EF4-FFF2-40B4-BE49-F238E27FC236}">
                <a16:creationId xmlns:a16="http://schemas.microsoft.com/office/drawing/2014/main" id="{3EFB21D2-002F-928F-377F-B1B821D9F43C}"/>
              </a:ext>
            </a:extLst>
          </p:cNvPr>
          <p:cNvSpPr>
            <a:spLocks noGrp="1"/>
          </p:cNvSpPr>
          <p:nvPr>
            <p:ph type="body" sz="quarter" idx="32" hasCustomPrompt="1"/>
          </p:nvPr>
        </p:nvSpPr>
        <p:spPr>
          <a:xfrm>
            <a:off x="8046712" y="5196061"/>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0" name="Text Placeholder 4">
            <a:extLst>
              <a:ext uri="{FF2B5EF4-FFF2-40B4-BE49-F238E27FC236}">
                <a16:creationId xmlns:a16="http://schemas.microsoft.com/office/drawing/2014/main" id="{5BE6B7B5-7371-DC93-29F8-25FD42D119C8}"/>
              </a:ext>
            </a:extLst>
          </p:cNvPr>
          <p:cNvSpPr>
            <a:spLocks noGrp="1"/>
          </p:cNvSpPr>
          <p:nvPr>
            <p:ph type="body" sz="quarter" idx="33" hasCustomPrompt="1"/>
          </p:nvPr>
        </p:nvSpPr>
        <p:spPr>
          <a:xfrm>
            <a:off x="8046712" y="5419805"/>
            <a:ext cx="32004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838200" y="708338"/>
            <a:ext cx="10515600" cy="741161"/>
          </a:xfrm>
        </p:spPr>
        <p:txBody>
          <a:bodyPr anchor="t"/>
          <a:lstStyle>
            <a:lvl1pPr>
              <a:defRPr sz="4800">
                <a:solidFill>
                  <a:srgbClr val="6B6C6C"/>
                </a:solidFill>
              </a:defRPr>
            </a:lvl1pPr>
          </a:lstStyle>
          <a:p>
            <a:r>
              <a:rPr lang="en-US"/>
              <a:t>Title of Presentation</a:t>
            </a:r>
          </a:p>
        </p:txBody>
      </p:sp>
      <p:sp>
        <p:nvSpPr>
          <p:cNvPr id="17" name="Text Placeholder 15">
            <a:extLst>
              <a:ext uri="{FF2B5EF4-FFF2-40B4-BE49-F238E27FC236}">
                <a16:creationId xmlns:a16="http://schemas.microsoft.com/office/drawing/2014/main" id="{7881FAEA-7C56-E1F3-9517-80E6C27F1772}"/>
              </a:ext>
            </a:extLst>
          </p:cNvPr>
          <p:cNvSpPr>
            <a:spLocks noGrp="1"/>
          </p:cNvSpPr>
          <p:nvPr>
            <p:ph type="body" sz="quarter" idx="34" hasCustomPrompt="1"/>
          </p:nvPr>
        </p:nvSpPr>
        <p:spPr>
          <a:xfrm>
            <a:off x="838200" y="1375040"/>
            <a:ext cx="6684616" cy="452517"/>
          </a:xfrm>
        </p:spPr>
        <p:txBody>
          <a:bodyPr/>
          <a:lstStyle>
            <a:lvl1pPr>
              <a:defRPr>
                <a:solidFill>
                  <a:srgbClr val="BA0C2F"/>
                </a:solidFill>
              </a:defRPr>
            </a:lvl1pPr>
          </a:lstStyle>
          <a:p>
            <a:pPr lvl="0"/>
            <a:r>
              <a:rPr lang="en-US" sz="2800" b="0">
                <a:solidFill>
                  <a:srgbClr val="BA0C2F"/>
                </a:solidFill>
                <a:latin typeface="Buckeye Sans 2" pitchFamily="2" charset="77"/>
              </a:rPr>
              <a:t>Facilitators</a:t>
            </a:r>
            <a:endParaRPr lang="en-US"/>
          </a:p>
        </p:txBody>
      </p:sp>
    </p:spTree>
    <p:extLst>
      <p:ext uri="{BB962C8B-B14F-4D97-AF65-F5344CB8AC3E}">
        <p14:creationId xmlns:p14="http://schemas.microsoft.com/office/powerpoint/2010/main" val="3104410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2-Content2 - Comparison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6096000"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 name="Text Placeholder 2">
            <a:extLst>
              <a:ext uri="{FF2B5EF4-FFF2-40B4-BE49-F238E27FC236}">
                <a16:creationId xmlns:a16="http://schemas.microsoft.com/office/drawing/2014/main" id="{B9789CDA-3690-18C4-A39E-40F3AAAD9670}"/>
              </a:ext>
            </a:extLst>
          </p:cNvPr>
          <p:cNvSpPr>
            <a:spLocks noGrp="1"/>
          </p:cNvSpPr>
          <p:nvPr>
            <p:ph type="body" idx="24" hasCustomPrompt="1"/>
          </p:nvPr>
        </p:nvSpPr>
        <p:spPr>
          <a:xfrm>
            <a:off x="9203010" y="1894109"/>
            <a:ext cx="2345614"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3" name="Content Placeholder 3">
            <a:extLst>
              <a:ext uri="{FF2B5EF4-FFF2-40B4-BE49-F238E27FC236}">
                <a16:creationId xmlns:a16="http://schemas.microsoft.com/office/drawing/2014/main" id="{B64C397B-EE1D-AE94-3627-898285C7EE6E}"/>
              </a:ext>
            </a:extLst>
          </p:cNvPr>
          <p:cNvSpPr>
            <a:spLocks noGrp="1"/>
          </p:cNvSpPr>
          <p:nvPr>
            <p:ph sz="half" idx="25" hasCustomPrompt="1"/>
          </p:nvPr>
        </p:nvSpPr>
        <p:spPr>
          <a:xfrm>
            <a:off x="9203010" y="2546185"/>
            <a:ext cx="2345614"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13" name="Text Placeholder 2">
            <a:extLst>
              <a:ext uri="{FF2B5EF4-FFF2-40B4-BE49-F238E27FC236}">
                <a16:creationId xmlns:a16="http://schemas.microsoft.com/office/drawing/2014/main" id="{A186F9D5-5EC7-7C84-142E-BDF288E07471}"/>
              </a:ext>
            </a:extLst>
          </p:cNvPr>
          <p:cNvSpPr>
            <a:spLocks noGrp="1"/>
          </p:cNvSpPr>
          <p:nvPr>
            <p:ph type="body" idx="28" hasCustomPrompt="1"/>
          </p:nvPr>
        </p:nvSpPr>
        <p:spPr>
          <a:xfrm>
            <a:off x="6319348" y="1894109"/>
            <a:ext cx="2401112"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4" name="Content Placeholder 3">
            <a:extLst>
              <a:ext uri="{FF2B5EF4-FFF2-40B4-BE49-F238E27FC236}">
                <a16:creationId xmlns:a16="http://schemas.microsoft.com/office/drawing/2014/main" id="{B62C63AE-C911-D898-3FE4-CC4871419503}"/>
              </a:ext>
            </a:extLst>
          </p:cNvPr>
          <p:cNvSpPr>
            <a:spLocks noGrp="1"/>
          </p:cNvSpPr>
          <p:nvPr>
            <p:ph sz="half" idx="29" hasCustomPrompt="1"/>
          </p:nvPr>
        </p:nvSpPr>
        <p:spPr>
          <a:xfrm>
            <a:off x="6319348" y="2546185"/>
            <a:ext cx="2401113"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22" name="Straight Connector 21">
            <a:extLst>
              <a:ext uri="{FF2B5EF4-FFF2-40B4-BE49-F238E27FC236}">
                <a16:creationId xmlns:a16="http://schemas.microsoft.com/office/drawing/2014/main" id="{638AACA6-71A6-004F-FF70-650C0081EC10}"/>
              </a:ext>
            </a:extLst>
          </p:cNvPr>
          <p:cNvCxnSpPr>
            <a:cxnSpLocks/>
          </p:cNvCxnSpPr>
          <p:nvPr userDrawn="1"/>
        </p:nvCxnSpPr>
        <p:spPr>
          <a:xfrm flipV="1">
            <a:off x="89618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2">
            <a:extLst>
              <a:ext uri="{FF2B5EF4-FFF2-40B4-BE49-F238E27FC236}">
                <a16:creationId xmlns:a16="http://schemas.microsoft.com/office/drawing/2014/main" id="{1F7EC2A9-6AC6-9BFB-9E30-85C4CE053F95}"/>
              </a:ext>
            </a:extLst>
          </p:cNvPr>
          <p:cNvSpPr>
            <a:spLocks noGrp="1"/>
          </p:cNvSpPr>
          <p:nvPr>
            <p:ph type="body" idx="30" hasCustomPrompt="1"/>
          </p:nvPr>
        </p:nvSpPr>
        <p:spPr>
          <a:xfrm>
            <a:off x="3527040" y="1894109"/>
            <a:ext cx="2345614"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5" name="Content Placeholder 3">
            <a:extLst>
              <a:ext uri="{FF2B5EF4-FFF2-40B4-BE49-F238E27FC236}">
                <a16:creationId xmlns:a16="http://schemas.microsoft.com/office/drawing/2014/main" id="{6B9D4329-C997-366B-6F10-EC4CD6ED2A40}"/>
              </a:ext>
            </a:extLst>
          </p:cNvPr>
          <p:cNvSpPr>
            <a:spLocks noGrp="1"/>
          </p:cNvSpPr>
          <p:nvPr>
            <p:ph sz="half" idx="31" hasCustomPrompt="1"/>
          </p:nvPr>
        </p:nvSpPr>
        <p:spPr>
          <a:xfrm>
            <a:off x="3527040" y="2546185"/>
            <a:ext cx="2345614"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6" name="Text Placeholder 2">
            <a:extLst>
              <a:ext uri="{FF2B5EF4-FFF2-40B4-BE49-F238E27FC236}">
                <a16:creationId xmlns:a16="http://schemas.microsoft.com/office/drawing/2014/main" id="{17E6A04D-BDCC-5777-5896-BE1B8C3418F4}"/>
              </a:ext>
            </a:extLst>
          </p:cNvPr>
          <p:cNvSpPr>
            <a:spLocks noGrp="1"/>
          </p:cNvSpPr>
          <p:nvPr>
            <p:ph type="body" idx="32" hasCustomPrompt="1"/>
          </p:nvPr>
        </p:nvSpPr>
        <p:spPr>
          <a:xfrm>
            <a:off x="604569" y="1894109"/>
            <a:ext cx="2401112"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7" name="Content Placeholder 3">
            <a:extLst>
              <a:ext uri="{FF2B5EF4-FFF2-40B4-BE49-F238E27FC236}">
                <a16:creationId xmlns:a16="http://schemas.microsoft.com/office/drawing/2014/main" id="{11A6FF50-7D2F-56AC-402A-F65FCB20EA18}"/>
              </a:ext>
            </a:extLst>
          </p:cNvPr>
          <p:cNvSpPr>
            <a:spLocks noGrp="1"/>
          </p:cNvSpPr>
          <p:nvPr>
            <p:ph sz="half" idx="33" hasCustomPrompt="1"/>
          </p:nvPr>
        </p:nvSpPr>
        <p:spPr>
          <a:xfrm>
            <a:off x="604568" y="2546185"/>
            <a:ext cx="2401114"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28" name="Straight Connector 27">
            <a:extLst>
              <a:ext uri="{FF2B5EF4-FFF2-40B4-BE49-F238E27FC236}">
                <a16:creationId xmlns:a16="http://schemas.microsoft.com/office/drawing/2014/main" id="{F3E831BC-7958-EC9A-FA1F-34D004109B79}"/>
              </a:ext>
            </a:extLst>
          </p:cNvPr>
          <p:cNvCxnSpPr>
            <a:cxnSpLocks/>
          </p:cNvCxnSpPr>
          <p:nvPr userDrawn="1"/>
        </p:nvCxnSpPr>
        <p:spPr>
          <a:xfrm flipV="1">
            <a:off x="3263591"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6791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767465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CAFC-3B4A-4672-84EA-5FEF441D4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B4366-430D-4EAB-86FC-85E3DA977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13C1B-8A88-4B41-9A1D-176DDFAA9BF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EB754EA-9B22-42AD-9581-EC21C5330C16}"/>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7714CCB6-F8A7-4A68-855B-6C51CDE481A5}"/>
              </a:ext>
            </a:extLst>
          </p:cNvPr>
          <p:cNvSpPr>
            <a:spLocks noGrp="1"/>
          </p:cNvSpPr>
          <p:nvPr>
            <p:ph type="sldNum" sz="quarter" idx="12"/>
          </p:nvPr>
        </p:nvSpPr>
        <p:spPr/>
        <p:txBody>
          <a:bodyPr/>
          <a:lstStyle/>
          <a:p>
            <a:fld id="{6A437EE8-8900-40F5-8C81-C8A18CC53EFD}" type="slidenum">
              <a:rPr lang="en-US" smtClean="0"/>
              <a:t>‹#›</a:t>
            </a:fld>
            <a:endParaRPr lang="en-US"/>
          </a:p>
        </p:txBody>
      </p:sp>
    </p:spTree>
    <p:extLst>
      <p:ext uri="{BB962C8B-B14F-4D97-AF65-F5344CB8AC3E}">
        <p14:creationId xmlns:p14="http://schemas.microsoft.com/office/powerpoint/2010/main" val="31511098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hree facilitators/Imag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588818" y="4676382"/>
            <a:ext cx="3200400" cy="296986"/>
          </a:xfrm>
        </p:spPr>
        <p:txBody>
          <a:bodyPr anchor="b">
            <a:noAutofit/>
          </a:bodyPr>
          <a:lstStyle>
            <a:lvl1pPr marL="0" indent="0" algn="l">
              <a:buNone/>
              <a:defRPr sz="20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609600" y="1600200"/>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4"/>
            <a:endParaRPr lang="en-US"/>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539282" y="160866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4"/>
            <a:endParaRPr lang="en-US"/>
          </a:p>
        </p:txBody>
      </p: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8382000" y="160866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4"/>
            <a:endParaRPr lang="en-US"/>
          </a:p>
        </p:txBody>
      </p:sp>
      <p:sp>
        <p:nvSpPr>
          <p:cNvPr id="3" name="Text Placeholder 4">
            <a:extLst>
              <a:ext uri="{FF2B5EF4-FFF2-40B4-BE49-F238E27FC236}">
                <a16:creationId xmlns:a16="http://schemas.microsoft.com/office/drawing/2014/main" id="{40B557A1-0D21-B372-0A20-7316791A0AD7}"/>
              </a:ext>
            </a:extLst>
          </p:cNvPr>
          <p:cNvSpPr>
            <a:spLocks noGrp="1"/>
          </p:cNvSpPr>
          <p:nvPr>
            <p:ph type="body" sz="quarter" idx="29" hasCustomPrompt="1"/>
          </p:nvPr>
        </p:nvSpPr>
        <p:spPr>
          <a:xfrm>
            <a:off x="588818" y="4900126"/>
            <a:ext cx="3200400" cy="684106"/>
          </a:xfrm>
        </p:spPr>
        <p:txBody>
          <a:bodyPr anchor="t">
            <a:noAutofit/>
          </a:bodyPr>
          <a:lstStyle>
            <a:lvl1pPr marL="0" indent="0" algn="l">
              <a:lnSpc>
                <a:spcPct val="100000"/>
              </a:lnSpc>
              <a:spcBef>
                <a:spcPts val="0"/>
              </a:spcBef>
              <a:buNone/>
              <a:defRPr sz="18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4" name="Text Placeholder 4">
            <a:extLst>
              <a:ext uri="{FF2B5EF4-FFF2-40B4-BE49-F238E27FC236}">
                <a16:creationId xmlns:a16="http://schemas.microsoft.com/office/drawing/2014/main" id="{111D34CF-EF8E-84CD-B1EC-B1189A495FC7}"/>
              </a:ext>
            </a:extLst>
          </p:cNvPr>
          <p:cNvSpPr>
            <a:spLocks noGrp="1"/>
          </p:cNvSpPr>
          <p:nvPr>
            <p:ph type="body" sz="quarter" idx="30" hasCustomPrompt="1"/>
          </p:nvPr>
        </p:nvSpPr>
        <p:spPr>
          <a:xfrm>
            <a:off x="4539282" y="4641351"/>
            <a:ext cx="3200400" cy="296986"/>
          </a:xfrm>
        </p:spPr>
        <p:txBody>
          <a:bodyPr anchor="b">
            <a:noAutofit/>
          </a:bodyPr>
          <a:lstStyle>
            <a:lvl1pPr marL="0" indent="0" algn="l">
              <a:buNone/>
              <a:defRPr sz="20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First and Last Name</a:t>
            </a:r>
          </a:p>
        </p:txBody>
      </p:sp>
      <p:sp>
        <p:nvSpPr>
          <p:cNvPr id="7" name="Text Placeholder 4">
            <a:extLst>
              <a:ext uri="{FF2B5EF4-FFF2-40B4-BE49-F238E27FC236}">
                <a16:creationId xmlns:a16="http://schemas.microsoft.com/office/drawing/2014/main" id="{05F5C7B5-F899-C058-018B-524BCF75E83C}"/>
              </a:ext>
            </a:extLst>
          </p:cNvPr>
          <p:cNvSpPr>
            <a:spLocks noGrp="1"/>
          </p:cNvSpPr>
          <p:nvPr>
            <p:ph type="body" sz="quarter" idx="31" hasCustomPrompt="1"/>
          </p:nvPr>
        </p:nvSpPr>
        <p:spPr>
          <a:xfrm>
            <a:off x="4539282" y="4900126"/>
            <a:ext cx="3200400" cy="684106"/>
          </a:xfrm>
        </p:spPr>
        <p:txBody>
          <a:bodyPr anchor="t">
            <a:noAutofit/>
          </a:bodyPr>
          <a:lstStyle>
            <a:lvl1pPr marL="0" indent="0" algn="l">
              <a:lnSpc>
                <a:spcPct val="100000"/>
              </a:lnSpc>
              <a:spcBef>
                <a:spcPts val="0"/>
              </a:spcBef>
              <a:buNone/>
              <a:defRPr sz="18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br>
              <a:rPr lang="en-US" dirty="0"/>
            </a:br>
            <a:r>
              <a:rPr lang="en-US" dirty="0"/>
              <a:t>Department</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588818" y="407405"/>
            <a:ext cx="10515600" cy="741161"/>
          </a:xfrm>
        </p:spPr>
        <p:txBody>
          <a:bodyPr anchor="t"/>
          <a:lstStyle>
            <a:lvl1pPr>
              <a:defRPr sz="4800">
                <a:solidFill>
                  <a:srgbClr val="C00000"/>
                </a:solidFill>
              </a:defRPr>
            </a:lvl1pPr>
          </a:lstStyle>
          <a:p>
            <a:r>
              <a:rPr lang="en-US" dirty="0"/>
              <a:t>Three Image Option</a:t>
            </a:r>
          </a:p>
        </p:txBody>
      </p:sp>
      <p:sp>
        <p:nvSpPr>
          <p:cNvPr id="2" name="Text Placeholder 4">
            <a:extLst>
              <a:ext uri="{FF2B5EF4-FFF2-40B4-BE49-F238E27FC236}">
                <a16:creationId xmlns:a16="http://schemas.microsoft.com/office/drawing/2014/main" id="{F8EDBCCA-321F-9D3C-D6A6-9402B88C59F3}"/>
              </a:ext>
            </a:extLst>
          </p:cNvPr>
          <p:cNvSpPr>
            <a:spLocks noGrp="1"/>
          </p:cNvSpPr>
          <p:nvPr>
            <p:ph type="body" sz="quarter" idx="32" hasCustomPrompt="1"/>
          </p:nvPr>
        </p:nvSpPr>
        <p:spPr>
          <a:xfrm>
            <a:off x="8382000" y="4641351"/>
            <a:ext cx="3200400" cy="296986"/>
          </a:xfrm>
        </p:spPr>
        <p:txBody>
          <a:bodyPr anchor="b">
            <a:noAutofit/>
          </a:bodyPr>
          <a:lstStyle>
            <a:lvl1pPr marL="0" indent="0" algn="l">
              <a:buNone/>
              <a:defRPr sz="20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First and Last Name</a:t>
            </a:r>
          </a:p>
        </p:txBody>
      </p:sp>
      <p:sp>
        <p:nvSpPr>
          <p:cNvPr id="8" name="Text Placeholder 4">
            <a:extLst>
              <a:ext uri="{FF2B5EF4-FFF2-40B4-BE49-F238E27FC236}">
                <a16:creationId xmlns:a16="http://schemas.microsoft.com/office/drawing/2014/main" id="{640DB458-EAB2-4DF8-F16E-0D83371C9989}"/>
              </a:ext>
            </a:extLst>
          </p:cNvPr>
          <p:cNvSpPr>
            <a:spLocks noGrp="1"/>
          </p:cNvSpPr>
          <p:nvPr>
            <p:ph type="body" sz="quarter" idx="33" hasCustomPrompt="1"/>
          </p:nvPr>
        </p:nvSpPr>
        <p:spPr>
          <a:xfrm>
            <a:off x="8382000" y="4900126"/>
            <a:ext cx="3200400" cy="684106"/>
          </a:xfrm>
        </p:spPr>
        <p:txBody>
          <a:bodyPr anchor="t">
            <a:noAutofit/>
          </a:bodyPr>
          <a:lstStyle>
            <a:lvl1pPr marL="0" indent="0" algn="l">
              <a:lnSpc>
                <a:spcPct val="100000"/>
              </a:lnSpc>
              <a:spcBef>
                <a:spcPts val="0"/>
              </a:spcBef>
              <a:buNone/>
              <a:defRPr sz="18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br>
              <a:rPr lang="en-US" dirty="0"/>
            </a:br>
            <a:r>
              <a:rPr lang="en-US" dirty="0"/>
              <a:t>Department</a:t>
            </a:r>
          </a:p>
        </p:txBody>
      </p:sp>
    </p:spTree>
    <p:extLst>
      <p:ext uri="{BB962C8B-B14F-4D97-AF65-F5344CB8AC3E}">
        <p14:creationId xmlns:p14="http://schemas.microsoft.com/office/powerpoint/2010/main" val="2905999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p:nvPr>
        </p:nvSpPr>
        <p:spPr>
          <a:xfrm>
            <a:off x="838200" y="986042"/>
            <a:ext cx="10515600" cy="83885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p:nvPr>
        </p:nvSpPr>
        <p:spPr>
          <a:xfrm>
            <a:off x="838200" y="2161509"/>
            <a:ext cx="10515600" cy="40154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3341450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4001C-171D-4E3E-B5D6-BCADE39B691A}"/>
              </a:ext>
            </a:extLst>
          </p:cNvPr>
          <p:cNvSpPr>
            <a:spLocks noGrp="1"/>
          </p:cNvSpPr>
          <p:nvPr>
            <p:ph type="title"/>
          </p:nvPr>
        </p:nvSpPr>
        <p:spPr>
          <a:xfrm>
            <a:off x="831850" y="2609603"/>
            <a:ext cx="10515600" cy="819397"/>
          </a:xfrm>
        </p:spPr>
        <p:txBody>
          <a:bodyPr anchor="t">
            <a:normAutofit/>
          </a:bodyPr>
          <a:lstStyle>
            <a:lvl1pPr>
              <a:defRPr sz="5500"/>
            </a:lvl1pPr>
          </a:lstStyle>
          <a:p>
            <a:r>
              <a:rPr lang="en-US"/>
              <a:t>Click to edit Master title style</a:t>
            </a:r>
          </a:p>
        </p:txBody>
      </p:sp>
      <p:sp>
        <p:nvSpPr>
          <p:cNvPr id="3" name="Text Placeholder 2">
            <a:extLst>
              <a:ext uri="{FF2B5EF4-FFF2-40B4-BE49-F238E27FC236}">
                <a16:creationId xmlns:a16="http://schemas.microsoft.com/office/drawing/2014/main" id="{21934708-1F7D-4A7D-990D-4B0285713075}"/>
              </a:ext>
            </a:extLst>
          </p:cNvPr>
          <p:cNvSpPr>
            <a:spLocks noGrp="1"/>
          </p:cNvSpPr>
          <p:nvPr>
            <p:ph type="body" idx="1"/>
          </p:nvPr>
        </p:nvSpPr>
        <p:spPr>
          <a:xfrm>
            <a:off x="831850" y="3457508"/>
            <a:ext cx="10515600" cy="496976"/>
          </a:xfrm>
        </p:spPr>
        <p:txBody>
          <a:bodyPr>
            <a:normAutofit/>
          </a:bodyPr>
          <a:lstStyle>
            <a:lvl1pPr marL="0" indent="0">
              <a:buNone/>
              <a:defRPr sz="2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1816699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p:nvPr>
        </p:nvSpPr>
        <p:spPr>
          <a:xfrm>
            <a:off x="838200" y="986042"/>
            <a:ext cx="10515600" cy="83885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p:nvPr>
        </p:nvSpPr>
        <p:spPr>
          <a:xfrm>
            <a:off x="838200" y="2161509"/>
            <a:ext cx="10515600" cy="40154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7" name="Straight Connector 6">
            <a:extLst>
              <a:ext uri="{FF2B5EF4-FFF2-40B4-BE49-F238E27FC236}">
                <a16:creationId xmlns:a16="http://schemas.microsoft.com/office/drawing/2014/main" id="{07748A89-EDD3-4E47-AFE7-62C61C34960B}"/>
              </a:ext>
            </a:extLst>
          </p:cNvPr>
          <p:cNvCxnSpPr>
            <a:cxnSpLocks/>
          </p:cNvCxnSpPr>
          <p:nvPr userDrawn="1"/>
        </p:nvCxnSpPr>
        <p:spPr>
          <a:xfrm>
            <a:off x="838200" y="801837"/>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450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istics with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178050"/>
            <a:ext cx="3200400" cy="1555750"/>
          </a:xfrm>
        </p:spPr>
        <p:txBody>
          <a:bodyPr anchor="ctr" anchorCtr="0">
            <a:noAutofit/>
          </a:bodyPr>
          <a:lstStyle>
            <a:lvl1pPr marL="0" indent="0" algn="ctr">
              <a:buNone/>
              <a:defRPr sz="7500">
                <a:latin typeface="+mj-lt"/>
              </a:defRPr>
            </a:lvl1pPr>
          </a:lstStyle>
          <a:p>
            <a:pPr lvl="0"/>
            <a:r>
              <a:rPr lang="en-US"/>
              <a:t>00</a:t>
            </a:r>
          </a:p>
        </p:txBody>
      </p:sp>
      <p:cxnSp>
        <p:nvCxnSpPr>
          <p:cNvPr id="11" name="Straight Connector 10">
            <a:extLst>
              <a:ext uri="{FF2B5EF4-FFF2-40B4-BE49-F238E27FC236}">
                <a16:creationId xmlns:a16="http://schemas.microsoft.com/office/drawing/2014/main" id="{F978A9C5-0FEF-4CDF-8E0D-77B2B3787EB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178050"/>
            <a:ext cx="3200400" cy="1555750"/>
          </a:xfrm>
        </p:spPr>
        <p:txBody>
          <a:bodyPr anchor="ctr" anchorCtr="0">
            <a:noAutofit/>
          </a:bodyPr>
          <a:lstStyle>
            <a:lvl1pPr marL="0" indent="0" algn="ctr">
              <a:buNone/>
              <a:defRPr sz="7500">
                <a:latin typeface="+mj-lt"/>
              </a:defRPr>
            </a:lvl1pPr>
          </a:lstStyle>
          <a:p>
            <a:pPr lvl="0"/>
            <a:r>
              <a:rPr lang="en-US"/>
              <a:t>00</a:t>
            </a:r>
          </a:p>
        </p:txBody>
      </p:sp>
      <p:cxnSp>
        <p:nvCxnSpPr>
          <p:cNvPr id="18" name="Straight Connector 17">
            <a:extLst>
              <a:ext uri="{FF2B5EF4-FFF2-40B4-BE49-F238E27FC236}">
                <a16:creationId xmlns:a16="http://schemas.microsoft.com/office/drawing/2014/main" id="{5F2A72AE-B0BA-451A-A298-6F08D46BE149}"/>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178050"/>
            <a:ext cx="3200400" cy="1555750"/>
          </a:xfrm>
        </p:spPr>
        <p:txBody>
          <a:bodyPr anchor="ctr" anchorCtr="0">
            <a:noAutofit/>
          </a:bodyPr>
          <a:lstStyle>
            <a:lvl1pPr marL="0" indent="0" algn="ctr">
              <a:buNone/>
              <a:defRPr sz="7500">
                <a:latin typeface="+mj-lt"/>
              </a:defRPr>
            </a:lvl1pPr>
          </a:lstStyle>
          <a:p>
            <a:pPr lvl="0"/>
            <a:r>
              <a:rPr lang="en-US"/>
              <a:t>00</a:t>
            </a:r>
          </a:p>
        </p:txBody>
      </p:sp>
      <p:cxnSp>
        <p:nvCxnSpPr>
          <p:cNvPr id="22" name="Straight Connector 21">
            <a:extLst>
              <a:ext uri="{FF2B5EF4-FFF2-40B4-BE49-F238E27FC236}">
                <a16:creationId xmlns:a16="http://schemas.microsoft.com/office/drawing/2014/main" id="{6F95B02B-287E-4902-9AF6-04C885FA6DD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25" name="Title 1">
            <a:extLst>
              <a:ext uri="{FF2B5EF4-FFF2-40B4-BE49-F238E27FC236}">
                <a16:creationId xmlns:a16="http://schemas.microsoft.com/office/drawing/2014/main" id="{784EC54A-1238-054A-B123-4E089148A05A}"/>
              </a:ext>
            </a:extLst>
          </p:cNvPr>
          <p:cNvSpPr>
            <a:spLocks noGrp="1"/>
          </p:cNvSpPr>
          <p:nvPr>
            <p:ph type="title"/>
          </p:nvPr>
        </p:nvSpPr>
        <p:spPr>
          <a:xfrm>
            <a:off x="838200" y="986042"/>
            <a:ext cx="10515600" cy="838854"/>
          </a:xfrm>
        </p:spPr>
        <p:txBody>
          <a:bodyPr anchor="t"/>
          <a:lstStyle/>
          <a:p>
            <a:r>
              <a:rPr lang="en-US"/>
              <a:t>Click to edit Master title style</a:t>
            </a:r>
          </a:p>
        </p:txBody>
      </p:sp>
      <p:cxnSp>
        <p:nvCxnSpPr>
          <p:cNvPr id="26" name="Straight Connector 25">
            <a:extLst>
              <a:ext uri="{FF2B5EF4-FFF2-40B4-BE49-F238E27FC236}">
                <a16:creationId xmlns:a16="http://schemas.microsoft.com/office/drawing/2014/main" id="{2FB88219-839E-554B-B72F-F7177AF5404C}"/>
              </a:ext>
            </a:extLst>
          </p:cNvPr>
          <p:cNvCxnSpPr>
            <a:cxnSpLocks/>
          </p:cNvCxnSpPr>
          <p:nvPr userDrawn="1"/>
        </p:nvCxnSpPr>
        <p:spPr>
          <a:xfrm>
            <a:off x="838200" y="801837"/>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297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With Background Picture">
    <p:spTree>
      <p:nvGrpSpPr>
        <p:cNvPr id="1" name=""/>
        <p:cNvGrpSpPr/>
        <p:nvPr/>
      </p:nvGrpSpPr>
      <p:grpSpPr>
        <a:xfrm>
          <a:off x="0" y="0"/>
          <a:ext cx="0" cy="0"/>
          <a:chOff x="0" y="0"/>
          <a:chExt cx="0" cy="0"/>
        </a:xfrm>
      </p:grpSpPr>
      <p:pic>
        <p:nvPicPr>
          <p:cNvPr id="7" name="Picture Placeholder 5" descr="Seal on the Oval. Used as a background picture.">
            <a:extLst>
              <a:ext uri="{FF2B5EF4-FFF2-40B4-BE49-F238E27FC236}">
                <a16:creationId xmlns:a16="http://schemas.microsoft.com/office/drawing/2014/main" id="{C4E00CA3-028B-4946-BBB4-5C31154E32A4}"/>
              </a:ext>
            </a:extLst>
          </p:cNvPr>
          <p:cNvPicPr>
            <a:picLocks noChangeAspect="1"/>
          </p:cNvPicPr>
          <p:nvPr userDrawn="1"/>
        </p:nvPicPr>
        <p:blipFill rotWithShape="1">
          <a:blip r:embed="rId2"/>
          <a:srcRect t="11942" b="11942"/>
          <a:stretch/>
        </p:blipFill>
        <p:spPr>
          <a:xfrm>
            <a:off x="400279" y="374573"/>
            <a:ext cx="11391441" cy="5772839"/>
          </a:xfrm>
          <a:prstGeom prst="rect">
            <a:avLst/>
          </a:prstGeom>
        </p:spPr>
      </p:pic>
      <p:sp>
        <p:nvSpPr>
          <p:cNvPr id="2" name="Title 1">
            <a:extLst>
              <a:ext uri="{FF2B5EF4-FFF2-40B4-BE49-F238E27FC236}">
                <a16:creationId xmlns:a16="http://schemas.microsoft.com/office/drawing/2014/main" id="{7E9F839D-17A6-464E-BE22-E9B747DF33B1}"/>
              </a:ext>
            </a:extLst>
          </p:cNvPr>
          <p:cNvSpPr>
            <a:spLocks noGrp="1"/>
          </p:cNvSpPr>
          <p:nvPr>
            <p:ph type="ctrTitle"/>
          </p:nvPr>
        </p:nvSpPr>
        <p:spPr>
          <a:xfrm>
            <a:off x="400279" y="1912072"/>
            <a:ext cx="11390045" cy="2387600"/>
          </a:xfrm>
          <a:solidFill>
            <a:srgbClr val="FFFFFF">
              <a:alpha val="69804"/>
            </a:srgbClr>
          </a:solidFill>
        </p:spPr>
        <p:txBody>
          <a:bodyPr lIns="365760" anchor="ctr">
            <a:normAutofit/>
          </a:bodyPr>
          <a:lstStyle>
            <a:lvl1pPr algn="l">
              <a:defRPr sz="5500"/>
            </a:lvl1pPr>
          </a:lstStyle>
          <a:p>
            <a:r>
              <a:rPr lang="en-US"/>
              <a:t>Click to edit Master title style</a:t>
            </a:r>
          </a:p>
        </p:txBody>
      </p:sp>
      <p:sp>
        <p:nvSpPr>
          <p:cNvPr id="5" name="Footer Placeholder 4">
            <a:extLst>
              <a:ext uri="{FF2B5EF4-FFF2-40B4-BE49-F238E27FC236}">
                <a16:creationId xmlns:a16="http://schemas.microsoft.com/office/drawing/2014/main" id="{7D148FA3-A642-4E78-8E7B-809942D8C7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D71CDF-2BA0-4B12-BAB3-F078D4D10D74}"/>
              </a:ext>
            </a:extLst>
          </p:cNvPr>
          <p:cNvSpPr>
            <a:spLocks noGrp="1"/>
          </p:cNvSpPr>
          <p:nvPr>
            <p:ph type="sldNum" sz="quarter" idx="12"/>
          </p:nvPr>
        </p:nvSpPr>
        <p:spPr/>
        <p:txBody>
          <a:bodyPr/>
          <a:lstStyle>
            <a:lvl1pPr>
              <a:defRPr/>
            </a:lvl1pPr>
          </a:lstStyle>
          <a:p>
            <a:fld id="{8C702ADA-344D-4C5C-97AD-978608FF7B5A}" type="slidenum">
              <a:rPr lang="en-US" smtClean="0"/>
              <a:pPr/>
              <a:t>‹#›</a:t>
            </a:fld>
            <a:endParaRPr lang="en-US"/>
          </a:p>
        </p:txBody>
      </p:sp>
    </p:spTree>
    <p:extLst>
      <p:ext uri="{BB962C8B-B14F-4D97-AF65-F5344CB8AC3E}">
        <p14:creationId xmlns:p14="http://schemas.microsoft.com/office/powerpoint/2010/main" val="2614813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4293582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orkshop norm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9" name="Text Placeholder 4">
            <a:extLst>
              <a:ext uri="{FF2B5EF4-FFF2-40B4-BE49-F238E27FC236}">
                <a16:creationId xmlns:a16="http://schemas.microsoft.com/office/drawing/2014/main" id="{3EFB21D2-002F-928F-377F-B1B821D9F43C}"/>
              </a:ext>
            </a:extLst>
          </p:cNvPr>
          <p:cNvSpPr>
            <a:spLocks noGrp="1"/>
          </p:cNvSpPr>
          <p:nvPr>
            <p:ph type="body" sz="quarter" idx="32" hasCustomPrompt="1"/>
          </p:nvPr>
        </p:nvSpPr>
        <p:spPr>
          <a:xfrm>
            <a:off x="1934767" y="28632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0" name="Text Placeholder 4">
            <a:extLst>
              <a:ext uri="{FF2B5EF4-FFF2-40B4-BE49-F238E27FC236}">
                <a16:creationId xmlns:a16="http://schemas.microsoft.com/office/drawing/2014/main" id="{5BE6B7B5-7371-DC93-29F8-25FD42D119C8}"/>
              </a:ext>
            </a:extLst>
          </p:cNvPr>
          <p:cNvSpPr>
            <a:spLocks noGrp="1"/>
          </p:cNvSpPr>
          <p:nvPr>
            <p:ph type="body" sz="quarter" idx="33" hasCustomPrompt="1"/>
          </p:nvPr>
        </p:nvSpPr>
        <p:spPr>
          <a:xfrm>
            <a:off x="1934768" y="30869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838200" y="708338"/>
            <a:ext cx="10515600" cy="741161"/>
          </a:xfrm>
        </p:spPr>
        <p:txBody>
          <a:bodyPr anchor="t"/>
          <a:lstStyle>
            <a:lvl1pPr>
              <a:defRPr sz="4800">
                <a:solidFill>
                  <a:srgbClr val="6B6C6C"/>
                </a:solidFill>
              </a:defRPr>
            </a:lvl1pPr>
          </a:lstStyle>
          <a:p>
            <a:r>
              <a:rPr lang="en-US"/>
              <a:t>Title of Presentation</a:t>
            </a:r>
          </a:p>
        </p:txBody>
      </p:sp>
      <p:sp>
        <p:nvSpPr>
          <p:cNvPr id="2" name="Picture Placeholder 4">
            <a:extLst>
              <a:ext uri="{FF2B5EF4-FFF2-40B4-BE49-F238E27FC236}">
                <a16:creationId xmlns:a16="http://schemas.microsoft.com/office/drawing/2014/main" id="{D5CF734E-8442-C9D6-5B0F-CE06F740CEB4}"/>
              </a:ext>
            </a:extLst>
          </p:cNvPr>
          <p:cNvSpPr>
            <a:spLocks noGrp="1"/>
          </p:cNvSpPr>
          <p:nvPr>
            <p:ph type="pic" sz="quarter" idx="13"/>
          </p:nvPr>
        </p:nvSpPr>
        <p:spPr>
          <a:xfrm>
            <a:off x="837014" y="28632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54" name="Text Placeholder 4">
            <a:extLst>
              <a:ext uri="{FF2B5EF4-FFF2-40B4-BE49-F238E27FC236}">
                <a16:creationId xmlns:a16="http://schemas.microsoft.com/office/drawing/2014/main" id="{88F35A60-F22D-DED3-E851-15F8F47BEA46}"/>
              </a:ext>
            </a:extLst>
          </p:cNvPr>
          <p:cNvSpPr>
            <a:spLocks noGrp="1"/>
          </p:cNvSpPr>
          <p:nvPr>
            <p:ph type="body" sz="quarter" idx="49" hasCustomPrompt="1"/>
          </p:nvPr>
        </p:nvSpPr>
        <p:spPr>
          <a:xfrm>
            <a:off x="1159966" y="18037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1</a:t>
            </a:r>
          </a:p>
        </p:txBody>
      </p:sp>
      <p:sp>
        <p:nvSpPr>
          <p:cNvPr id="61" name="Text Placeholder 4">
            <a:extLst>
              <a:ext uri="{FF2B5EF4-FFF2-40B4-BE49-F238E27FC236}">
                <a16:creationId xmlns:a16="http://schemas.microsoft.com/office/drawing/2014/main" id="{2B576F74-B88D-B5A9-7283-211CDFD648F5}"/>
              </a:ext>
            </a:extLst>
          </p:cNvPr>
          <p:cNvSpPr>
            <a:spLocks noGrp="1"/>
          </p:cNvSpPr>
          <p:nvPr>
            <p:ph type="body" sz="quarter" idx="54" hasCustomPrompt="1"/>
          </p:nvPr>
        </p:nvSpPr>
        <p:spPr>
          <a:xfrm>
            <a:off x="5500540" y="28632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62" name="Text Placeholder 4">
            <a:extLst>
              <a:ext uri="{FF2B5EF4-FFF2-40B4-BE49-F238E27FC236}">
                <a16:creationId xmlns:a16="http://schemas.microsoft.com/office/drawing/2014/main" id="{A8103B46-156B-E644-AAEF-6C956E55D286}"/>
              </a:ext>
            </a:extLst>
          </p:cNvPr>
          <p:cNvSpPr>
            <a:spLocks noGrp="1"/>
          </p:cNvSpPr>
          <p:nvPr>
            <p:ph type="body" sz="quarter" idx="55" hasCustomPrompt="1"/>
          </p:nvPr>
        </p:nvSpPr>
        <p:spPr>
          <a:xfrm>
            <a:off x="5500541" y="30869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63" name="Picture Placeholder 4">
            <a:extLst>
              <a:ext uri="{FF2B5EF4-FFF2-40B4-BE49-F238E27FC236}">
                <a16:creationId xmlns:a16="http://schemas.microsoft.com/office/drawing/2014/main" id="{8F14739F-D86A-EC5B-C158-1259ACEA254B}"/>
              </a:ext>
            </a:extLst>
          </p:cNvPr>
          <p:cNvSpPr>
            <a:spLocks noGrp="1"/>
          </p:cNvSpPr>
          <p:nvPr>
            <p:ph type="pic" sz="quarter" idx="56"/>
          </p:nvPr>
        </p:nvSpPr>
        <p:spPr>
          <a:xfrm>
            <a:off x="4402787" y="28632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64" name="Text Placeholder 4">
            <a:extLst>
              <a:ext uri="{FF2B5EF4-FFF2-40B4-BE49-F238E27FC236}">
                <a16:creationId xmlns:a16="http://schemas.microsoft.com/office/drawing/2014/main" id="{9B51092C-F5EE-16B7-941B-425BF8C2D258}"/>
              </a:ext>
            </a:extLst>
          </p:cNvPr>
          <p:cNvSpPr>
            <a:spLocks noGrp="1"/>
          </p:cNvSpPr>
          <p:nvPr>
            <p:ph type="body" sz="quarter" idx="57" hasCustomPrompt="1"/>
          </p:nvPr>
        </p:nvSpPr>
        <p:spPr>
          <a:xfrm>
            <a:off x="4725739" y="18037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2</a:t>
            </a:r>
          </a:p>
        </p:txBody>
      </p:sp>
      <p:sp>
        <p:nvSpPr>
          <p:cNvPr id="66" name="Text Placeholder 4">
            <a:extLst>
              <a:ext uri="{FF2B5EF4-FFF2-40B4-BE49-F238E27FC236}">
                <a16:creationId xmlns:a16="http://schemas.microsoft.com/office/drawing/2014/main" id="{B47C896E-EDE6-04F2-E8ED-FEA4DF487F2A}"/>
              </a:ext>
            </a:extLst>
          </p:cNvPr>
          <p:cNvSpPr>
            <a:spLocks noGrp="1"/>
          </p:cNvSpPr>
          <p:nvPr>
            <p:ph type="body" sz="quarter" idx="58" hasCustomPrompt="1"/>
          </p:nvPr>
        </p:nvSpPr>
        <p:spPr>
          <a:xfrm>
            <a:off x="9067799" y="28632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67" name="Text Placeholder 4">
            <a:extLst>
              <a:ext uri="{FF2B5EF4-FFF2-40B4-BE49-F238E27FC236}">
                <a16:creationId xmlns:a16="http://schemas.microsoft.com/office/drawing/2014/main" id="{8C727780-96CE-6990-5D03-9CC8FB628800}"/>
              </a:ext>
            </a:extLst>
          </p:cNvPr>
          <p:cNvSpPr>
            <a:spLocks noGrp="1"/>
          </p:cNvSpPr>
          <p:nvPr>
            <p:ph type="body" sz="quarter" idx="59" hasCustomPrompt="1"/>
          </p:nvPr>
        </p:nvSpPr>
        <p:spPr>
          <a:xfrm>
            <a:off x="9067800" y="30869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68" name="Picture Placeholder 4">
            <a:extLst>
              <a:ext uri="{FF2B5EF4-FFF2-40B4-BE49-F238E27FC236}">
                <a16:creationId xmlns:a16="http://schemas.microsoft.com/office/drawing/2014/main" id="{6967E369-3324-06F0-EC7A-56D2951DA7A5}"/>
              </a:ext>
            </a:extLst>
          </p:cNvPr>
          <p:cNvSpPr>
            <a:spLocks noGrp="1"/>
          </p:cNvSpPr>
          <p:nvPr>
            <p:ph type="pic" sz="quarter" idx="60"/>
          </p:nvPr>
        </p:nvSpPr>
        <p:spPr>
          <a:xfrm>
            <a:off x="7970046" y="28632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69" name="Text Placeholder 4">
            <a:extLst>
              <a:ext uri="{FF2B5EF4-FFF2-40B4-BE49-F238E27FC236}">
                <a16:creationId xmlns:a16="http://schemas.microsoft.com/office/drawing/2014/main" id="{BE02FD73-D93F-A0D7-D74B-48FB27A7E65A}"/>
              </a:ext>
            </a:extLst>
          </p:cNvPr>
          <p:cNvSpPr>
            <a:spLocks noGrp="1"/>
          </p:cNvSpPr>
          <p:nvPr>
            <p:ph type="body" sz="quarter" idx="61" hasCustomPrompt="1"/>
          </p:nvPr>
        </p:nvSpPr>
        <p:spPr>
          <a:xfrm>
            <a:off x="8292998" y="18037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3</a:t>
            </a:r>
          </a:p>
        </p:txBody>
      </p:sp>
      <p:sp>
        <p:nvSpPr>
          <p:cNvPr id="71" name="Text Placeholder 4">
            <a:extLst>
              <a:ext uri="{FF2B5EF4-FFF2-40B4-BE49-F238E27FC236}">
                <a16:creationId xmlns:a16="http://schemas.microsoft.com/office/drawing/2014/main" id="{8849487F-CE55-FF70-3093-104CD560F77F}"/>
              </a:ext>
            </a:extLst>
          </p:cNvPr>
          <p:cNvSpPr>
            <a:spLocks noGrp="1"/>
          </p:cNvSpPr>
          <p:nvPr>
            <p:ph type="body" sz="quarter" idx="62" hasCustomPrompt="1"/>
          </p:nvPr>
        </p:nvSpPr>
        <p:spPr>
          <a:xfrm>
            <a:off x="1934767" y="51945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2" name="Text Placeholder 4">
            <a:extLst>
              <a:ext uri="{FF2B5EF4-FFF2-40B4-BE49-F238E27FC236}">
                <a16:creationId xmlns:a16="http://schemas.microsoft.com/office/drawing/2014/main" id="{AB0B5750-699F-634E-5DB8-93F3E0A56E2F}"/>
              </a:ext>
            </a:extLst>
          </p:cNvPr>
          <p:cNvSpPr>
            <a:spLocks noGrp="1"/>
          </p:cNvSpPr>
          <p:nvPr>
            <p:ph type="body" sz="quarter" idx="63" hasCustomPrompt="1"/>
          </p:nvPr>
        </p:nvSpPr>
        <p:spPr>
          <a:xfrm>
            <a:off x="1934768" y="54182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73" name="Picture Placeholder 4">
            <a:extLst>
              <a:ext uri="{FF2B5EF4-FFF2-40B4-BE49-F238E27FC236}">
                <a16:creationId xmlns:a16="http://schemas.microsoft.com/office/drawing/2014/main" id="{872EB520-B2ED-E496-0D44-54AA4E064705}"/>
              </a:ext>
            </a:extLst>
          </p:cNvPr>
          <p:cNvSpPr>
            <a:spLocks noGrp="1"/>
          </p:cNvSpPr>
          <p:nvPr>
            <p:ph type="pic" sz="quarter" idx="64"/>
          </p:nvPr>
        </p:nvSpPr>
        <p:spPr>
          <a:xfrm>
            <a:off x="837014" y="51945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74" name="Text Placeholder 4">
            <a:extLst>
              <a:ext uri="{FF2B5EF4-FFF2-40B4-BE49-F238E27FC236}">
                <a16:creationId xmlns:a16="http://schemas.microsoft.com/office/drawing/2014/main" id="{90A3F043-193A-8787-D039-71B1BB7F455D}"/>
              </a:ext>
            </a:extLst>
          </p:cNvPr>
          <p:cNvSpPr>
            <a:spLocks noGrp="1"/>
          </p:cNvSpPr>
          <p:nvPr>
            <p:ph type="body" sz="quarter" idx="65" hasCustomPrompt="1"/>
          </p:nvPr>
        </p:nvSpPr>
        <p:spPr>
          <a:xfrm>
            <a:off x="1159966" y="41350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4</a:t>
            </a:r>
          </a:p>
        </p:txBody>
      </p:sp>
      <p:sp>
        <p:nvSpPr>
          <p:cNvPr id="76" name="Text Placeholder 4">
            <a:extLst>
              <a:ext uri="{FF2B5EF4-FFF2-40B4-BE49-F238E27FC236}">
                <a16:creationId xmlns:a16="http://schemas.microsoft.com/office/drawing/2014/main" id="{9C0D87C4-5BEC-04D6-C722-804EEE570DC6}"/>
              </a:ext>
            </a:extLst>
          </p:cNvPr>
          <p:cNvSpPr>
            <a:spLocks noGrp="1"/>
          </p:cNvSpPr>
          <p:nvPr>
            <p:ph type="body" sz="quarter" idx="66" hasCustomPrompt="1"/>
          </p:nvPr>
        </p:nvSpPr>
        <p:spPr>
          <a:xfrm>
            <a:off x="5500540" y="51945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7" name="Text Placeholder 4">
            <a:extLst>
              <a:ext uri="{FF2B5EF4-FFF2-40B4-BE49-F238E27FC236}">
                <a16:creationId xmlns:a16="http://schemas.microsoft.com/office/drawing/2014/main" id="{7D362B7C-C628-22F6-D40D-D4D8C59564BC}"/>
              </a:ext>
            </a:extLst>
          </p:cNvPr>
          <p:cNvSpPr>
            <a:spLocks noGrp="1"/>
          </p:cNvSpPr>
          <p:nvPr>
            <p:ph type="body" sz="quarter" idx="67" hasCustomPrompt="1"/>
          </p:nvPr>
        </p:nvSpPr>
        <p:spPr>
          <a:xfrm>
            <a:off x="5500541" y="54182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78" name="Picture Placeholder 4">
            <a:extLst>
              <a:ext uri="{FF2B5EF4-FFF2-40B4-BE49-F238E27FC236}">
                <a16:creationId xmlns:a16="http://schemas.microsoft.com/office/drawing/2014/main" id="{31D3542A-C5B4-7C90-D8A0-A2B6BC262A92}"/>
              </a:ext>
            </a:extLst>
          </p:cNvPr>
          <p:cNvSpPr>
            <a:spLocks noGrp="1"/>
          </p:cNvSpPr>
          <p:nvPr>
            <p:ph type="pic" sz="quarter" idx="68"/>
          </p:nvPr>
        </p:nvSpPr>
        <p:spPr>
          <a:xfrm>
            <a:off x="4402787" y="51945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79" name="Text Placeholder 4">
            <a:extLst>
              <a:ext uri="{FF2B5EF4-FFF2-40B4-BE49-F238E27FC236}">
                <a16:creationId xmlns:a16="http://schemas.microsoft.com/office/drawing/2014/main" id="{36BDB2DF-6C94-4DF7-F56D-033FC36723D9}"/>
              </a:ext>
            </a:extLst>
          </p:cNvPr>
          <p:cNvSpPr>
            <a:spLocks noGrp="1"/>
          </p:cNvSpPr>
          <p:nvPr>
            <p:ph type="body" sz="quarter" idx="69" hasCustomPrompt="1"/>
          </p:nvPr>
        </p:nvSpPr>
        <p:spPr>
          <a:xfrm>
            <a:off x="4725739" y="41350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5</a:t>
            </a:r>
          </a:p>
        </p:txBody>
      </p:sp>
      <p:sp>
        <p:nvSpPr>
          <p:cNvPr id="81" name="Text Placeholder 4">
            <a:extLst>
              <a:ext uri="{FF2B5EF4-FFF2-40B4-BE49-F238E27FC236}">
                <a16:creationId xmlns:a16="http://schemas.microsoft.com/office/drawing/2014/main" id="{51D148B7-2E57-AF95-0264-1E19772D629B}"/>
              </a:ext>
            </a:extLst>
          </p:cNvPr>
          <p:cNvSpPr>
            <a:spLocks noGrp="1"/>
          </p:cNvSpPr>
          <p:nvPr>
            <p:ph type="body" sz="quarter" idx="70" hasCustomPrompt="1"/>
          </p:nvPr>
        </p:nvSpPr>
        <p:spPr>
          <a:xfrm>
            <a:off x="9067799" y="51945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82" name="Text Placeholder 4">
            <a:extLst>
              <a:ext uri="{FF2B5EF4-FFF2-40B4-BE49-F238E27FC236}">
                <a16:creationId xmlns:a16="http://schemas.microsoft.com/office/drawing/2014/main" id="{FD1F6AB2-C0A9-0D73-8BED-D94F97263202}"/>
              </a:ext>
            </a:extLst>
          </p:cNvPr>
          <p:cNvSpPr>
            <a:spLocks noGrp="1"/>
          </p:cNvSpPr>
          <p:nvPr>
            <p:ph type="body" sz="quarter" idx="71" hasCustomPrompt="1"/>
          </p:nvPr>
        </p:nvSpPr>
        <p:spPr>
          <a:xfrm>
            <a:off x="9067800" y="54182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83" name="Picture Placeholder 4">
            <a:extLst>
              <a:ext uri="{FF2B5EF4-FFF2-40B4-BE49-F238E27FC236}">
                <a16:creationId xmlns:a16="http://schemas.microsoft.com/office/drawing/2014/main" id="{1E1A71D7-0DF7-A876-89F1-79D3FFC4EFFA}"/>
              </a:ext>
            </a:extLst>
          </p:cNvPr>
          <p:cNvSpPr>
            <a:spLocks noGrp="1"/>
          </p:cNvSpPr>
          <p:nvPr>
            <p:ph type="pic" sz="quarter" idx="72"/>
          </p:nvPr>
        </p:nvSpPr>
        <p:spPr>
          <a:xfrm>
            <a:off x="7970046" y="51945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84" name="Text Placeholder 4">
            <a:extLst>
              <a:ext uri="{FF2B5EF4-FFF2-40B4-BE49-F238E27FC236}">
                <a16:creationId xmlns:a16="http://schemas.microsoft.com/office/drawing/2014/main" id="{05B9269A-1BCB-DABE-5128-4ECF3A413AEB}"/>
              </a:ext>
            </a:extLst>
          </p:cNvPr>
          <p:cNvSpPr>
            <a:spLocks noGrp="1"/>
          </p:cNvSpPr>
          <p:nvPr>
            <p:ph type="body" sz="quarter" idx="73" hasCustomPrompt="1"/>
          </p:nvPr>
        </p:nvSpPr>
        <p:spPr>
          <a:xfrm>
            <a:off x="8292998" y="41350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6</a:t>
            </a:r>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1796887" y="27179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46C12A2-7C62-C91A-E98F-5A472ADDAD77}"/>
              </a:ext>
              <a:ext uri="{C183D7F6-B498-43B3-948B-1728B52AA6E4}">
                <adec:decorative xmlns:adec="http://schemas.microsoft.com/office/drawing/2017/decorative" val="1"/>
              </a:ext>
            </a:extLst>
          </p:cNvPr>
          <p:cNvCxnSpPr>
            <a:cxnSpLocks/>
          </p:cNvCxnSpPr>
          <p:nvPr userDrawn="1"/>
        </p:nvCxnSpPr>
        <p:spPr>
          <a:xfrm>
            <a:off x="5362660" y="27179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198F274-18D9-919B-D3E2-0CFC5191B902}"/>
              </a:ext>
              <a:ext uri="{C183D7F6-B498-43B3-948B-1728B52AA6E4}">
                <adec:decorative xmlns:adec="http://schemas.microsoft.com/office/drawing/2017/decorative" val="1"/>
              </a:ext>
            </a:extLst>
          </p:cNvPr>
          <p:cNvCxnSpPr>
            <a:cxnSpLocks/>
          </p:cNvCxnSpPr>
          <p:nvPr userDrawn="1"/>
        </p:nvCxnSpPr>
        <p:spPr>
          <a:xfrm>
            <a:off x="8929919" y="27179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F9B79F9-50F6-AFF3-AEE2-BEE5CC0359A5}"/>
              </a:ext>
              <a:ext uri="{C183D7F6-B498-43B3-948B-1728B52AA6E4}">
                <adec:decorative xmlns:adec="http://schemas.microsoft.com/office/drawing/2017/decorative" val="1"/>
              </a:ext>
            </a:extLst>
          </p:cNvPr>
          <p:cNvCxnSpPr>
            <a:cxnSpLocks/>
          </p:cNvCxnSpPr>
          <p:nvPr userDrawn="1"/>
        </p:nvCxnSpPr>
        <p:spPr>
          <a:xfrm>
            <a:off x="1796887" y="50492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0067B40-4879-FFFD-6844-FF1DD40D5E7B}"/>
              </a:ext>
              <a:ext uri="{C183D7F6-B498-43B3-948B-1728B52AA6E4}">
                <adec:decorative xmlns:adec="http://schemas.microsoft.com/office/drawing/2017/decorative" val="1"/>
              </a:ext>
            </a:extLst>
          </p:cNvPr>
          <p:cNvCxnSpPr>
            <a:cxnSpLocks/>
          </p:cNvCxnSpPr>
          <p:nvPr userDrawn="1"/>
        </p:nvCxnSpPr>
        <p:spPr>
          <a:xfrm>
            <a:off x="5362660" y="50492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AE72CFD-0036-BEB4-24AD-355DC429996C}"/>
              </a:ext>
              <a:ext uri="{C183D7F6-B498-43B3-948B-1728B52AA6E4}">
                <adec:decorative xmlns:adec="http://schemas.microsoft.com/office/drawing/2017/decorative" val="1"/>
              </a:ext>
            </a:extLst>
          </p:cNvPr>
          <p:cNvCxnSpPr>
            <a:cxnSpLocks/>
          </p:cNvCxnSpPr>
          <p:nvPr userDrawn="1"/>
        </p:nvCxnSpPr>
        <p:spPr>
          <a:xfrm>
            <a:off x="8929919" y="50492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20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501732" y="457200"/>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509649" y="1600200"/>
            <a:ext cx="10515600"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All body text &gt;16pt font (18 is best for main body)</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3341450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2-Content2 - Comparison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6096000"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5" name="Text Placeholder 2">
            <a:extLst>
              <a:ext uri="{FF2B5EF4-FFF2-40B4-BE49-F238E27FC236}">
                <a16:creationId xmlns:a16="http://schemas.microsoft.com/office/drawing/2014/main" id="{07C87612-FD4A-BA3F-2D54-20BA3139D15C}"/>
              </a:ext>
            </a:extLst>
          </p:cNvPr>
          <p:cNvSpPr>
            <a:spLocks noGrp="1"/>
          </p:cNvSpPr>
          <p:nvPr>
            <p:ph type="body" idx="20" hasCustomPrompt="1"/>
          </p:nvPr>
        </p:nvSpPr>
        <p:spPr>
          <a:xfrm>
            <a:off x="653143" y="1894110"/>
            <a:ext cx="5201923"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7" name="Content Placeholder 3">
            <a:extLst>
              <a:ext uri="{FF2B5EF4-FFF2-40B4-BE49-F238E27FC236}">
                <a16:creationId xmlns:a16="http://schemas.microsoft.com/office/drawing/2014/main" id="{F21654AA-6C7C-1787-33FD-9F221005A38A}"/>
              </a:ext>
            </a:extLst>
          </p:cNvPr>
          <p:cNvSpPr>
            <a:spLocks noGrp="1"/>
          </p:cNvSpPr>
          <p:nvPr>
            <p:ph sz="half" idx="21" hasCustomPrompt="1"/>
          </p:nvPr>
        </p:nvSpPr>
        <p:spPr>
          <a:xfrm>
            <a:off x="642257" y="2532774"/>
            <a:ext cx="5201923"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11" name="Text Placeholder 2">
            <a:extLst>
              <a:ext uri="{FF2B5EF4-FFF2-40B4-BE49-F238E27FC236}">
                <a16:creationId xmlns:a16="http://schemas.microsoft.com/office/drawing/2014/main" id="{BAFEE856-4707-5066-8CCB-CD2190625459}"/>
              </a:ext>
            </a:extLst>
          </p:cNvPr>
          <p:cNvSpPr>
            <a:spLocks noGrp="1"/>
          </p:cNvSpPr>
          <p:nvPr>
            <p:ph type="body" idx="22" hasCustomPrompt="1"/>
          </p:nvPr>
        </p:nvSpPr>
        <p:spPr>
          <a:xfrm>
            <a:off x="6358707" y="1894110"/>
            <a:ext cx="5201923"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2" name="Content Placeholder 3">
            <a:extLst>
              <a:ext uri="{FF2B5EF4-FFF2-40B4-BE49-F238E27FC236}">
                <a16:creationId xmlns:a16="http://schemas.microsoft.com/office/drawing/2014/main" id="{9D1BB736-BCD8-972D-CB75-758557B22AF3}"/>
              </a:ext>
            </a:extLst>
          </p:cNvPr>
          <p:cNvSpPr>
            <a:spLocks noGrp="1"/>
          </p:cNvSpPr>
          <p:nvPr>
            <p:ph sz="half" idx="23" hasCustomPrompt="1"/>
          </p:nvPr>
        </p:nvSpPr>
        <p:spPr>
          <a:xfrm>
            <a:off x="6347821" y="2532774"/>
            <a:ext cx="5201923"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8123296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Autofit/>
          </a:bodyPr>
          <a:lstStyle>
            <a:lvl1pPr marL="0" indent="0">
              <a:buNone/>
              <a:defRPr sz="16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3017334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tcom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8" y="3139034"/>
            <a:ext cx="2991971" cy="1517705"/>
          </a:xfrm>
        </p:spPr>
        <p:txBody>
          <a:bodyPr>
            <a:no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3914522" y="593325"/>
            <a:ext cx="0" cy="511815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CB0DFAE7-2BE2-4DA7-20BA-16F1DF4651E2}"/>
              </a:ext>
            </a:extLst>
          </p:cNvPr>
          <p:cNvSpPr>
            <a:spLocks noGrp="1"/>
          </p:cNvSpPr>
          <p:nvPr>
            <p:ph sz="half" idx="26" hasCustomPrompt="1"/>
          </p:nvPr>
        </p:nvSpPr>
        <p:spPr>
          <a:xfrm>
            <a:off x="4254117" y="1186652"/>
            <a:ext cx="6273167" cy="3860010"/>
          </a:xfrm>
        </p:spPr>
        <p:txBody>
          <a:bodyPr anchor="ctr">
            <a:normAutofit/>
          </a:bodyPr>
          <a:lstStyle>
            <a:lvl1pPr marL="342900" indent="-342900">
              <a:buFont typeface="Arial" panose="020B0604020202020204" pitchFamily="34" charset="0"/>
              <a:buChar char="•"/>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Outcome One</a:t>
            </a:r>
          </a:p>
          <a:p>
            <a:pPr lvl="0"/>
            <a:r>
              <a:rPr lang="en-US"/>
              <a:t>Outcome Two</a:t>
            </a:r>
          </a:p>
          <a:p>
            <a:pPr lvl="0"/>
            <a:r>
              <a:rPr lang="en-US"/>
              <a:t>Outcome Three</a:t>
            </a:r>
          </a:p>
          <a:p>
            <a:pPr lvl="0"/>
            <a:r>
              <a:rPr lang="en-US"/>
              <a:t>Outcome Four</a:t>
            </a:r>
          </a:p>
        </p:txBody>
      </p:sp>
    </p:spTree>
    <p:extLst>
      <p:ext uri="{BB962C8B-B14F-4D97-AF65-F5344CB8AC3E}">
        <p14:creationId xmlns:p14="http://schemas.microsoft.com/office/powerpoint/2010/main" val="4114991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tcomes with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9" y="3139034"/>
            <a:ext cx="2872810" cy="1517705"/>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3914522" y="593325"/>
            <a:ext cx="0" cy="511815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4254125" y="1186651"/>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hasCustomPrompt="1"/>
          </p:nvPr>
        </p:nvSpPr>
        <p:spPr>
          <a:xfrm>
            <a:off x="5320113" y="1186651"/>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2000250" indent="-171450">
              <a:buFont typeface="Arial" panose="020B0604020202020204" pitchFamily="34" charset="0"/>
              <a:buChar char="•"/>
              <a:defRPr sz="1100" b="0" i="0">
                <a:latin typeface="Buckeye Sans 2" pitchFamily="2" charset="77"/>
              </a:defRPr>
            </a:lvl5pPr>
          </a:lstStyle>
          <a:p>
            <a:pPr lvl="0"/>
            <a:r>
              <a:rPr lang="en-US"/>
              <a:t>Learning outcome One</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4254118" y="2625206"/>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4254118" y="398409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9" name="Content Placeholder 3">
            <a:extLst>
              <a:ext uri="{FF2B5EF4-FFF2-40B4-BE49-F238E27FC236}">
                <a16:creationId xmlns:a16="http://schemas.microsoft.com/office/drawing/2014/main" id="{FAEC36C0-A769-30B9-16A9-65E06CFEFDA0}"/>
              </a:ext>
            </a:extLst>
          </p:cNvPr>
          <p:cNvSpPr>
            <a:spLocks noGrp="1"/>
          </p:cNvSpPr>
          <p:nvPr>
            <p:ph sz="half" idx="24" hasCustomPrompt="1"/>
          </p:nvPr>
        </p:nvSpPr>
        <p:spPr>
          <a:xfrm>
            <a:off x="5320106" y="2625206"/>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Two</a:t>
            </a:r>
          </a:p>
        </p:txBody>
      </p:sp>
      <p:sp>
        <p:nvSpPr>
          <p:cNvPr id="30" name="Content Placeholder 3">
            <a:extLst>
              <a:ext uri="{FF2B5EF4-FFF2-40B4-BE49-F238E27FC236}">
                <a16:creationId xmlns:a16="http://schemas.microsoft.com/office/drawing/2014/main" id="{41048AA0-2126-41C2-1E02-ED05FAE5A8F8}"/>
              </a:ext>
            </a:extLst>
          </p:cNvPr>
          <p:cNvSpPr>
            <a:spLocks noGrp="1"/>
          </p:cNvSpPr>
          <p:nvPr>
            <p:ph sz="half" idx="25" hasCustomPrompt="1"/>
          </p:nvPr>
        </p:nvSpPr>
        <p:spPr>
          <a:xfrm>
            <a:off x="5320106" y="3984098"/>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Three</a:t>
            </a:r>
          </a:p>
        </p:txBody>
      </p:sp>
    </p:spTree>
    <p:extLst>
      <p:ext uri="{BB962C8B-B14F-4D97-AF65-F5344CB8AC3E}">
        <p14:creationId xmlns:p14="http://schemas.microsoft.com/office/powerpoint/2010/main" val="2645070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theme titl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itle 1">
            <a:extLst>
              <a:ext uri="{FF2B5EF4-FFF2-40B4-BE49-F238E27FC236}">
                <a16:creationId xmlns:a16="http://schemas.microsoft.com/office/drawing/2014/main" id="{42AE5508-873C-8C4C-A88E-C1B4E571DDEC}"/>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Section/Theme</a:t>
            </a:r>
          </a:p>
        </p:txBody>
      </p:sp>
      <p:sp>
        <p:nvSpPr>
          <p:cNvPr id="9" name="Text Placeholder 2">
            <a:extLst>
              <a:ext uri="{FF2B5EF4-FFF2-40B4-BE49-F238E27FC236}">
                <a16:creationId xmlns:a16="http://schemas.microsoft.com/office/drawing/2014/main" id="{AC83112E-B440-C046-B221-F7DBDB8A7639}"/>
              </a:ext>
            </a:extLst>
          </p:cNvPr>
          <p:cNvSpPr>
            <a:spLocks noGrp="1"/>
          </p:cNvSpPr>
          <p:nvPr>
            <p:ph type="body" idx="1" hasCustomPrompt="1"/>
          </p:nvPr>
        </p:nvSpPr>
        <p:spPr>
          <a:xfrm>
            <a:off x="690332" y="3457508"/>
            <a:ext cx="10515600" cy="496976"/>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here, large bold text above should be short</a:t>
            </a:r>
          </a:p>
        </p:txBody>
      </p:sp>
    </p:spTree>
    <p:extLst>
      <p:ext uri="{BB962C8B-B14F-4D97-AF65-F5344CB8AC3E}">
        <p14:creationId xmlns:p14="http://schemas.microsoft.com/office/powerpoint/2010/main" val="9846531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cussion break">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6B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2" name="Title 1">
            <a:extLst>
              <a:ext uri="{FF2B5EF4-FFF2-40B4-BE49-F238E27FC236}">
                <a16:creationId xmlns:a16="http://schemas.microsoft.com/office/drawing/2014/main" id="{D969C7D4-5441-65F6-1076-BF35F908B55E}"/>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Discussion Break</a:t>
            </a:r>
          </a:p>
        </p:txBody>
      </p:sp>
      <p:sp>
        <p:nvSpPr>
          <p:cNvPr id="3" name="Text Placeholder 2">
            <a:extLst>
              <a:ext uri="{FF2B5EF4-FFF2-40B4-BE49-F238E27FC236}">
                <a16:creationId xmlns:a16="http://schemas.microsoft.com/office/drawing/2014/main" id="{DC941D95-2A29-C72C-AB00-F4080217524D}"/>
              </a:ext>
            </a:extLst>
          </p:cNvPr>
          <p:cNvSpPr>
            <a:spLocks noGrp="1"/>
          </p:cNvSpPr>
          <p:nvPr>
            <p:ph type="body" idx="1" hasCustomPrompt="1"/>
          </p:nvPr>
        </p:nvSpPr>
        <p:spPr>
          <a:xfrm>
            <a:off x="690332" y="3457507"/>
            <a:ext cx="10515600" cy="1860449"/>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or discussion topic here, large bold text above should be short</a:t>
            </a:r>
          </a:p>
        </p:txBody>
      </p:sp>
    </p:spTree>
    <p:extLst>
      <p:ext uri="{BB962C8B-B14F-4D97-AF65-F5344CB8AC3E}">
        <p14:creationId xmlns:p14="http://schemas.microsoft.com/office/powerpoint/2010/main" val="23881324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large box with small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2" y="920725"/>
            <a:ext cx="10876245"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7" name="Straight Connector 6">
            <a:extLst>
              <a:ext uri="{FF2B5EF4-FFF2-40B4-BE49-F238E27FC236}">
                <a16:creationId xmlns:a16="http://schemas.microsoft.com/office/drawing/2014/main" id="{07748A89-EDD3-4E47-AFE7-62C61C34960B}"/>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12" name="Content Placeholder 2">
            <a:extLst>
              <a:ext uri="{FF2B5EF4-FFF2-40B4-BE49-F238E27FC236}">
                <a16:creationId xmlns:a16="http://schemas.microsoft.com/office/drawing/2014/main" id="{2FB9B390-1262-8052-91F1-FED72074C8D3}"/>
              </a:ext>
            </a:extLst>
          </p:cNvPr>
          <p:cNvSpPr>
            <a:spLocks noGrp="1"/>
          </p:cNvSpPr>
          <p:nvPr>
            <p:ph idx="18" hasCustomPrompt="1"/>
          </p:nvPr>
        </p:nvSpPr>
        <p:spPr>
          <a:xfrm>
            <a:off x="653143" y="2074421"/>
            <a:ext cx="3346704" cy="4015454"/>
          </a:xfrm>
          <a:solidFill>
            <a:srgbClr val="BA0C2F"/>
          </a:solidFill>
        </p:spPr>
        <p:txBody>
          <a:bodyPr/>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7" name="Content Placeholder 2">
            <a:extLst>
              <a:ext uri="{FF2B5EF4-FFF2-40B4-BE49-F238E27FC236}">
                <a16:creationId xmlns:a16="http://schemas.microsoft.com/office/drawing/2014/main" id="{CB680680-8D30-D030-4104-A9287D3C2C71}"/>
              </a:ext>
            </a:extLst>
          </p:cNvPr>
          <p:cNvSpPr>
            <a:spLocks noGrp="1"/>
          </p:cNvSpPr>
          <p:nvPr>
            <p:ph idx="21" hasCustomPrompt="1"/>
          </p:nvPr>
        </p:nvSpPr>
        <p:spPr>
          <a:xfrm>
            <a:off x="8182684" y="2074421"/>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8" name="Content Placeholder 2">
            <a:extLst>
              <a:ext uri="{FF2B5EF4-FFF2-40B4-BE49-F238E27FC236}">
                <a16:creationId xmlns:a16="http://schemas.microsoft.com/office/drawing/2014/main" id="{57BC84BB-D9D9-B9E3-E432-2441D70618E0}"/>
              </a:ext>
            </a:extLst>
          </p:cNvPr>
          <p:cNvSpPr>
            <a:spLocks noGrp="1"/>
          </p:cNvSpPr>
          <p:nvPr>
            <p:ph idx="22" hasCustomPrompt="1"/>
          </p:nvPr>
        </p:nvSpPr>
        <p:spPr>
          <a:xfrm>
            <a:off x="8182684" y="4187923"/>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9" name="Content Placeholder 2">
            <a:extLst>
              <a:ext uri="{FF2B5EF4-FFF2-40B4-BE49-F238E27FC236}">
                <a16:creationId xmlns:a16="http://schemas.microsoft.com/office/drawing/2014/main" id="{256894A3-7928-EAF3-9753-3BD651E698AA}"/>
              </a:ext>
            </a:extLst>
          </p:cNvPr>
          <p:cNvSpPr>
            <a:spLocks noGrp="1"/>
          </p:cNvSpPr>
          <p:nvPr>
            <p:ph idx="23" hasCustomPrompt="1"/>
          </p:nvPr>
        </p:nvSpPr>
        <p:spPr>
          <a:xfrm>
            <a:off x="4417914" y="4187923"/>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20" name="Content Placeholder 2">
            <a:extLst>
              <a:ext uri="{FF2B5EF4-FFF2-40B4-BE49-F238E27FC236}">
                <a16:creationId xmlns:a16="http://schemas.microsoft.com/office/drawing/2014/main" id="{A36EE963-577F-20ED-5CDB-72522B63FAD0}"/>
              </a:ext>
            </a:extLst>
          </p:cNvPr>
          <p:cNvSpPr>
            <a:spLocks noGrp="1"/>
          </p:cNvSpPr>
          <p:nvPr>
            <p:ph idx="24" hasCustomPrompt="1"/>
          </p:nvPr>
        </p:nvSpPr>
        <p:spPr>
          <a:xfrm>
            <a:off x="4427383" y="2074421"/>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89385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emf"/><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36.xml"/><Relationship Id="rId7"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The Michael V. Drake Institute for Teaching and Learning</a:t>
            </a:r>
          </a:p>
        </p:txBody>
      </p:sp>
      <p:pic>
        <p:nvPicPr>
          <p:cNvPr id="8" name="Picture 7" descr="The Ohio State University Drake Institute for Teaching and Learning Logo">
            <a:extLst>
              <a:ext uri="{FF2B5EF4-FFF2-40B4-BE49-F238E27FC236}">
                <a16:creationId xmlns:a16="http://schemas.microsoft.com/office/drawing/2014/main" id="{61E32D37-B163-F96B-4E23-9B605F2CD91C}"/>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01676" y="6331563"/>
            <a:ext cx="2382828" cy="428472"/>
          </a:xfrm>
          <a:prstGeom prst="rect">
            <a:avLst/>
          </a:prstGeom>
        </p:spPr>
      </p:pic>
    </p:spTree>
    <p:extLst>
      <p:ext uri="{BB962C8B-B14F-4D97-AF65-F5344CB8AC3E}">
        <p14:creationId xmlns:p14="http://schemas.microsoft.com/office/powerpoint/2010/main" val="3392148579"/>
      </p:ext>
    </p:extLst>
  </p:cSld>
  <p:clrMap bg1="lt1" tx1="dk1" bg2="lt2" tx2="dk2" accent1="accent1" accent2="accent2" accent3="accent3" accent4="accent4" accent5="accent5" accent6="accent6" hlink="hlink" folHlink="folHlink"/>
  <p:sldLayoutIdLst>
    <p:sldLayoutId id="2147483792" r:id="rId1"/>
    <p:sldLayoutId id="2147483777" r:id="rId2"/>
    <p:sldLayoutId id="2147483706" r:id="rId3"/>
    <p:sldLayoutId id="2147483746" r:id="rId4"/>
    <p:sldLayoutId id="2147483708" r:id="rId5"/>
    <p:sldLayoutId id="2147483707" r:id="rId6"/>
    <p:sldLayoutId id="2147483658" r:id="rId7"/>
    <p:sldLayoutId id="2147483693" r:id="rId8"/>
    <p:sldLayoutId id="2147483715" r:id="rId9"/>
    <p:sldLayoutId id="2147483716" r:id="rId10"/>
    <p:sldLayoutId id="2147483745" r:id="rId11"/>
    <p:sldLayoutId id="2147483711" r:id="rId12"/>
    <p:sldLayoutId id="2147483685" r:id="rId13"/>
    <p:sldLayoutId id="2147483691" r:id="rId14"/>
    <p:sldLayoutId id="2147483695" r:id="rId15"/>
    <p:sldLayoutId id="2147483650" r:id="rId16"/>
    <p:sldLayoutId id="2147483709" r:id="rId17"/>
    <p:sldLayoutId id="2147483710" r:id="rId18"/>
    <p:sldLayoutId id="2147483714" r:id="rId19"/>
    <p:sldLayoutId id="2147483793" r:id="rId20"/>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The Michael V. Drake Institute for Teaching and Learning</a:t>
            </a:r>
          </a:p>
        </p:txBody>
      </p:sp>
      <p:pic>
        <p:nvPicPr>
          <p:cNvPr id="4" name="Picture 3" descr="The Ohio State University Drake Institute for Teaching and Learning Logo">
            <a:extLst>
              <a:ext uri="{FF2B5EF4-FFF2-40B4-BE49-F238E27FC236}">
                <a16:creationId xmlns:a16="http://schemas.microsoft.com/office/drawing/2014/main" id="{34CA11EF-789F-1ECB-7573-3B1057F5863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96873" y="6331563"/>
            <a:ext cx="2382828" cy="428472"/>
          </a:xfrm>
          <a:prstGeom prst="rect">
            <a:avLst/>
          </a:prstGeom>
        </p:spPr>
      </p:pic>
    </p:spTree>
    <p:extLst>
      <p:ext uri="{BB962C8B-B14F-4D97-AF65-F5344CB8AC3E}">
        <p14:creationId xmlns:p14="http://schemas.microsoft.com/office/powerpoint/2010/main" val="73681003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94" r:id="rId13"/>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4663FBE-A0D1-4371-8BE2-6E00A4B835A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8439953" y="6228281"/>
            <a:ext cx="3371833" cy="632219"/>
          </a:xfrm>
          <a:prstGeom prst="rect">
            <a:avLst/>
          </a:prstGeom>
        </p:spPr>
      </p:pic>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0" y="6446520"/>
            <a:ext cx="497378" cy="365125"/>
          </a:xfrm>
          <a:prstGeom prst="rect">
            <a:avLst/>
          </a:prstGeom>
        </p:spPr>
        <p:txBody>
          <a:bodyPr vert="horz" lIns="91440" tIns="45720" rIns="91440" bIns="45720" rtlCol="0" anchor="ctr"/>
          <a:lstStyle>
            <a:lvl1pPr algn="r">
              <a:defRPr sz="800">
                <a:solidFill>
                  <a:schemeClr val="tx1"/>
                </a:solidFill>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0" y="6446520"/>
            <a:ext cx="4114800" cy="365125"/>
          </a:xfrm>
          <a:prstGeom prst="rect">
            <a:avLst/>
          </a:prstGeom>
        </p:spPr>
        <p:txBody>
          <a:bodyPr vert="horz" lIns="91440" tIns="45720" rIns="91440" bIns="45720" rtlCol="0" anchor="ctr"/>
          <a:lstStyle>
            <a:lvl1pPr algn="r">
              <a:defRPr sz="800">
                <a:solidFill>
                  <a:schemeClr val="tx1"/>
                </a:solidFill>
              </a:defRPr>
            </a:lvl1pPr>
          </a:lstStyle>
          <a:p>
            <a:endParaRPr lang="en-US"/>
          </a:p>
        </p:txBody>
      </p:sp>
    </p:spTree>
    <p:extLst>
      <p:ext uri="{BB962C8B-B14F-4D97-AF65-F5344CB8AC3E}">
        <p14:creationId xmlns:p14="http://schemas.microsoft.com/office/powerpoint/2010/main" val="3392148579"/>
      </p:ext>
    </p:extLst>
  </p:cSld>
  <p:clrMap bg1="lt1" tx1="dk1" bg2="lt2" tx2="dk2" accent1="accent1" accent2="accent2" accent3="accent3" accent4="accent4" accent5="accent5" accent6="accent6" hlink="hlink" folHlink="folHlink"/>
  <p:sldLayoutIdLst>
    <p:sldLayoutId id="2147483783" r:id="rId1"/>
    <p:sldLayoutId id="2147483651" r:id="rId2"/>
    <p:sldLayoutId id="2147483782" r:id="rId3"/>
    <p:sldLayoutId id="2147483679" r:id="rId4"/>
    <p:sldLayoutId id="2147483789" r:id="rId5"/>
    <p:sldLayoutId id="2147483784" r:id="rId6"/>
  </p:sldLayoutIdLst>
  <p:hf hdr="0" dt="0"/>
  <p:txStyles>
    <p:titleStyle>
      <a:lvl1pPr algn="l" defTabSz="914400" rtl="0" eaLnBrk="1" latinLnBrk="0" hangingPunct="1">
        <a:lnSpc>
          <a:spcPct val="90000"/>
        </a:lnSpc>
        <a:spcBef>
          <a:spcPct val="0"/>
        </a:spcBef>
        <a:buNone/>
        <a:defRPr sz="4400" kern="1200">
          <a:solidFill>
            <a:srgbClr val="BA0C2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09600" y="457200"/>
            <a:ext cx="10515600" cy="685800"/>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09600" y="1619416"/>
            <a:ext cx="10972800" cy="4500563"/>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pic>
        <p:nvPicPr>
          <p:cNvPr id="8" name="Picture 7" descr="The Ohio State University Drake Institute for Teaching and Learning Logo">
            <a:extLst>
              <a:ext uri="{FF2B5EF4-FFF2-40B4-BE49-F238E27FC236}">
                <a16:creationId xmlns:a16="http://schemas.microsoft.com/office/drawing/2014/main" id="{61E32D37-B163-F96B-4E23-9B605F2CD9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873" y="6256406"/>
            <a:ext cx="2382828" cy="428472"/>
          </a:xfrm>
          <a:prstGeom prst="rect">
            <a:avLst/>
          </a:prstGeom>
        </p:spPr>
      </p:pic>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189788" y="6296410"/>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Tree>
    <p:extLst>
      <p:ext uri="{BB962C8B-B14F-4D97-AF65-F5344CB8AC3E}">
        <p14:creationId xmlns:p14="http://schemas.microsoft.com/office/powerpoint/2010/main" val="3392148579"/>
      </p:ext>
    </p:extLst>
  </p:cSld>
  <p:clrMap bg1="lt1" tx1="dk1" bg2="lt2" tx2="dk2" accent1="accent1" accent2="accent2" accent3="accent3" accent4="accent4" accent5="accent5" accent6="accent6" hlink="hlink" folHlink="folHlink"/>
  <p:sldLayoutIdLst>
    <p:sldLayoutId id="2147483781" r:id="rId1"/>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7296" userDrawn="1">
          <p15:clr>
            <a:srgbClr val="F26B43"/>
          </p15:clr>
        </p15:guide>
        <p15:guide id="3" orient="horz" pos="288" userDrawn="1">
          <p15:clr>
            <a:srgbClr val="F26B43"/>
          </p15:clr>
        </p15:guide>
        <p15:guide id="4" orient="horz" pos="4032" userDrawn="1">
          <p15:clr>
            <a:srgbClr val="F26B43"/>
          </p15:clr>
        </p15:guide>
        <p15:guide id="5" orient="horz" pos="720" userDrawn="1">
          <p15:clr>
            <a:srgbClr val="F26B43"/>
          </p15:clr>
        </p15:guide>
        <p15:guide id="6" orient="horz" pos="100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The Michael V. Drake Institute for Teaching and Learning</a:t>
            </a:r>
          </a:p>
        </p:txBody>
      </p:sp>
      <p:pic>
        <p:nvPicPr>
          <p:cNvPr id="4" name="Picture 3" descr="The Ohio State University Drake Institute for Teaching and Learning Logo">
            <a:extLst>
              <a:ext uri="{FF2B5EF4-FFF2-40B4-BE49-F238E27FC236}">
                <a16:creationId xmlns:a16="http://schemas.microsoft.com/office/drawing/2014/main" id="{34CA11EF-789F-1ECB-7573-3B1057F586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6873" y="6331563"/>
            <a:ext cx="2382828" cy="428472"/>
          </a:xfrm>
          <a:prstGeom prst="rect">
            <a:avLst/>
          </a:prstGeom>
        </p:spPr>
      </p:pic>
    </p:spTree>
    <p:extLst>
      <p:ext uri="{BB962C8B-B14F-4D97-AF65-F5344CB8AC3E}">
        <p14:creationId xmlns:p14="http://schemas.microsoft.com/office/powerpoint/2010/main" val="736810039"/>
      </p:ext>
    </p:extLst>
  </p:cSld>
  <p:clrMap bg1="lt1" tx1="dk1" bg2="lt2" tx2="dk2" accent1="accent1" accent2="accent2" accent3="accent3" accent4="accent4" accent5="accent5" accent6="accent6" hlink="hlink" folHlink="folHlink"/>
  <p:sldLayoutIdLst>
    <p:sldLayoutId id="2147483790" r:id="rId1"/>
    <p:sldLayoutId id="2147483779" r:id="rId2"/>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hyperlink" Target="http://www.pngall.com/business-growth-chart-png" TargetMode="External"/><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mailto:Vanostran.3@osu.edu" TargetMode="External"/><Relationship Id="rId2" Type="http://schemas.openxmlformats.org/officeDocument/2006/relationships/notesSlide" Target="../notesSlides/notesSlide1.xml"/><Relationship Id="rId1" Type="http://schemas.openxmlformats.org/officeDocument/2006/relationships/slideLayout" Target="../slideLayouts/slideLayout40.xml"/><Relationship Id="rId5" Type="http://schemas.openxmlformats.org/officeDocument/2006/relationships/image" Target="../media/image10.png"/><Relationship Id="rId4" Type="http://schemas.openxmlformats.org/officeDocument/2006/relationships/hyperlink" Target="mailto:Pitstick.@osu.edu"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go.osu.edu/syllabus-strategies" TargetMode="External"/><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hyperlink" Target="mailto:Pitstick.10@osu.edu" TargetMode="External"/><Relationship Id="rId5" Type="http://schemas.openxmlformats.org/officeDocument/2006/relationships/hyperlink" Target="mailto:Harlyn.1@osu.edu" TargetMode="External"/><Relationship Id="rId4" Type="http://schemas.openxmlformats.org/officeDocument/2006/relationships/hyperlink" Target="https://go.osu.edu/syllabus-surve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E90E7-5B82-3138-7116-F906BCF40195}"/>
              </a:ext>
            </a:extLst>
          </p:cNvPr>
          <p:cNvSpPr>
            <a:spLocks noGrp="1"/>
          </p:cNvSpPr>
          <p:nvPr>
            <p:ph type="title"/>
          </p:nvPr>
        </p:nvSpPr>
        <p:spPr>
          <a:xfrm>
            <a:off x="0" y="3818132"/>
            <a:ext cx="12192000" cy="1511579"/>
          </a:xfrm>
          <a:solidFill>
            <a:schemeClr val="bg1"/>
          </a:solidFill>
        </p:spPr>
        <p:txBody>
          <a:bodyPr>
            <a:noAutofit/>
          </a:bodyPr>
          <a:lstStyle/>
          <a:p>
            <a:r>
              <a:rPr lang="en-US" sz="5400" b="0" dirty="0">
                <a:latin typeface="Buckeye Serif 2" pitchFamily="2" charset="0"/>
                <a:ea typeface="Buckeye Serif 2" pitchFamily="2" charset="0"/>
              </a:rPr>
              <a:t>Syllabus Strategies to Foster Student Sense of Belonging</a:t>
            </a:r>
            <a:endParaRPr lang="en-US" sz="5400" dirty="0">
              <a:latin typeface="Buckeye Serif 2" pitchFamily="2" charset="0"/>
              <a:ea typeface="Buckeye Serif 2" pitchFamily="2" charset="0"/>
            </a:endParaRPr>
          </a:p>
        </p:txBody>
      </p:sp>
    </p:spTree>
    <p:extLst>
      <p:ext uri="{BB962C8B-B14F-4D97-AF65-F5344CB8AC3E}">
        <p14:creationId xmlns:p14="http://schemas.microsoft.com/office/powerpoint/2010/main" val="1348854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AB2B0C-5946-F20C-0932-A700EDF0FEA0}"/>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CB79BE20-A665-9CA4-CB71-B096E2B5D486}"/>
              </a:ext>
            </a:extLst>
          </p:cNvPr>
          <p:cNvSpPr>
            <a:spLocks noGrp="1"/>
          </p:cNvSpPr>
          <p:nvPr>
            <p:ph type="sldNum" sz="quarter" idx="12"/>
          </p:nvPr>
        </p:nvSpPr>
        <p:spPr/>
        <p:txBody>
          <a:bodyPr/>
          <a:lstStyle/>
          <a:p>
            <a:fld id="{DFA4CD3D-26C8-47FF-8D13-9B32BAAB4735}" type="slidenum">
              <a:rPr lang="en-US" smtClean="0"/>
              <a:t>10</a:t>
            </a:fld>
            <a:endParaRPr lang="en-US"/>
          </a:p>
        </p:txBody>
      </p:sp>
      <p:sp>
        <p:nvSpPr>
          <p:cNvPr id="4" name="Content Placeholder 3">
            <a:extLst>
              <a:ext uri="{FF2B5EF4-FFF2-40B4-BE49-F238E27FC236}">
                <a16:creationId xmlns:a16="http://schemas.microsoft.com/office/drawing/2014/main" id="{3DBA32AF-2A49-2293-19A4-2110E1CBBDA5}"/>
              </a:ext>
            </a:extLst>
          </p:cNvPr>
          <p:cNvSpPr>
            <a:spLocks noGrp="1"/>
          </p:cNvSpPr>
          <p:nvPr>
            <p:ph sz="half" idx="13"/>
          </p:nvPr>
        </p:nvSpPr>
        <p:spPr/>
        <p:txBody>
          <a:bodyPr vert="horz" lIns="91440" tIns="45720" rIns="91440" bIns="45720" rtlCol="0" anchor="t">
            <a:normAutofit/>
          </a:bodyPr>
          <a:lstStyle/>
          <a:p>
            <a:endParaRPr lang="en-US" sz="2800" i="1" dirty="0">
              <a:latin typeface="Buckeye Sans 2"/>
            </a:endParaRPr>
          </a:p>
          <a:p>
            <a:r>
              <a:rPr lang="en-US" sz="3200" i="1" dirty="0">
                <a:latin typeface="Buckeye Sans 2"/>
              </a:rPr>
              <a:t>"Mindset culture is so powerful that it can actually block an individual's growth mindset."</a:t>
            </a:r>
            <a:endParaRPr lang="en-US" sz="3200"/>
          </a:p>
          <a:p>
            <a:endParaRPr lang="en-US" sz="2800" i="1" dirty="0"/>
          </a:p>
          <a:p>
            <a:r>
              <a:rPr lang="en-US" sz="2000" dirty="0">
                <a:latin typeface="Buckeye Sans 2"/>
              </a:rPr>
              <a:t>            (Murphy, 2024)</a:t>
            </a:r>
            <a:endParaRPr lang="en-US" sz="2000" dirty="0"/>
          </a:p>
        </p:txBody>
      </p:sp>
      <p:pic>
        <p:nvPicPr>
          <p:cNvPr id="7" name="Picture Placeholder 6" descr="A colorful graph with a blue arrow">
            <a:extLst>
              <a:ext uri="{FF2B5EF4-FFF2-40B4-BE49-F238E27FC236}">
                <a16:creationId xmlns:a16="http://schemas.microsoft.com/office/drawing/2014/main" id="{B55D00E7-3179-DE71-6EEC-2A039936EE78}"/>
              </a:ext>
            </a:extLst>
          </p:cNvPr>
          <p:cNvPicPr>
            <a:picLocks noGrp="1" noChangeAspect="1"/>
          </p:cNvPicPr>
          <p:nvPr>
            <p:ph type="pic" sz="quarter" idx="14"/>
          </p:nvPr>
        </p:nvPicPr>
        <p:blipFill>
          <a:blip r:embed="rId2">
            <a:extLst>
              <a:ext uri="{837473B0-CC2E-450A-ABE3-18F120FF3D39}">
                <a1611:picAttrSrcUrl xmlns:a1611="http://schemas.microsoft.com/office/drawing/2016/11/main" r:id="rId3"/>
              </a:ext>
            </a:extLst>
          </a:blip>
          <a:srcRect l="11001" r="11001"/>
          <a:stretch/>
        </p:blipFill>
        <p:spPr>
          <a:prstGeom prst="rect">
            <a:avLst/>
          </a:prstGeom>
        </p:spPr>
      </p:pic>
      <p:sp>
        <p:nvSpPr>
          <p:cNvPr id="6" name="Title 5">
            <a:extLst>
              <a:ext uri="{FF2B5EF4-FFF2-40B4-BE49-F238E27FC236}">
                <a16:creationId xmlns:a16="http://schemas.microsoft.com/office/drawing/2014/main" id="{B05FFE69-B01B-2B40-452C-BD1B74DAB746}"/>
              </a:ext>
            </a:extLst>
          </p:cNvPr>
          <p:cNvSpPr>
            <a:spLocks noGrp="1"/>
          </p:cNvSpPr>
          <p:nvPr>
            <p:ph type="title"/>
          </p:nvPr>
        </p:nvSpPr>
        <p:spPr/>
        <p:txBody>
          <a:bodyPr>
            <a:normAutofit/>
          </a:bodyPr>
          <a:lstStyle/>
          <a:p>
            <a:r>
              <a:rPr lang="en-US" dirty="0">
                <a:solidFill>
                  <a:srgbClr val="C00000"/>
                </a:solidFill>
                <a:latin typeface="Buckeye Serif 2 Black"/>
              </a:rPr>
              <a:t>Growth </a:t>
            </a:r>
            <a:r>
              <a:rPr lang="en-US">
                <a:solidFill>
                  <a:srgbClr val="C00000"/>
                </a:solidFill>
                <a:latin typeface="Buckeye Serif 2 Black"/>
              </a:rPr>
              <a:t>Mindset + Growth Culture</a:t>
            </a:r>
            <a:endParaRPr lang="en-US">
              <a:solidFill>
                <a:srgbClr val="C00000"/>
              </a:solidFill>
            </a:endParaRPr>
          </a:p>
        </p:txBody>
      </p:sp>
    </p:spTree>
    <p:extLst>
      <p:ext uri="{BB962C8B-B14F-4D97-AF65-F5344CB8AC3E}">
        <p14:creationId xmlns:p14="http://schemas.microsoft.com/office/powerpoint/2010/main" val="866362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2DB2D-54F7-0613-EA8C-96B4317B7C35}"/>
              </a:ext>
            </a:extLst>
          </p:cNvPr>
          <p:cNvSpPr>
            <a:spLocks noGrp="1"/>
          </p:cNvSpPr>
          <p:nvPr>
            <p:ph type="title"/>
          </p:nvPr>
        </p:nvSpPr>
        <p:spPr/>
        <p:txBody>
          <a:bodyPr/>
          <a:lstStyle/>
          <a:p>
            <a:r>
              <a:rPr lang="en-US" dirty="0">
                <a:solidFill>
                  <a:srgbClr val="C00000"/>
                </a:solidFill>
                <a:latin typeface="Buckeye Serif 2 Black"/>
              </a:rPr>
              <a:t>Growth Mindset Culture</a:t>
            </a:r>
          </a:p>
        </p:txBody>
      </p:sp>
      <p:sp>
        <p:nvSpPr>
          <p:cNvPr id="3" name="Footer Placeholder 2">
            <a:extLst>
              <a:ext uri="{FF2B5EF4-FFF2-40B4-BE49-F238E27FC236}">
                <a16:creationId xmlns:a16="http://schemas.microsoft.com/office/drawing/2014/main" id="{60D682C0-5A58-AC2A-CE88-5C95B3DB7476}"/>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5F7D9102-6D91-478B-9A07-20C8F884B50C}"/>
              </a:ext>
            </a:extLst>
          </p:cNvPr>
          <p:cNvSpPr>
            <a:spLocks noGrp="1"/>
          </p:cNvSpPr>
          <p:nvPr>
            <p:ph type="sldNum" sz="quarter" idx="12"/>
          </p:nvPr>
        </p:nvSpPr>
        <p:spPr/>
        <p:txBody>
          <a:bodyPr/>
          <a:lstStyle/>
          <a:p>
            <a:fld id="{DFA4CD3D-26C8-47FF-8D13-9B32BAAB4735}" type="slidenum">
              <a:rPr lang="en-US" smtClean="0"/>
              <a:t>11</a:t>
            </a:fld>
            <a:endParaRPr lang="en-US"/>
          </a:p>
        </p:txBody>
      </p:sp>
      <p:sp>
        <p:nvSpPr>
          <p:cNvPr id="5" name="Table Placeholder 4">
            <a:extLst>
              <a:ext uri="{FF2B5EF4-FFF2-40B4-BE49-F238E27FC236}">
                <a16:creationId xmlns:a16="http://schemas.microsoft.com/office/drawing/2014/main" id="{6F269E3B-167E-AEC3-4001-A629634533E1}"/>
              </a:ext>
            </a:extLst>
          </p:cNvPr>
          <p:cNvSpPr>
            <a:spLocks noGrp="1"/>
          </p:cNvSpPr>
          <p:nvPr>
            <p:ph type="tbl" sz="quarter" idx="13"/>
          </p:nvPr>
        </p:nvSpPr>
        <p:spPr/>
        <p:txBody>
          <a:bodyPr>
            <a:normAutofit lnSpcReduction="10000"/>
          </a:bodyPr>
          <a:lstStyle/>
          <a:p>
            <a:r>
              <a:rPr lang="en-US" dirty="0">
                <a:latin typeface="Buckeye Sans 2"/>
              </a:rPr>
              <a:t>An environment that communicates through its policies, processes, and norms the belief that intelligence and ability can be grown over time through hard work, the use of effective strategies, and asking for help when needed.</a:t>
            </a:r>
          </a:p>
          <a:p>
            <a:endParaRPr lang="en-US" dirty="0"/>
          </a:p>
          <a:p>
            <a:r>
              <a:rPr lang="en-US" dirty="0">
                <a:latin typeface="Buckeye Sans 2"/>
              </a:rPr>
              <a:t>A Growth Mindset </a:t>
            </a:r>
            <a:r>
              <a:rPr lang="en-US" b="1" dirty="0">
                <a:latin typeface="Buckeye Sans 2"/>
              </a:rPr>
              <a:t>Classroom</a:t>
            </a:r>
            <a:r>
              <a:rPr lang="en-US" dirty="0">
                <a:latin typeface="Buckeye Sans 2"/>
              </a:rPr>
              <a:t> Culture...</a:t>
            </a:r>
          </a:p>
          <a:p>
            <a:pPr marL="457200" indent="-457200">
              <a:buChar char="•"/>
            </a:pPr>
            <a:r>
              <a:rPr lang="en-US" dirty="0">
                <a:latin typeface="Buckeye Sans 2"/>
              </a:rPr>
              <a:t>Improves student engagement &amp; learning</a:t>
            </a:r>
          </a:p>
          <a:p>
            <a:pPr marL="457200" indent="-457200">
              <a:buChar char="•"/>
            </a:pPr>
            <a:r>
              <a:rPr lang="en-US" dirty="0">
                <a:latin typeface="Buckeye Sans 2"/>
              </a:rPr>
              <a:t>Increases student sense of belonging</a:t>
            </a:r>
          </a:p>
          <a:p>
            <a:pPr marL="457200" indent="-457200">
              <a:buChar char="•"/>
            </a:pPr>
            <a:r>
              <a:rPr lang="en-US" dirty="0">
                <a:latin typeface="Buckeye Sans 2"/>
              </a:rPr>
              <a:t>Increase levels of trust between instructor and students</a:t>
            </a:r>
          </a:p>
        </p:txBody>
      </p:sp>
      <p:pic>
        <p:nvPicPr>
          <p:cNvPr id="6" name="Graphic 5" descr="Head with gears with solid fill">
            <a:extLst>
              <a:ext uri="{FF2B5EF4-FFF2-40B4-BE49-F238E27FC236}">
                <a16:creationId xmlns:a16="http://schemas.microsoft.com/office/drawing/2014/main" id="{1016AB40-8712-71C6-EFB1-DDDA418B39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12185" y="461108"/>
            <a:ext cx="914400" cy="914400"/>
          </a:xfrm>
          <a:prstGeom prst="rect">
            <a:avLst/>
          </a:prstGeom>
        </p:spPr>
      </p:pic>
    </p:spTree>
    <p:extLst>
      <p:ext uri="{BB962C8B-B14F-4D97-AF65-F5344CB8AC3E}">
        <p14:creationId xmlns:p14="http://schemas.microsoft.com/office/powerpoint/2010/main" val="1162026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0305B-1309-F61B-FBDC-A138181C79CA}"/>
              </a:ext>
            </a:extLst>
          </p:cNvPr>
          <p:cNvSpPr>
            <a:spLocks noGrp="1"/>
          </p:cNvSpPr>
          <p:nvPr>
            <p:ph type="title"/>
          </p:nvPr>
        </p:nvSpPr>
        <p:spPr/>
        <p:txBody>
          <a:bodyPr/>
          <a:lstStyle/>
          <a:p>
            <a:r>
              <a:rPr lang="en-US" dirty="0">
                <a:latin typeface="Buckeye Serif 2 Black"/>
              </a:rPr>
              <a:t>A Growth </a:t>
            </a:r>
            <a:r>
              <a:rPr lang="en-US">
                <a:latin typeface="Buckeye Serif 2 Black"/>
              </a:rPr>
              <a:t>Mindset-Focused Syllabus</a:t>
            </a:r>
            <a:endParaRPr lang="en-US" dirty="0"/>
          </a:p>
        </p:txBody>
      </p:sp>
      <p:sp>
        <p:nvSpPr>
          <p:cNvPr id="3" name="Content Placeholder 2">
            <a:extLst>
              <a:ext uri="{FF2B5EF4-FFF2-40B4-BE49-F238E27FC236}">
                <a16:creationId xmlns:a16="http://schemas.microsoft.com/office/drawing/2014/main" id="{389482DC-3627-B083-79CF-BC4B57D15E92}"/>
              </a:ext>
            </a:extLst>
          </p:cNvPr>
          <p:cNvSpPr>
            <a:spLocks noGrp="1"/>
          </p:cNvSpPr>
          <p:nvPr>
            <p:ph idx="1"/>
          </p:nvPr>
        </p:nvSpPr>
        <p:spPr/>
        <p:txBody>
          <a:bodyPr vert="horz" lIns="91440" tIns="45720" rIns="91440" bIns="45720" rtlCol="0" anchor="t">
            <a:normAutofit/>
          </a:bodyPr>
          <a:lstStyle/>
          <a:p>
            <a:pPr marL="457200" indent="-457200">
              <a:buFont typeface="Wingdings" panose="020B0604020202020204" pitchFamily="34" charset="0"/>
              <a:buChar char="ü"/>
            </a:pPr>
            <a:r>
              <a:rPr lang="en-US" dirty="0">
                <a:latin typeface="Buckeye Sans 2"/>
              </a:rPr>
              <a:t>Demonstrates instructor believes in students' ability to grow</a:t>
            </a:r>
            <a:endParaRPr lang="en-US" dirty="0"/>
          </a:p>
          <a:p>
            <a:pPr marL="457200" indent="-457200">
              <a:buFont typeface="Wingdings" panose="020B0604020202020204" pitchFamily="34" charset="0"/>
              <a:buChar char="ü"/>
            </a:pPr>
            <a:r>
              <a:rPr lang="en-US" dirty="0">
                <a:latin typeface="Buckeye Sans 2"/>
              </a:rPr>
              <a:t>Normalizes course material can be challenging</a:t>
            </a:r>
          </a:p>
          <a:p>
            <a:pPr marL="457200" indent="-457200">
              <a:buFont typeface="Wingdings" panose="020B0604020202020204" pitchFamily="34" charset="0"/>
              <a:buChar char="ü"/>
            </a:pPr>
            <a:r>
              <a:rPr lang="en-US" dirty="0">
                <a:latin typeface="Buckeye Sans 2"/>
              </a:rPr>
              <a:t>Communicates instructor cares about students' success</a:t>
            </a:r>
            <a:endParaRPr lang="en-US" dirty="0"/>
          </a:p>
          <a:p>
            <a:pPr marL="457200" indent="-457200">
              <a:buFont typeface="Wingdings" panose="020B0604020202020204" pitchFamily="34" charset="0"/>
              <a:buChar char="ü"/>
            </a:pPr>
            <a:r>
              <a:rPr lang="en-US" dirty="0">
                <a:latin typeface="Buckeye Sans 2"/>
              </a:rPr>
              <a:t>Communicates instructor wants students to feel a sense of belonging in their classroom</a:t>
            </a:r>
            <a:endParaRPr lang="en-US" dirty="0"/>
          </a:p>
          <a:p>
            <a:pPr marL="457200" indent="-457200">
              <a:buFont typeface="Wingdings" panose="020B0604020202020204" pitchFamily="34" charset="0"/>
              <a:buChar char="ü"/>
            </a:pPr>
            <a:r>
              <a:rPr lang="en-US" dirty="0">
                <a:latin typeface="Buckeye Sans 2"/>
              </a:rPr>
              <a:t>Provides resources that help students w/ academic and non-academic challenges</a:t>
            </a:r>
            <a:endParaRPr lang="en-US" dirty="0"/>
          </a:p>
          <a:p>
            <a:endParaRPr lang="en-US" dirty="0"/>
          </a:p>
          <a:p>
            <a:endParaRPr lang="en-US" dirty="0"/>
          </a:p>
        </p:txBody>
      </p:sp>
      <p:sp>
        <p:nvSpPr>
          <p:cNvPr id="4" name="Footer Placeholder 3">
            <a:extLst>
              <a:ext uri="{FF2B5EF4-FFF2-40B4-BE49-F238E27FC236}">
                <a16:creationId xmlns:a16="http://schemas.microsoft.com/office/drawing/2014/main" id="{D48E8BBD-4F03-572E-38AD-30AA0201E1E1}"/>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3E055052-A4C1-E516-08E3-418B9F63802A}"/>
              </a:ext>
            </a:extLst>
          </p:cNvPr>
          <p:cNvSpPr>
            <a:spLocks noGrp="1"/>
          </p:cNvSpPr>
          <p:nvPr>
            <p:ph type="sldNum" sz="quarter" idx="12"/>
          </p:nvPr>
        </p:nvSpPr>
        <p:spPr/>
        <p:txBody>
          <a:bodyPr/>
          <a:lstStyle/>
          <a:p>
            <a:fld id="{DFA4CD3D-26C8-47FF-8D13-9B32BAAB4735}" type="slidenum">
              <a:rPr lang="en-US" smtClean="0"/>
              <a:t>12</a:t>
            </a:fld>
            <a:endParaRPr lang="en-US"/>
          </a:p>
        </p:txBody>
      </p:sp>
      <p:sp>
        <p:nvSpPr>
          <p:cNvPr id="6" name="Text Placeholder 5">
            <a:extLst>
              <a:ext uri="{FF2B5EF4-FFF2-40B4-BE49-F238E27FC236}">
                <a16:creationId xmlns:a16="http://schemas.microsoft.com/office/drawing/2014/main" id="{9008F6B1-FA44-B582-98AC-0FC9193F906A}"/>
              </a:ext>
            </a:extLst>
          </p:cNvPr>
          <p:cNvSpPr>
            <a:spLocks noGrp="1"/>
          </p:cNvSpPr>
          <p:nvPr>
            <p:ph type="body" idx="17"/>
          </p:nvPr>
        </p:nvSpPr>
        <p:spPr/>
        <p:txBody>
          <a:bodyPr>
            <a:normAutofit fontScale="85000" lnSpcReduction="20000"/>
          </a:bodyPr>
          <a:lstStyle/>
          <a:p>
            <a:endParaRPr lang="en-US"/>
          </a:p>
        </p:txBody>
      </p:sp>
    </p:spTree>
    <p:extLst>
      <p:ext uri="{BB962C8B-B14F-4D97-AF65-F5344CB8AC3E}">
        <p14:creationId xmlns:p14="http://schemas.microsoft.com/office/powerpoint/2010/main" val="4229691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B61DCA7-0301-AB61-9181-5D18A17E9396}"/>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835955B2-2964-675B-2D39-B3D99A38C2E7}"/>
              </a:ext>
            </a:extLst>
          </p:cNvPr>
          <p:cNvSpPr>
            <a:spLocks noGrp="1"/>
          </p:cNvSpPr>
          <p:nvPr>
            <p:ph type="sldNum" sz="quarter" idx="12"/>
          </p:nvPr>
        </p:nvSpPr>
        <p:spPr/>
        <p:txBody>
          <a:bodyPr/>
          <a:lstStyle/>
          <a:p>
            <a:fld id="{DFA4CD3D-26C8-47FF-8D13-9B32BAAB4735}" type="slidenum">
              <a:rPr lang="en-US" smtClean="0"/>
              <a:t>13</a:t>
            </a:fld>
            <a:endParaRPr lang="en-US"/>
          </a:p>
        </p:txBody>
      </p:sp>
      <p:sp>
        <p:nvSpPr>
          <p:cNvPr id="5" name="Table Placeholder 4">
            <a:extLst>
              <a:ext uri="{FF2B5EF4-FFF2-40B4-BE49-F238E27FC236}">
                <a16:creationId xmlns:a16="http://schemas.microsoft.com/office/drawing/2014/main" id="{38A8133B-3077-EE9E-F3EE-FE167E8495E2}"/>
              </a:ext>
            </a:extLst>
          </p:cNvPr>
          <p:cNvSpPr>
            <a:spLocks noGrp="1"/>
          </p:cNvSpPr>
          <p:nvPr>
            <p:ph sz="half" idx="13"/>
          </p:nvPr>
        </p:nvSpPr>
        <p:spPr/>
        <p:txBody>
          <a:bodyPr>
            <a:normAutofit fontScale="92500" lnSpcReduction="10000"/>
          </a:bodyPr>
          <a:lstStyle/>
          <a:p>
            <a:r>
              <a:rPr lang="en-US" sz="4000" dirty="0">
                <a:solidFill>
                  <a:schemeClr val="tx1"/>
                </a:solidFill>
                <a:latin typeface="Buckeye Sans 2" pitchFamily="2" charset="0"/>
              </a:rPr>
              <a:t>Why might faculty hesitate to build deeper connections with students or focus on sense of belonging?</a:t>
            </a:r>
          </a:p>
          <a:p>
            <a:endParaRPr lang="en-US" dirty="0"/>
          </a:p>
        </p:txBody>
      </p:sp>
      <p:sp>
        <p:nvSpPr>
          <p:cNvPr id="2" name="Title 1">
            <a:extLst>
              <a:ext uri="{FF2B5EF4-FFF2-40B4-BE49-F238E27FC236}">
                <a16:creationId xmlns:a16="http://schemas.microsoft.com/office/drawing/2014/main" id="{A23ECEC4-1B76-A065-1BA0-F3F87BF8EA0E}"/>
              </a:ext>
            </a:extLst>
          </p:cNvPr>
          <p:cNvSpPr>
            <a:spLocks noGrp="1"/>
          </p:cNvSpPr>
          <p:nvPr>
            <p:ph type="title"/>
          </p:nvPr>
        </p:nvSpPr>
        <p:spPr>
          <a:xfrm>
            <a:off x="5344923" y="1154153"/>
            <a:ext cx="5441196" cy="1325563"/>
          </a:xfrm>
        </p:spPr>
        <p:txBody>
          <a:bodyPr>
            <a:noAutofit/>
          </a:bodyPr>
          <a:lstStyle/>
          <a:p>
            <a:r>
              <a:rPr lang="en-US" b="0" dirty="0">
                <a:solidFill>
                  <a:srgbClr val="BA0C2F"/>
                </a:solidFill>
                <a:latin typeface="Buckeye Serif 2" pitchFamily="2" charset="0"/>
                <a:ea typeface="Buckeye Serif 2" pitchFamily="2" charset="0"/>
              </a:rPr>
              <a:t>Conversation:</a:t>
            </a:r>
            <a:br>
              <a:rPr lang="en-US" b="0" dirty="0">
                <a:solidFill>
                  <a:srgbClr val="BA0C2F"/>
                </a:solidFill>
                <a:latin typeface="Buckeye Serif 2" pitchFamily="2" charset="0"/>
                <a:ea typeface="Buckeye Serif 2" pitchFamily="2" charset="0"/>
              </a:rPr>
            </a:br>
            <a:r>
              <a:rPr lang="en-US" b="0" dirty="0">
                <a:solidFill>
                  <a:srgbClr val="BA0C2F"/>
                </a:solidFill>
                <a:latin typeface="Buckeye Serif 2" pitchFamily="2" charset="0"/>
                <a:ea typeface="Buckeye Serif 2" pitchFamily="2" charset="0"/>
              </a:rPr>
              <a:t>Answer in the chat or out loud</a:t>
            </a:r>
          </a:p>
        </p:txBody>
      </p:sp>
      <p:pic>
        <p:nvPicPr>
          <p:cNvPr id="12" name="Picture Placeholder 11" descr="A group of people sitting in a hallway">
            <a:extLst>
              <a:ext uri="{FF2B5EF4-FFF2-40B4-BE49-F238E27FC236}">
                <a16:creationId xmlns:a16="http://schemas.microsoft.com/office/drawing/2014/main" id="{2D424540-0118-5A31-5E9F-94866C57893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3988" r="23988"/>
          <a:stretch>
            <a:fillRect/>
          </a:stretch>
        </p:blipFill>
        <p:spPr/>
      </p:pic>
    </p:spTree>
    <p:extLst>
      <p:ext uri="{BB962C8B-B14F-4D97-AF65-F5344CB8AC3E}">
        <p14:creationId xmlns:p14="http://schemas.microsoft.com/office/powerpoint/2010/main" val="1875088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a:extLst>
            <a:ext uri="{FF2B5EF4-FFF2-40B4-BE49-F238E27FC236}">
              <a16:creationId xmlns:a16="http://schemas.microsoft.com/office/drawing/2014/main" id="{0C0162E4-C58F-BFF0-79D1-5D25D56DC2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745A36-9407-512E-3B20-358465CBF68A}"/>
              </a:ext>
            </a:extLst>
          </p:cNvPr>
          <p:cNvSpPr>
            <a:spLocks noGrp="1"/>
          </p:cNvSpPr>
          <p:nvPr>
            <p:ph type="title"/>
          </p:nvPr>
        </p:nvSpPr>
        <p:spPr/>
        <p:txBody>
          <a:bodyPr>
            <a:noAutofit/>
          </a:bodyPr>
          <a:lstStyle/>
          <a:p>
            <a:r>
              <a:rPr lang="en-US" sz="5400" dirty="0">
                <a:latin typeface="Buckeye Serif 2" pitchFamily="2" charset="0"/>
                <a:ea typeface="Buckeye Serif 2" pitchFamily="2" charset="0"/>
              </a:rPr>
              <a:t>The Syllabus</a:t>
            </a:r>
          </a:p>
        </p:txBody>
      </p:sp>
    </p:spTree>
    <p:extLst>
      <p:ext uri="{BB962C8B-B14F-4D97-AF65-F5344CB8AC3E}">
        <p14:creationId xmlns:p14="http://schemas.microsoft.com/office/powerpoint/2010/main" val="1539375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C6459D-7FF9-1658-27CA-FB680A43E443}"/>
              </a:ext>
            </a:extLst>
          </p:cNvPr>
          <p:cNvSpPr>
            <a:spLocks noGrp="1"/>
          </p:cNvSpPr>
          <p:nvPr>
            <p:ph type="sldNum" sz="quarter" idx="12"/>
          </p:nvPr>
        </p:nvSpPr>
        <p:spPr/>
        <p:txBody>
          <a:bodyPr/>
          <a:lstStyle/>
          <a:p>
            <a:fld id="{DFA4CD3D-26C8-47FF-8D13-9B32BAAB4735}" type="slidenum">
              <a:rPr lang="en-US" smtClean="0"/>
              <a:t>15</a:t>
            </a:fld>
            <a:endParaRPr lang="en-US"/>
          </a:p>
        </p:txBody>
      </p:sp>
      <p:sp>
        <p:nvSpPr>
          <p:cNvPr id="4" name="Title 3">
            <a:extLst>
              <a:ext uri="{FF2B5EF4-FFF2-40B4-BE49-F238E27FC236}">
                <a16:creationId xmlns:a16="http://schemas.microsoft.com/office/drawing/2014/main" id="{AA978A31-824C-0A18-CBD7-5F8BE5EEA5DA}"/>
              </a:ext>
            </a:extLst>
          </p:cNvPr>
          <p:cNvSpPr>
            <a:spLocks noGrp="1"/>
          </p:cNvSpPr>
          <p:nvPr>
            <p:ph type="title"/>
          </p:nvPr>
        </p:nvSpPr>
        <p:spPr/>
        <p:txBody>
          <a:bodyPr>
            <a:normAutofit/>
          </a:bodyPr>
          <a:lstStyle/>
          <a:p>
            <a:r>
              <a:rPr lang="en-US" sz="4000" b="0" dirty="0">
                <a:latin typeface="Buckeye Serif 2" pitchFamily="2" charset="0"/>
                <a:ea typeface="Buckeye Serif 2" pitchFamily="2" charset="0"/>
              </a:rPr>
              <a:t>Part 1: </a:t>
            </a:r>
            <a:br>
              <a:rPr lang="en-US" sz="4000" b="0" dirty="0">
                <a:latin typeface="Buckeye Serif 2" pitchFamily="2" charset="0"/>
                <a:ea typeface="Buckeye Serif 2" pitchFamily="2" charset="0"/>
              </a:rPr>
            </a:br>
            <a:r>
              <a:rPr lang="en-US" sz="4000" b="0" dirty="0">
                <a:latin typeface="Buckeye Serif 2" pitchFamily="2" charset="0"/>
                <a:ea typeface="Buckeye Serif 2" pitchFamily="2" charset="0"/>
              </a:rPr>
              <a:t>Set Expectations for an Inclusive Classroom</a:t>
            </a:r>
          </a:p>
        </p:txBody>
      </p:sp>
    </p:spTree>
    <p:extLst>
      <p:ext uri="{BB962C8B-B14F-4D97-AF65-F5344CB8AC3E}">
        <p14:creationId xmlns:p14="http://schemas.microsoft.com/office/powerpoint/2010/main" val="697906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AD8FB15-67B0-6C9A-22AE-680C96B45F13}"/>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025D2D98-4186-30D4-F66A-D2F45991C7D7}"/>
              </a:ext>
            </a:extLst>
          </p:cNvPr>
          <p:cNvSpPr>
            <a:spLocks noGrp="1"/>
          </p:cNvSpPr>
          <p:nvPr>
            <p:ph type="sldNum" sz="quarter" idx="12"/>
          </p:nvPr>
        </p:nvSpPr>
        <p:spPr/>
        <p:txBody>
          <a:bodyPr/>
          <a:lstStyle/>
          <a:p>
            <a:fld id="{DFA4CD3D-26C8-47FF-8D13-9B32BAAB4735}" type="slidenum">
              <a:rPr lang="en-US" smtClean="0"/>
              <a:t>16</a:t>
            </a:fld>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descr="First impression word cloud">
                <a:extLst>
                  <a:ext uri="{FF2B5EF4-FFF2-40B4-BE49-F238E27FC236}">
                    <a16:creationId xmlns:a16="http://schemas.microsoft.com/office/drawing/2014/main" id="{FE88CE2B-1C9E-EF8C-F475-DED00CC17D2F}"/>
                  </a:ext>
                </a:extLst>
              </p:cNvPr>
              <p:cNvGraphicFramePr>
                <a:graphicFrameLocks noGrp="1"/>
              </p:cNvGraphicFramePr>
              <p:nvPr>
                <p:extLst>
                  <p:ext uri="{D42A27DB-BD31-4B8C-83A1-F6EECF244321}">
                    <p14:modId xmlns:p14="http://schemas.microsoft.com/office/powerpoint/2010/main" val="169806391"/>
                  </p:ext>
                </p:extLst>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4" name="Add-in 3" descr="First impression word cloud">
                <a:extLst>
                  <a:ext uri="{FF2B5EF4-FFF2-40B4-BE49-F238E27FC236}">
                    <a16:creationId xmlns:a16="http://schemas.microsoft.com/office/drawing/2014/main" id="{FE88CE2B-1C9E-EF8C-F475-DED00CC17D2F}"/>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4237183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B0202A-8465-1F4C-1A55-E5C91016C93B}"/>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A33DE89E-A8FF-B69A-4E3B-DF883876CC5D}"/>
              </a:ext>
            </a:extLst>
          </p:cNvPr>
          <p:cNvSpPr>
            <a:spLocks noGrp="1"/>
          </p:cNvSpPr>
          <p:nvPr>
            <p:ph type="sldNum" sz="quarter" idx="12"/>
          </p:nvPr>
        </p:nvSpPr>
        <p:spPr/>
        <p:txBody>
          <a:bodyPr/>
          <a:lstStyle/>
          <a:p>
            <a:fld id="{DFA4CD3D-26C8-47FF-8D13-9B32BAAB4735}" type="slidenum">
              <a:rPr lang="en-US" smtClean="0"/>
              <a:t>17</a:t>
            </a:fld>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descr="Contract word cloud">
                <a:extLst>
                  <a:ext uri="{FF2B5EF4-FFF2-40B4-BE49-F238E27FC236}">
                    <a16:creationId xmlns:a16="http://schemas.microsoft.com/office/drawing/2014/main" id="{166391F4-34F6-3D40-C653-6D00D10FE0CE}"/>
                  </a:ext>
                </a:extLst>
              </p:cNvPr>
              <p:cNvGraphicFramePr>
                <a:graphicFrameLocks noGrp="1"/>
              </p:cNvGraphicFramePr>
              <p:nvPr>
                <p:extLst>
                  <p:ext uri="{D42A27DB-BD31-4B8C-83A1-F6EECF244321}">
                    <p14:modId xmlns:p14="http://schemas.microsoft.com/office/powerpoint/2010/main" val="2879120585"/>
                  </p:ext>
                </p:extLst>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4" name="Add-in 3" descr="Contract word cloud">
                <a:extLst>
                  <a:ext uri="{FF2B5EF4-FFF2-40B4-BE49-F238E27FC236}">
                    <a16:creationId xmlns:a16="http://schemas.microsoft.com/office/drawing/2014/main" id="{166391F4-34F6-3D40-C653-6D00D10FE0CE}"/>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2946665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399C891-5957-36FB-4080-8D64B4A8E7C4}"/>
              </a:ext>
            </a:extLst>
          </p:cNvPr>
          <p:cNvSpPr>
            <a:spLocks noGrp="1"/>
          </p:cNvSpPr>
          <p:nvPr>
            <p:ph type="ftr" sz="quarter" idx="11"/>
          </p:nvPr>
        </p:nvSpPr>
        <p:spPr>
          <a:xfrm>
            <a:off x="9109276" y="6296411"/>
            <a:ext cx="2315205" cy="365125"/>
          </a:xfrm>
        </p:spPr>
        <p:txBody>
          <a:bodyPr/>
          <a:lstStyle/>
          <a:p>
            <a:r>
              <a:rPr lang="en-US" sz="2000" dirty="0"/>
              <a:t>Addy, et al. 2021</a:t>
            </a:r>
          </a:p>
        </p:txBody>
      </p:sp>
      <p:sp>
        <p:nvSpPr>
          <p:cNvPr id="3" name="Slide Number Placeholder 2">
            <a:extLst>
              <a:ext uri="{FF2B5EF4-FFF2-40B4-BE49-F238E27FC236}">
                <a16:creationId xmlns:a16="http://schemas.microsoft.com/office/drawing/2014/main" id="{77D7FCC9-DBCB-94B5-6403-4E15B7F3D370}"/>
              </a:ext>
            </a:extLst>
          </p:cNvPr>
          <p:cNvSpPr>
            <a:spLocks noGrp="1"/>
          </p:cNvSpPr>
          <p:nvPr>
            <p:ph type="sldNum" sz="quarter" idx="12"/>
          </p:nvPr>
        </p:nvSpPr>
        <p:spPr/>
        <p:txBody>
          <a:bodyPr/>
          <a:lstStyle/>
          <a:p>
            <a:fld id="{DFA4CD3D-26C8-47FF-8D13-9B32BAAB4735}" type="slidenum">
              <a:rPr lang="en-US" smtClean="0"/>
              <a:t>18</a:t>
            </a:fld>
            <a:endParaRPr lang="en-US"/>
          </a:p>
        </p:txBody>
      </p:sp>
      <p:sp>
        <p:nvSpPr>
          <p:cNvPr id="4" name="Title 3">
            <a:extLst>
              <a:ext uri="{FF2B5EF4-FFF2-40B4-BE49-F238E27FC236}">
                <a16:creationId xmlns:a16="http://schemas.microsoft.com/office/drawing/2014/main" id="{1847996C-E5BD-FCBC-31BB-7247AED53E60}"/>
              </a:ext>
            </a:extLst>
          </p:cNvPr>
          <p:cNvSpPr>
            <a:spLocks noGrp="1"/>
          </p:cNvSpPr>
          <p:nvPr>
            <p:ph type="title"/>
          </p:nvPr>
        </p:nvSpPr>
        <p:spPr/>
        <p:txBody>
          <a:bodyPr/>
          <a:lstStyle/>
          <a:p>
            <a:r>
              <a:rPr lang="en-US" sz="4400" dirty="0">
                <a:solidFill>
                  <a:srgbClr val="212325"/>
                </a:solidFill>
                <a:latin typeface="Buckeye Serif 2 SemiBold" pitchFamily="2" charset="0"/>
                <a:ea typeface="Buckeye Serif 2 SemiBold" pitchFamily="2" charset="0"/>
              </a:rPr>
              <a:t>The Syllabus as a Contract</a:t>
            </a:r>
            <a:endParaRPr lang="en-US" dirty="0"/>
          </a:p>
        </p:txBody>
      </p:sp>
      <p:sp>
        <p:nvSpPr>
          <p:cNvPr id="6" name="Text Placeholder 5">
            <a:extLst>
              <a:ext uri="{FF2B5EF4-FFF2-40B4-BE49-F238E27FC236}">
                <a16:creationId xmlns:a16="http://schemas.microsoft.com/office/drawing/2014/main" id="{203B405E-8D70-0E2C-4C11-C40526B6C360}"/>
              </a:ext>
            </a:extLst>
          </p:cNvPr>
          <p:cNvSpPr>
            <a:spLocks noGrp="1"/>
          </p:cNvSpPr>
          <p:nvPr>
            <p:ph type="body" idx="20"/>
          </p:nvPr>
        </p:nvSpPr>
        <p:spPr/>
        <p:txBody>
          <a:bodyPr>
            <a:normAutofit fontScale="92500" lnSpcReduction="10000"/>
          </a:bodyPr>
          <a:lstStyle/>
          <a:p>
            <a:r>
              <a:rPr lang="en-US" dirty="0">
                <a:solidFill>
                  <a:srgbClr val="BA0C2F"/>
                </a:solidFill>
              </a:rPr>
              <a:t>Drawbacks of just presenting the syllabus as a Contract</a:t>
            </a:r>
          </a:p>
        </p:txBody>
      </p:sp>
      <p:sp>
        <p:nvSpPr>
          <p:cNvPr id="7" name="Content Placeholder 6">
            <a:extLst>
              <a:ext uri="{FF2B5EF4-FFF2-40B4-BE49-F238E27FC236}">
                <a16:creationId xmlns:a16="http://schemas.microsoft.com/office/drawing/2014/main" id="{7D52374F-67EE-97F0-C23C-C4FC5DC61804}"/>
              </a:ext>
            </a:extLst>
          </p:cNvPr>
          <p:cNvSpPr>
            <a:spLocks noGrp="1"/>
          </p:cNvSpPr>
          <p:nvPr>
            <p:ph sz="half" idx="21"/>
          </p:nvPr>
        </p:nvSpPr>
        <p:spPr>
          <a:xfrm>
            <a:off x="642257" y="2532774"/>
            <a:ext cx="5201923" cy="3763637"/>
          </a:xfrm>
        </p:spPr>
        <p:txBody>
          <a:bodyPr wrap="square" bIns="0">
            <a:noAutofit/>
          </a:bodyPr>
          <a:lstStyle/>
          <a:p>
            <a:pPr marL="571500" indent="-571500">
              <a:lnSpc>
                <a:spcPct val="107000"/>
              </a:lnSpc>
              <a:spcBef>
                <a:spcPts val="0"/>
              </a:spcBef>
              <a:buFont typeface="Wingdings" panose="05000000000000000000" pitchFamily="2" charset="2"/>
              <a:buChar char="§"/>
            </a:pPr>
            <a:r>
              <a:rPr lang="en-US" sz="2000" kern="100" dirty="0">
                <a:solidFill>
                  <a:srgbClr val="212325"/>
                </a:solidFill>
                <a:latin typeface="Buckeye Sans 2 SemiBold" pitchFamily="2" charset="0"/>
              </a:rPr>
              <a:t>Makes the syllabus a defensive tool</a:t>
            </a:r>
          </a:p>
          <a:p>
            <a:pPr marL="571500" indent="-571500">
              <a:lnSpc>
                <a:spcPct val="107000"/>
              </a:lnSpc>
              <a:spcBef>
                <a:spcPts val="0"/>
              </a:spcBef>
              <a:buFont typeface="Wingdings" panose="05000000000000000000" pitchFamily="2" charset="2"/>
              <a:buChar char="§"/>
            </a:pPr>
            <a:r>
              <a:rPr lang="en-US" sz="2000" kern="100" dirty="0">
                <a:solidFill>
                  <a:srgbClr val="212325"/>
                </a:solidFill>
                <a:latin typeface="Buckeye Sans 2 SemiBold" pitchFamily="2" charset="0"/>
              </a:rPr>
              <a:t>Creates an adversarial relationship that can inhibit belonging in the classroom</a:t>
            </a:r>
          </a:p>
          <a:p>
            <a:pPr marL="571500" indent="-571500">
              <a:lnSpc>
                <a:spcPct val="107000"/>
              </a:lnSpc>
              <a:spcBef>
                <a:spcPts val="0"/>
              </a:spcBef>
              <a:buFont typeface="Wingdings" panose="05000000000000000000" pitchFamily="2" charset="2"/>
              <a:buChar char="§"/>
            </a:pPr>
            <a:r>
              <a:rPr lang="en-US" sz="2000" kern="100" dirty="0">
                <a:solidFill>
                  <a:srgbClr val="212325"/>
                </a:solidFill>
                <a:latin typeface="Buckeye Sans 2 SemiBold" pitchFamily="2" charset="0"/>
              </a:rPr>
              <a:t>Can reinforce power disparities between instructors and students</a:t>
            </a:r>
          </a:p>
          <a:p>
            <a:pPr marL="571500" indent="-571500">
              <a:lnSpc>
                <a:spcPct val="107000"/>
              </a:lnSpc>
              <a:spcBef>
                <a:spcPts val="0"/>
              </a:spcBef>
              <a:buFont typeface="Wingdings" panose="05000000000000000000" pitchFamily="2" charset="2"/>
              <a:buChar char="§"/>
            </a:pPr>
            <a:r>
              <a:rPr lang="en-US" sz="2000" kern="100" dirty="0">
                <a:solidFill>
                  <a:srgbClr val="212325"/>
                </a:solidFill>
                <a:latin typeface="Buckeye Sans 2 SemiBold" pitchFamily="2" charset="0"/>
              </a:rPr>
              <a:t>Further challenge the creation of a community of belonging</a:t>
            </a:r>
          </a:p>
          <a:p>
            <a:endParaRPr lang="en-US" dirty="0"/>
          </a:p>
        </p:txBody>
      </p:sp>
      <p:sp>
        <p:nvSpPr>
          <p:cNvPr id="8" name="Text Placeholder 7">
            <a:extLst>
              <a:ext uri="{FF2B5EF4-FFF2-40B4-BE49-F238E27FC236}">
                <a16:creationId xmlns:a16="http://schemas.microsoft.com/office/drawing/2014/main" id="{9E74A191-DF3E-2B6B-244D-B1496DB15BC9}"/>
              </a:ext>
            </a:extLst>
          </p:cNvPr>
          <p:cNvSpPr>
            <a:spLocks noGrp="1"/>
          </p:cNvSpPr>
          <p:nvPr>
            <p:ph type="body" idx="22"/>
          </p:nvPr>
        </p:nvSpPr>
        <p:spPr>
          <a:xfrm>
            <a:off x="6358707" y="1894110"/>
            <a:ext cx="5201923" cy="638664"/>
          </a:xfrm>
        </p:spPr>
        <p:txBody>
          <a:bodyPr>
            <a:normAutofit fontScale="92500" lnSpcReduction="10000"/>
          </a:bodyPr>
          <a:lstStyle/>
          <a:p>
            <a:r>
              <a:rPr lang="en-US" dirty="0">
                <a:solidFill>
                  <a:srgbClr val="BA0C2F"/>
                </a:solidFill>
              </a:rPr>
              <a:t>Extend the metaphor - use the syllabus as a Living Constitution</a:t>
            </a:r>
          </a:p>
        </p:txBody>
      </p:sp>
      <p:sp>
        <p:nvSpPr>
          <p:cNvPr id="9" name="Content Placeholder 8">
            <a:extLst>
              <a:ext uri="{FF2B5EF4-FFF2-40B4-BE49-F238E27FC236}">
                <a16:creationId xmlns:a16="http://schemas.microsoft.com/office/drawing/2014/main" id="{56FCDEB8-2D9E-1B41-2107-834CDD09CC92}"/>
              </a:ext>
            </a:extLst>
          </p:cNvPr>
          <p:cNvSpPr>
            <a:spLocks noGrp="1"/>
          </p:cNvSpPr>
          <p:nvPr>
            <p:ph sz="half" idx="23"/>
          </p:nvPr>
        </p:nvSpPr>
        <p:spPr/>
        <p:txBody>
          <a:bodyPr>
            <a:normAutofit fontScale="92500" lnSpcReduction="10000"/>
          </a:bodyPr>
          <a:lstStyle/>
          <a:p>
            <a:pPr marL="342900" marR="0" lvl="0" indent="-342900">
              <a:lnSpc>
                <a:spcPct val="107000"/>
              </a:lnSpc>
              <a:spcBef>
                <a:spcPts val="0"/>
              </a:spcBef>
              <a:spcAft>
                <a:spcPts val="0"/>
              </a:spcAft>
              <a:buFont typeface="Wingdings" panose="05000000000000000000" pitchFamily="2" charset="2"/>
              <a:buChar char="Ø"/>
            </a:pPr>
            <a:r>
              <a:rPr lang="en-US" sz="2000" kern="100" dirty="0">
                <a:solidFill>
                  <a:srgbClr val="212325"/>
                </a:solidFill>
                <a:effectLst/>
                <a:latin typeface="Buckeye Sans 2 SemiBold" pitchFamily="2" charset="0"/>
                <a:ea typeface="Aptos" panose="020B0004020202020204" pitchFamily="34" charset="0"/>
              </a:rPr>
              <a:t>Designed to construct a thriving community</a:t>
            </a:r>
          </a:p>
          <a:p>
            <a:pPr marL="342900" marR="0" lvl="0" indent="-342900">
              <a:lnSpc>
                <a:spcPct val="107000"/>
              </a:lnSpc>
              <a:spcBef>
                <a:spcPts val="0"/>
              </a:spcBef>
              <a:spcAft>
                <a:spcPts val="0"/>
              </a:spcAft>
              <a:buFont typeface="Wingdings" panose="05000000000000000000" pitchFamily="2" charset="2"/>
              <a:buChar char="Ø"/>
            </a:pPr>
            <a:r>
              <a:rPr lang="en-US" sz="2000" kern="100" dirty="0">
                <a:solidFill>
                  <a:srgbClr val="212325"/>
                </a:solidFill>
                <a:effectLst/>
                <a:latin typeface="Buckeye Sans 2 SemiBold" pitchFamily="2" charset="0"/>
                <a:ea typeface="Aptos" panose="020B0004020202020204" pitchFamily="34" charset="0"/>
              </a:rPr>
              <a:t>Outlines membership in the community and what we can expect from and owe to ourselves and our fellow community members</a:t>
            </a:r>
          </a:p>
          <a:p>
            <a:pPr marL="342900" marR="0" lvl="0" indent="-342900">
              <a:lnSpc>
                <a:spcPct val="107000"/>
              </a:lnSpc>
              <a:spcBef>
                <a:spcPts val="0"/>
              </a:spcBef>
              <a:spcAft>
                <a:spcPts val="0"/>
              </a:spcAft>
              <a:buFont typeface="Wingdings" panose="05000000000000000000" pitchFamily="2" charset="2"/>
              <a:buChar char="Ø"/>
            </a:pPr>
            <a:r>
              <a:rPr lang="en-US" sz="2000" kern="100" dirty="0">
                <a:solidFill>
                  <a:srgbClr val="212325"/>
                </a:solidFill>
                <a:effectLst/>
                <a:latin typeface="Buckeye Sans 2 SemiBold" pitchFamily="2" charset="0"/>
                <a:ea typeface="Aptos" panose="020B0004020202020204" pitchFamily="34" charset="0"/>
              </a:rPr>
              <a:t>Symbolic tool to communicate the goals and ethos of the community</a:t>
            </a:r>
          </a:p>
          <a:p>
            <a:pPr marL="342900" marR="0" lvl="0" indent="-342900">
              <a:lnSpc>
                <a:spcPct val="107000"/>
              </a:lnSpc>
              <a:spcBef>
                <a:spcPts val="0"/>
              </a:spcBef>
              <a:spcAft>
                <a:spcPts val="800"/>
              </a:spcAft>
              <a:buFont typeface="Wingdings" panose="05000000000000000000" pitchFamily="2" charset="2"/>
              <a:buChar char="Ø"/>
            </a:pPr>
            <a:r>
              <a:rPr lang="en-US" sz="2000" kern="100" dirty="0">
                <a:solidFill>
                  <a:srgbClr val="212325"/>
                </a:solidFill>
                <a:effectLst/>
                <a:latin typeface="Buckeye Sans 2 SemiBold" pitchFamily="2" charset="0"/>
                <a:ea typeface="Aptos" panose="020B0004020202020204" pitchFamily="34" charset="0"/>
              </a:rPr>
              <a:t>Invites participation; allows for evolution (or amendment)</a:t>
            </a:r>
          </a:p>
          <a:p>
            <a:endParaRPr lang="en-US" dirty="0"/>
          </a:p>
        </p:txBody>
      </p:sp>
      <p:sp>
        <p:nvSpPr>
          <p:cNvPr id="12" name="TextBox 11">
            <a:extLst>
              <a:ext uri="{FF2B5EF4-FFF2-40B4-BE49-F238E27FC236}">
                <a16:creationId xmlns:a16="http://schemas.microsoft.com/office/drawing/2014/main" id="{424A8177-96EE-F801-71E3-FC1196BAD4E7}"/>
              </a:ext>
            </a:extLst>
          </p:cNvPr>
          <p:cNvSpPr txBox="1"/>
          <p:nvPr/>
        </p:nvSpPr>
        <p:spPr>
          <a:xfrm>
            <a:off x="926951" y="121201"/>
            <a:ext cx="11121614" cy="646331"/>
          </a:xfrm>
          <a:prstGeom prst="rect">
            <a:avLst/>
          </a:prstGeom>
          <a:noFill/>
        </p:spPr>
        <p:txBody>
          <a:bodyPr wrap="square" rtlCol="0">
            <a:spAutoFit/>
          </a:bodyPr>
          <a:lstStyle/>
          <a:p>
            <a:pPr algn="r"/>
            <a:r>
              <a:rPr lang="en-US" sz="1800" dirty="0">
                <a:solidFill>
                  <a:schemeClr val="tx1"/>
                </a:solidFill>
                <a:latin typeface="Buckeye Serif 2 SemiBold" pitchFamily="2" charset="0"/>
                <a:ea typeface="Buckeye Serif 2 SemiBold" pitchFamily="2" charset="0"/>
              </a:rPr>
              <a:t>Part 1: Set Expectations for an Inclusive Classroom</a:t>
            </a:r>
            <a:br>
              <a:rPr lang="en-US" sz="1800" dirty="0">
                <a:solidFill>
                  <a:schemeClr val="tx1"/>
                </a:solidFill>
                <a:latin typeface="Buckeye Serif 2 SemiBold" pitchFamily="2" charset="0"/>
                <a:ea typeface="Buckeye Serif 2 SemiBold" pitchFamily="2" charset="0"/>
              </a:rPr>
            </a:br>
            <a:endParaRPr lang="en-US" dirty="0"/>
          </a:p>
        </p:txBody>
      </p:sp>
    </p:spTree>
    <p:extLst>
      <p:ext uri="{BB962C8B-B14F-4D97-AF65-F5344CB8AC3E}">
        <p14:creationId xmlns:p14="http://schemas.microsoft.com/office/powerpoint/2010/main" val="406760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8910382C-A0D8-A542-7042-0988F8A94DB9}"/>
              </a:ext>
            </a:extLst>
          </p:cNvPr>
          <p:cNvSpPr>
            <a:spLocks noGrp="1"/>
          </p:cNvSpPr>
          <p:nvPr>
            <p:ph type="title"/>
          </p:nvPr>
        </p:nvSpPr>
        <p:spPr>
          <a:xfrm>
            <a:off x="838200" y="628634"/>
            <a:ext cx="10515600" cy="1141774"/>
          </a:xfrm>
        </p:spPr>
        <p:txBody>
          <a:bodyPr>
            <a:normAutofit fontScale="90000"/>
          </a:bodyPr>
          <a:lstStyle/>
          <a:p>
            <a:pPr algn="ctr"/>
            <a:r>
              <a:rPr lang="en-US" sz="4400" dirty="0">
                <a:latin typeface="Buckeye Serif 2 SemiBold" pitchFamily="2" charset="0"/>
                <a:ea typeface="Buckeye Serif 2 SemiBold" pitchFamily="2" charset="0"/>
              </a:rPr>
              <a:t>The Syllabus as a </a:t>
            </a:r>
            <a:br>
              <a:rPr lang="en-US" sz="4400" dirty="0">
                <a:latin typeface="Buckeye Serif 2 SemiBold" pitchFamily="2" charset="0"/>
                <a:ea typeface="Buckeye Serif 2 SemiBold" pitchFamily="2" charset="0"/>
              </a:rPr>
            </a:br>
            <a:r>
              <a:rPr lang="en-US" sz="4400" dirty="0">
                <a:latin typeface="Buckeye Serif 2 SemiBold" pitchFamily="2" charset="0"/>
                <a:ea typeface="Buckeye Serif 2 SemiBold" pitchFamily="2" charset="0"/>
              </a:rPr>
              <a:t>Living Constitution</a:t>
            </a:r>
            <a:endParaRPr lang="en-US" dirty="0"/>
          </a:p>
        </p:txBody>
      </p:sp>
      <p:sp>
        <p:nvSpPr>
          <p:cNvPr id="11" name="Oval 10" descr="Syllabus as a constitution infographic">
            <a:extLst>
              <a:ext uri="{FF2B5EF4-FFF2-40B4-BE49-F238E27FC236}">
                <a16:creationId xmlns:a16="http://schemas.microsoft.com/office/drawing/2014/main" id="{0F62DEF3-F7B4-6B53-B3C2-BCE438C43D44}"/>
              </a:ext>
            </a:extLst>
          </p:cNvPr>
          <p:cNvSpPr/>
          <p:nvPr/>
        </p:nvSpPr>
        <p:spPr>
          <a:xfrm>
            <a:off x="4170996" y="2806993"/>
            <a:ext cx="3486150" cy="3314700"/>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9B99CEFC-9948-3E80-7697-11B4A184FFF8}"/>
              </a:ext>
            </a:extLst>
          </p:cNvPr>
          <p:cNvSpPr/>
          <p:nvPr/>
        </p:nvSpPr>
        <p:spPr>
          <a:xfrm>
            <a:off x="3172322" y="4370063"/>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Students can expect from the Instructor</a:t>
            </a:r>
          </a:p>
        </p:txBody>
      </p:sp>
      <p:sp>
        <p:nvSpPr>
          <p:cNvPr id="7" name="Freeform: Shape 6">
            <a:extLst>
              <a:ext uri="{FF2B5EF4-FFF2-40B4-BE49-F238E27FC236}">
                <a16:creationId xmlns:a16="http://schemas.microsoft.com/office/drawing/2014/main" id="{B4495FFC-EF5A-5DFF-E9DF-81715E159B30}"/>
              </a:ext>
            </a:extLst>
          </p:cNvPr>
          <p:cNvSpPr/>
          <p:nvPr/>
        </p:nvSpPr>
        <p:spPr>
          <a:xfrm>
            <a:off x="6658472" y="4370063"/>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a:solidFill>
            <a:schemeClr val="accent3">
              <a:lumMod val="75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Students can expect from each other</a:t>
            </a:r>
          </a:p>
        </p:txBody>
      </p:sp>
      <p:sp>
        <p:nvSpPr>
          <p:cNvPr id="9" name="Freeform: Shape 8">
            <a:extLst>
              <a:ext uri="{FF2B5EF4-FFF2-40B4-BE49-F238E27FC236}">
                <a16:creationId xmlns:a16="http://schemas.microsoft.com/office/drawing/2014/main" id="{9F75FD2F-8068-A09D-55CA-F32AB5A5C0A2}"/>
              </a:ext>
            </a:extLst>
          </p:cNvPr>
          <p:cNvSpPr/>
          <p:nvPr/>
        </p:nvSpPr>
        <p:spPr>
          <a:xfrm>
            <a:off x="4911589" y="2270918"/>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the Instructor can expect from Students</a:t>
            </a:r>
          </a:p>
        </p:txBody>
      </p:sp>
      <p:sp>
        <p:nvSpPr>
          <p:cNvPr id="5" name="Slide Number Placeholder 4">
            <a:extLst>
              <a:ext uri="{FF2B5EF4-FFF2-40B4-BE49-F238E27FC236}">
                <a16:creationId xmlns:a16="http://schemas.microsoft.com/office/drawing/2014/main" id="{DFA0DD26-55A1-33A0-D8D8-FE875BED0F60}"/>
              </a:ext>
            </a:extLst>
          </p:cNvPr>
          <p:cNvSpPr>
            <a:spLocks noGrp="1"/>
          </p:cNvSpPr>
          <p:nvPr>
            <p:ph type="sldNum" sz="quarter" idx="12"/>
          </p:nvPr>
        </p:nvSpPr>
        <p:spPr/>
        <p:txBody>
          <a:bodyPr/>
          <a:lstStyle/>
          <a:p>
            <a:fld id="{DFA4CD3D-26C8-47FF-8D13-9B32BAAB4735}" type="slidenum">
              <a:rPr lang="en-US" smtClean="0"/>
              <a:t>19</a:t>
            </a:fld>
            <a:endParaRPr lang="en-US"/>
          </a:p>
        </p:txBody>
      </p:sp>
      <p:sp>
        <p:nvSpPr>
          <p:cNvPr id="6" name="TextBox 5">
            <a:extLst>
              <a:ext uri="{FF2B5EF4-FFF2-40B4-BE49-F238E27FC236}">
                <a16:creationId xmlns:a16="http://schemas.microsoft.com/office/drawing/2014/main" id="{B86FEE07-37B6-3FEA-52EE-E35953F28BC1}"/>
              </a:ext>
            </a:extLst>
          </p:cNvPr>
          <p:cNvSpPr txBox="1"/>
          <p:nvPr/>
        </p:nvSpPr>
        <p:spPr>
          <a:xfrm>
            <a:off x="926951" y="121201"/>
            <a:ext cx="11121614" cy="646331"/>
          </a:xfrm>
          <a:prstGeom prst="rect">
            <a:avLst/>
          </a:prstGeom>
          <a:noFill/>
        </p:spPr>
        <p:txBody>
          <a:bodyPr wrap="square" rtlCol="0">
            <a:spAutoFit/>
          </a:bodyPr>
          <a:lstStyle/>
          <a:p>
            <a:pPr algn="r"/>
            <a:r>
              <a:rPr lang="en-US" sz="1800" dirty="0">
                <a:solidFill>
                  <a:schemeClr val="tx1"/>
                </a:solidFill>
                <a:latin typeface="Buckeye Serif 2 SemiBold" pitchFamily="2" charset="0"/>
                <a:ea typeface="Buckeye Serif 2 SemiBold" pitchFamily="2" charset="0"/>
              </a:rPr>
              <a:t>Part 1: Set Expectations for an Inclusive Classroom</a:t>
            </a:r>
            <a:br>
              <a:rPr lang="en-US" sz="1800" dirty="0">
                <a:solidFill>
                  <a:schemeClr val="tx1"/>
                </a:solidFill>
                <a:latin typeface="Buckeye Serif 2 SemiBold" pitchFamily="2" charset="0"/>
                <a:ea typeface="Buckeye Serif 2 SemiBold" pitchFamily="2" charset="0"/>
              </a:rPr>
            </a:br>
            <a:endParaRPr lang="en-US" dirty="0"/>
          </a:p>
        </p:txBody>
      </p:sp>
    </p:spTree>
    <p:extLst>
      <p:ext uri="{BB962C8B-B14F-4D97-AF65-F5344CB8AC3E}">
        <p14:creationId xmlns:p14="http://schemas.microsoft.com/office/powerpoint/2010/main" val="134665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9B79F-7D84-C978-633F-10CCBBB79601}"/>
              </a:ext>
            </a:extLst>
          </p:cNvPr>
          <p:cNvSpPr>
            <a:spLocks noGrp="1"/>
          </p:cNvSpPr>
          <p:nvPr>
            <p:ph type="title"/>
          </p:nvPr>
        </p:nvSpPr>
        <p:spPr>
          <a:xfrm>
            <a:off x="838200" y="680358"/>
            <a:ext cx="10515600" cy="838854"/>
          </a:xfrm>
        </p:spPr>
        <p:txBody>
          <a:bodyPr>
            <a:noAutofit/>
          </a:bodyPr>
          <a:lstStyle/>
          <a:p>
            <a:pPr algn="ctr"/>
            <a:r>
              <a:rPr lang="en-US" sz="6000" b="0" dirty="0">
                <a:latin typeface="Buckeye Serif 2" pitchFamily="2" charset="0"/>
                <a:ea typeface="Buckeye Serif 2" pitchFamily="2" charset="0"/>
                <a:cs typeface="+mn-cs"/>
              </a:rPr>
              <a:t>Facilitators</a:t>
            </a:r>
          </a:p>
        </p:txBody>
      </p:sp>
      <p:sp>
        <p:nvSpPr>
          <p:cNvPr id="11" name="TextBox 10">
            <a:extLst>
              <a:ext uri="{FF2B5EF4-FFF2-40B4-BE49-F238E27FC236}">
                <a16:creationId xmlns:a16="http://schemas.microsoft.com/office/drawing/2014/main" id="{451F7FA1-58C6-6066-9A07-9CB730E36507}"/>
              </a:ext>
            </a:extLst>
          </p:cNvPr>
          <p:cNvSpPr txBox="1"/>
          <p:nvPr/>
        </p:nvSpPr>
        <p:spPr>
          <a:xfrm>
            <a:off x="1724970" y="1838698"/>
            <a:ext cx="4371030" cy="1631216"/>
          </a:xfrm>
          <a:prstGeom prst="rect">
            <a:avLst/>
          </a:prstGeom>
          <a:noFill/>
        </p:spPr>
        <p:txBody>
          <a:bodyPr wrap="square" lIns="91440" tIns="45720" rIns="91440" bIns="45720" rtlCol="0" anchor="t">
            <a:spAutoFit/>
          </a:bodyPr>
          <a:lstStyle/>
          <a:p>
            <a:pPr algn="ctr"/>
            <a:r>
              <a:rPr lang="en-US" sz="2800" dirty="0">
                <a:solidFill>
                  <a:srgbClr val="BA0C2F"/>
                </a:solidFill>
                <a:effectLst/>
                <a:latin typeface="Buckeye Serif 2" pitchFamily="2" charset="0"/>
                <a:ea typeface="Buckeye Serif 2" pitchFamily="2" charset="0"/>
              </a:rPr>
              <a:t>Audrey </a:t>
            </a:r>
            <a:r>
              <a:rPr lang="en-US" sz="2800" dirty="0">
                <a:solidFill>
                  <a:srgbClr val="BA0C2F"/>
                </a:solidFill>
                <a:latin typeface="Buckeye Serif 2" pitchFamily="2" charset="0"/>
                <a:ea typeface="Buckeye Serif 2" pitchFamily="2" charset="0"/>
              </a:rPr>
              <a:t>Harlyn</a:t>
            </a:r>
            <a:r>
              <a:rPr lang="en-US" sz="2800" dirty="0">
                <a:solidFill>
                  <a:srgbClr val="BA0C2F"/>
                </a:solidFill>
                <a:effectLst/>
                <a:latin typeface="Buckeye Serif 2" pitchFamily="2" charset="0"/>
                <a:ea typeface="Buckeye Serif 2" pitchFamily="2" charset="0"/>
              </a:rPr>
              <a:t>, MA</a:t>
            </a:r>
            <a:br>
              <a:rPr lang="en-US" sz="2400" dirty="0">
                <a:effectLst/>
                <a:ea typeface="Calibri" panose="020F0502020204030204" pitchFamily="34" charset="0"/>
              </a:rPr>
            </a:br>
            <a:r>
              <a:rPr lang="en-US" dirty="0">
                <a:solidFill>
                  <a:srgbClr val="333333"/>
                </a:solidFill>
                <a:effectLst/>
                <a:ea typeface="Calibri"/>
              </a:rPr>
              <a:t>Program Manager</a:t>
            </a:r>
          </a:p>
          <a:p>
            <a:pPr algn="ctr"/>
            <a:r>
              <a:rPr lang="en-US" b="1" dirty="0">
                <a:solidFill>
                  <a:srgbClr val="333333"/>
                </a:solidFill>
                <a:ea typeface="Calibri"/>
              </a:rPr>
              <a:t>Drake Institute for </a:t>
            </a:r>
          </a:p>
          <a:p>
            <a:pPr algn="ctr"/>
            <a:r>
              <a:rPr lang="en-US" b="1" dirty="0">
                <a:solidFill>
                  <a:srgbClr val="333333"/>
                </a:solidFill>
                <a:ea typeface="Calibri"/>
              </a:rPr>
              <a:t>Teaching and Learning</a:t>
            </a:r>
          </a:p>
          <a:p>
            <a:pPr algn="ctr"/>
            <a:r>
              <a:rPr lang="en-US" u="sng" dirty="0">
                <a:solidFill>
                  <a:srgbClr val="0070C0"/>
                </a:solidFill>
                <a:ea typeface="+mn-lt"/>
                <a:cs typeface="+mn-lt"/>
                <a:hlinkClick r:id="rId3">
                  <a:extLst>
                    <a:ext uri="{A12FA001-AC4F-418D-AE19-62706E023703}">
                      <ahyp:hlinkClr xmlns:ahyp="http://schemas.microsoft.com/office/drawing/2018/hyperlinkcolor" val="tx"/>
                    </a:ext>
                  </a:extLst>
                </a:hlinkClick>
              </a:rPr>
              <a:t>Harlyn.1@osu.edu</a:t>
            </a:r>
            <a:endParaRPr lang="en-US" dirty="0">
              <a:solidFill>
                <a:srgbClr val="0070C0"/>
              </a:solidFill>
            </a:endParaRPr>
          </a:p>
        </p:txBody>
      </p:sp>
      <p:sp>
        <p:nvSpPr>
          <p:cNvPr id="5" name="Slide Number Placeholder 4">
            <a:extLst>
              <a:ext uri="{FF2B5EF4-FFF2-40B4-BE49-F238E27FC236}">
                <a16:creationId xmlns:a16="http://schemas.microsoft.com/office/drawing/2014/main" id="{99CF97E4-EE97-4377-121D-F4090FDCDB82}"/>
              </a:ext>
            </a:extLst>
          </p:cNvPr>
          <p:cNvSpPr>
            <a:spLocks noGrp="1"/>
          </p:cNvSpPr>
          <p:nvPr>
            <p:ph type="sldNum" sz="quarter" idx="12"/>
          </p:nvPr>
        </p:nvSpPr>
        <p:spPr/>
        <p:txBody>
          <a:bodyPr/>
          <a:lstStyle/>
          <a:p>
            <a:fld id="{DFA4CD3D-26C8-47FF-8D13-9B32BAAB4735}" type="slidenum">
              <a:rPr lang="en-US" sz="1200" smtClean="0"/>
              <a:t>2</a:t>
            </a:fld>
            <a:endParaRPr lang="en-US" sz="1200"/>
          </a:p>
        </p:txBody>
      </p:sp>
      <p:sp>
        <p:nvSpPr>
          <p:cNvPr id="3" name="TextBox 2">
            <a:extLst>
              <a:ext uri="{FF2B5EF4-FFF2-40B4-BE49-F238E27FC236}">
                <a16:creationId xmlns:a16="http://schemas.microsoft.com/office/drawing/2014/main" id="{A26961E2-9F20-D6DC-DF02-F5E71B14B13A}"/>
              </a:ext>
            </a:extLst>
          </p:cNvPr>
          <p:cNvSpPr txBox="1"/>
          <p:nvPr/>
        </p:nvSpPr>
        <p:spPr>
          <a:xfrm>
            <a:off x="6216530" y="1838698"/>
            <a:ext cx="4371030" cy="1631216"/>
          </a:xfrm>
          <a:prstGeom prst="rect">
            <a:avLst/>
          </a:prstGeom>
          <a:noFill/>
        </p:spPr>
        <p:txBody>
          <a:bodyPr wrap="square" lIns="91440" tIns="45720" rIns="91440" bIns="45720" rtlCol="0" anchor="t">
            <a:spAutoFit/>
          </a:bodyPr>
          <a:lstStyle/>
          <a:p>
            <a:pPr algn="ctr"/>
            <a:r>
              <a:rPr lang="en-US" sz="2800" dirty="0">
                <a:solidFill>
                  <a:srgbClr val="BA0C2F"/>
                </a:solidFill>
                <a:latin typeface="Buckeye Serif 2" pitchFamily="2" charset="0"/>
                <a:ea typeface="Buckeye Serif 2" pitchFamily="2" charset="0"/>
              </a:rPr>
              <a:t>Vicki Pitstick, PhD</a:t>
            </a:r>
            <a:br>
              <a:rPr lang="en-US" sz="2400" dirty="0">
                <a:effectLst/>
                <a:ea typeface="Calibri" panose="020F0502020204030204" pitchFamily="34" charset="0"/>
              </a:rPr>
            </a:br>
            <a:r>
              <a:rPr lang="en-US" dirty="0">
                <a:solidFill>
                  <a:srgbClr val="333333"/>
                </a:solidFill>
                <a:effectLst/>
                <a:ea typeface="Calibri"/>
              </a:rPr>
              <a:t>Instructional Consultant</a:t>
            </a:r>
          </a:p>
          <a:p>
            <a:pPr algn="ctr"/>
            <a:r>
              <a:rPr lang="en-US" b="1" dirty="0">
                <a:solidFill>
                  <a:srgbClr val="333333"/>
                </a:solidFill>
                <a:ea typeface="Calibri"/>
              </a:rPr>
              <a:t>Drake Institute for </a:t>
            </a:r>
          </a:p>
          <a:p>
            <a:pPr algn="ctr"/>
            <a:r>
              <a:rPr lang="en-US" b="1" dirty="0">
                <a:solidFill>
                  <a:srgbClr val="333333"/>
                </a:solidFill>
                <a:ea typeface="Calibri"/>
              </a:rPr>
              <a:t>Teaching and Learning</a:t>
            </a:r>
          </a:p>
          <a:p>
            <a:pPr algn="ctr"/>
            <a:r>
              <a:rPr lang="en-US" u="sng" dirty="0">
                <a:solidFill>
                  <a:srgbClr val="0070C0"/>
                </a:solidFill>
                <a:ea typeface="+mn-lt"/>
                <a:cs typeface="+mn-lt"/>
                <a:hlinkClick r:id="rId4">
                  <a:extLst>
                    <a:ext uri="{A12FA001-AC4F-418D-AE19-62706E023703}">
                      <ahyp:hlinkClr xmlns:ahyp="http://schemas.microsoft.com/office/drawing/2018/hyperlinkcolor" val="tx"/>
                    </a:ext>
                  </a:extLst>
                </a:hlinkClick>
              </a:rPr>
              <a:t>Pitstick.10@osu.edu</a:t>
            </a:r>
            <a:endParaRPr lang="en-US" dirty="0">
              <a:solidFill>
                <a:srgbClr val="0070C0"/>
              </a:solidFill>
            </a:endParaRPr>
          </a:p>
        </p:txBody>
      </p:sp>
      <p:sp>
        <p:nvSpPr>
          <p:cNvPr id="4" name="TextBox 3">
            <a:extLst>
              <a:ext uri="{FF2B5EF4-FFF2-40B4-BE49-F238E27FC236}">
                <a16:creationId xmlns:a16="http://schemas.microsoft.com/office/drawing/2014/main" id="{12F0E837-36D1-038E-35EC-1A065F554D39}"/>
              </a:ext>
            </a:extLst>
          </p:cNvPr>
          <p:cNvSpPr txBox="1"/>
          <p:nvPr/>
        </p:nvSpPr>
        <p:spPr>
          <a:xfrm>
            <a:off x="1724970" y="4322294"/>
            <a:ext cx="4371030" cy="1631216"/>
          </a:xfrm>
          <a:prstGeom prst="rect">
            <a:avLst/>
          </a:prstGeom>
          <a:noFill/>
        </p:spPr>
        <p:txBody>
          <a:bodyPr wrap="square" lIns="91440" tIns="45720" rIns="91440" bIns="45720" rtlCol="0" anchor="t">
            <a:spAutoFit/>
          </a:bodyPr>
          <a:lstStyle/>
          <a:p>
            <a:pPr algn="ctr"/>
            <a:r>
              <a:rPr lang="en-US" sz="2800" dirty="0">
                <a:solidFill>
                  <a:srgbClr val="BA0C2F"/>
                </a:solidFill>
                <a:latin typeface="Buckeye Serif 2" pitchFamily="2" charset="0"/>
                <a:ea typeface="Buckeye Serif 2" pitchFamily="2" charset="0"/>
              </a:rPr>
              <a:t>Rachel Tuttle, EdD</a:t>
            </a:r>
            <a:br>
              <a:rPr lang="en-US" sz="2400" dirty="0">
                <a:effectLst/>
                <a:ea typeface="Calibri" panose="020F0502020204030204" pitchFamily="34" charset="0"/>
              </a:rPr>
            </a:br>
            <a:r>
              <a:rPr lang="en-US" dirty="0">
                <a:solidFill>
                  <a:srgbClr val="333333"/>
                </a:solidFill>
                <a:effectLst/>
                <a:ea typeface="Calibri"/>
              </a:rPr>
              <a:t>Senior Lecturer</a:t>
            </a:r>
          </a:p>
          <a:p>
            <a:pPr algn="ctr"/>
            <a:r>
              <a:rPr lang="en-US" b="1" dirty="0">
                <a:solidFill>
                  <a:srgbClr val="333333"/>
                </a:solidFill>
                <a:ea typeface="Calibri"/>
              </a:rPr>
              <a:t>Department of </a:t>
            </a:r>
          </a:p>
          <a:p>
            <a:pPr algn="ctr"/>
            <a:r>
              <a:rPr lang="en-US" b="1" dirty="0">
                <a:solidFill>
                  <a:srgbClr val="333333"/>
                </a:solidFill>
                <a:ea typeface="Calibri"/>
              </a:rPr>
              <a:t>Educational Studies</a:t>
            </a:r>
          </a:p>
          <a:p>
            <a:pPr algn="ctr"/>
            <a:r>
              <a:rPr lang="en-US" u="sng" dirty="0">
                <a:solidFill>
                  <a:srgbClr val="0070C0"/>
                </a:solidFill>
                <a:ea typeface="+mn-lt"/>
                <a:cs typeface="+mn-lt"/>
              </a:rPr>
              <a:t>Tuttle.146@osu.edu</a:t>
            </a:r>
            <a:endParaRPr lang="en-US" dirty="0">
              <a:solidFill>
                <a:srgbClr val="0070C0"/>
              </a:solidFill>
            </a:endParaRPr>
          </a:p>
        </p:txBody>
      </p:sp>
      <p:pic>
        <p:nvPicPr>
          <p:cNvPr id="7" name="Picture 6" descr="A blue text on a black background">
            <a:extLst>
              <a:ext uri="{FF2B5EF4-FFF2-40B4-BE49-F238E27FC236}">
                <a16:creationId xmlns:a16="http://schemas.microsoft.com/office/drawing/2014/main" id="{47F01C02-D079-90E6-45F9-CC0B41D0F6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600" y="3429000"/>
            <a:ext cx="2265130" cy="2265130"/>
          </a:xfrm>
          <a:prstGeom prst="rect">
            <a:avLst/>
          </a:prstGeom>
        </p:spPr>
      </p:pic>
      <p:sp>
        <p:nvSpPr>
          <p:cNvPr id="8" name="Content Placeholder 2">
            <a:extLst>
              <a:ext uri="{FF2B5EF4-FFF2-40B4-BE49-F238E27FC236}">
                <a16:creationId xmlns:a16="http://schemas.microsoft.com/office/drawing/2014/main" id="{9D65099F-75B6-F10E-AEC4-82B8A877C070}"/>
              </a:ext>
            </a:extLst>
          </p:cNvPr>
          <p:cNvSpPr txBox="1">
            <a:spLocks/>
          </p:cNvSpPr>
          <p:nvPr/>
        </p:nvSpPr>
        <p:spPr>
          <a:xfrm>
            <a:off x="5870780" y="5197242"/>
            <a:ext cx="4716780" cy="4968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rgbClr val="BA0C2F"/>
                </a:solidFill>
                <a:latin typeface="Buckeye Serif 2" pitchFamily="2" charset="0"/>
                <a:ea typeface="Buckeye Serif 2" pitchFamily="2" charset="0"/>
              </a:rPr>
              <a:t>Drake Institute Affiliates </a:t>
            </a:r>
          </a:p>
          <a:p>
            <a:pPr algn="ctr"/>
            <a:r>
              <a:rPr lang="en-US" sz="1800" b="1" dirty="0">
                <a:solidFill>
                  <a:srgbClr val="333333"/>
                </a:solidFill>
                <a:latin typeface="+mn-lt"/>
                <a:ea typeface="Calibri"/>
              </a:rPr>
              <a:t>for donating Syllabus examples!</a:t>
            </a:r>
          </a:p>
        </p:txBody>
      </p:sp>
    </p:spTree>
    <p:extLst>
      <p:ext uri="{BB962C8B-B14F-4D97-AF65-F5344CB8AC3E}">
        <p14:creationId xmlns:p14="http://schemas.microsoft.com/office/powerpoint/2010/main" val="1531455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F5DDB3-CE84-D81B-E34E-A0C845351335}"/>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6B6BDF21-E4E5-B223-05B2-D77791D6CD6E}"/>
              </a:ext>
            </a:extLst>
          </p:cNvPr>
          <p:cNvSpPr>
            <a:spLocks noGrp="1"/>
          </p:cNvSpPr>
          <p:nvPr>
            <p:ph type="sldNum" sz="quarter" idx="12"/>
          </p:nvPr>
        </p:nvSpPr>
        <p:spPr/>
        <p:txBody>
          <a:bodyPr/>
          <a:lstStyle/>
          <a:p>
            <a:fld id="{DFA4CD3D-26C8-47FF-8D13-9B32BAAB4735}" type="slidenum">
              <a:rPr lang="en-US" smtClean="0"/>
              <a:t>20</a:t>
            </a:fld>
            <a:endParaRPr lang="en-US"/>
          </a:p>
        </p:txBody>
      </p:sp>
      <p:sp>
        <p:nvSpPr>
          <p:cNvPr id="8" name="Content Placeholder 7">
            <a:extLst>
              <a:ext uri="{FF2B5EF4-FFF2-40B4-BE49-F238E27FC236}">
                <a16:creationId xmlns:a16="http://schemas.microsoft.com/office/drawing/2014/main" id="{39AFBA5A-E4AF-88C9-D883-3097D4225351}"/>
              </a:ext>
            </a:extLst>
          </p:cNvPr>
          <p:cNvSpPr>
            <a:spLocks noGrp="1"/>
          </p:cNvSpPr>
          <p:nvPr>
            <p:ph sz="half" idx="13"/>
          </p:nvPr>
        </p:nvSpPr>
        <p:spPr>
          <a:xfrm>
            <a:off x="5856552" y="1965218"/>
            <a:ext cx="5938575" cy="4121921"/>
          </a:xfrm>
        </p:spPr>
        <p:txBody>
          <a:bodyPr>
            <a:normAutofit/>
          </a:bodyPr>
          <a:lstStyle/>
          <a:p>
            <a:pPr marL="342900" indent="-342900">
              <a:buFont typeface="Wingdings" panose="05000000000000000000" pitchFamily="2" charset="2"/>
              <a:buChar char="Ø"/>
            </a:pPr>
            <a:r>
              <a:rPr lang="en-US" dirty="0">
                <a:solidFill>
                  <a:schemeClr val="tx1"/>
                </a:solidFill>
                <a:latin typeface="Buckeye Sans 2" pitchFamily="2" charset="0"/>
                <a:ea typeface="Calibri" panose="020F0502020204030204" pitchFamily="34" charset="0"/>
              </a:rPr>
              <a:t>What could you add?</a:t>
            </a:r>
          </a:p>
          <a:p>
            <a:pPr marL="342900" indent="-342900">
              <a:buFont typeface="Wingdings" panose="05000000000000000000" pitchFamily="2" charset="2"/>
              <a:buChar char="Ø"/>
            </a:pPr>
            <a:r>
              <a:rPr lang="en-US" dirty="0">
                <a:solidFill>
                  <a:schemeClr val="tx1"/>
                </a:solidFill>
                <a:latin typeface="Buckeye Sans 2" pitchFamily="2" charset="0"/>
                <a:ea typeface="Calibri" panose="020F0502020204030204" pitchFamily="34" charset="0"/>
              </a:rPr>
              <a:t>What parts of the syllabus could you develop with your students?</a:t>
            </a:r>
          </a:p>
          <a:p>
            <a:endParaRPr lang="en-US" dirty="0"/>
          </a:p>
        </p:txBody>
      </p:sp>
      <p:sp>
        <p:nvSpPr>
          <p:cNvPr id="7" name="Title 6">
            <a:extLst>
              <a:ext uri="{FF2B5EF4-FFF2-40B4-BE49-F238E27FC236}">
                <a16:creationId xmlns:a16="http://schemas.microsoft.com/office/drawing/2014/main" id="{841CD731-5D48-9857-0D8F-A40EDB30D179}"/>
              </a:ext>
            </a:extLst>
          </p:cNvPr>
          <p:cNvSpPr>
            <a:spLocks noGrp="1"/>
          </p:cNvSpPr>
          <p:nvPr>
            <p:ph type="title"/>
          </p:nvPr>
        </p:nvSpPr>
        <p:spPr>
          <a:xfrm>
            <a:off x="5344922" y="403767"/>
            <a:ext cx="5741000" cy="1325563"/>
          </a:xfrm>
        </p:spPr>
        <p:txBody>
          <a:bodyPr anchor="b">
            <a:noAutofit/>
          </a:bodyPr>
          <a:lstStyle/>
          <a:p>
            <a:r>
              <a:rPr lang="en-US" sz="3200" dirty="0">
                <a:solidFill>
                  <a:srgbClr val="BA0C2F"/>
                </a:solidFill>
                <a:latin typeface="Buckeye Serif 2 SemiBold" pitchFamily="2" charset="0"/>
                <a:ea typeface="Buckeye Serif 2 SemiBold" pitchFamily="2" charset="0"/>
              </a:rPr>
              <a:t>The Syllabus as a </a:t>
            </a:r>
            <a:br>
              <a:rPr lang="en-US" sz="3200" dirty="0">
                <a:solidFill>
                  <a:srgbClr val="BA0C2F"/>
                </a:solidFill>
                <a:latin typeface="Buckeye Serif 2 SemiBold" pitchFamily="2" charset="0"/>
                <a:ea typeface="Buckeye Serif 2 SemiBold" pitchFamily="2" charset="0"/>
              </a:rPr>
            </a:br>
            <a:r>
              <a:rPr lang="en-US" sz="3200" dirty="0">
                <a:solidFill>
                  <a:srgbClr val="BA0C2F"/>
                </a:solidFill>
                <a:latin typeface="Buckeye Serif 2 SemiBold" pitchFamily="2" charset="0"/>
                <a:ea typeface="Buckeye Serif 2 SemiBold" pitchFamily="2" charset="0"/>
              </a:rPr>
              <a:t>Living Constitution</a:t>
            </a:r>
            <a:endParaRPr lang="en-US" sz="3200" dirty="0">
              <a:solidFill>
                <a:srgbClr val="BA0C2F"/>
              </a:solidFill>
            </a:endParaRPr>
          </a:p>
        </p:txBody>
      </p:sp>
      <p:grpSp>
        <p:nvGrpSpPr>
          <p:cNvPr id="14" name="Group 13" descr="Syllabus as a constitution infographic">
            <a:extLst>
              <a:ext uri="{FF2B5EF4-FFF2-40B4-BE49-F238E27FC236}">
                <a16:creationId xmlns:a16="http://schemas.microsoft.com/office/drawing/2014/main" id="{B33D3F51-016C-36A6-8B54-2007BCDC3C41}"/>
              </a:ext>
            </a:extLst>
          </p:cNvPr>
          <p:cNvGrpSpPr/>
          <p:nvPr/>
        </p:nvGrpSpPr>
        <p:grpSpPr>
          <a:xfrm>
            <a:off x="143372" y="1277896"/>
            <a:ext cx="5483497" cy="3850775"/>
            <a:chOff x="143372" y="1277896"/>
            <a:chExt cx="5483497" cy="3850775"/>
          </a:xfrm>
        </p:grpSpPr>
        <p:sp>
          <p:nvSpPr>
            <p:cNvPr id="9" name="Oval 8">
              <a:extLst>
                <a:ext uri="{FF2B5EF4-FFF2-40B4-BE49-F238E27FC236}">
                  <a16:creationId xmlns:a16="http://schemas.microsoft.com/office/drawing/2014/main" id="{5344167B-A77A-4BDF-AD21-D3734E455AE0}"/>
                </a:ext>
              </a:extLst>
            </p:cNvPr>
            <p:cNvSpPr/>
            <p:nvPr/>
          </p:nvSpPr>
          <p:spPr>
            <a:xfrm>
              <a:off x="1142046" y="1813971"/>
              <a:ext cx="3486150" cy="3314700"/>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AB97F9C-FA61-CF9A-E323-4805D01AC746}"/>
                </a:ext>
              </a:extLst>
            </p:cNvPr>
            <p:cNvSpPr/>
            <p:nvPr/>
          </p:nvSpPr>
          <p:spPr>
            <a:xfrm>
              <a:off x="143372" y="3377041"/>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Students can expect from the Instructor</a:t>
              </a:r>
            </a:p>
          </p:txBody>
        </p:sp>
        <p:sp>
          <p:nvSpPr>
            <p:cNvPr id="12" name="Freeform: Shape 11">
              <a:extLst>
                <a:ext uri="{FF2B5EF4-FFF2-40B4-BE49-F238E27FC236}">
                  <a16:creationId xmlns:a16="http://schemas.microsoft.com/office/drawing/2014/main" id="{8E1CB747-18AF-B153-7C95-8402F614204C}"/>
                </a:ext>
              </a:extLst>
            </p:cNvPr>
            <p:cNvSpPr/>
            <p:nvPr/>
          </p:nvSpPr>
          <p:spPr>
            <a:xfrm>
              <a:off x="3629522" y="3377041"/>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a:solidFill>
              <a:schemeClr val="tx2">
                <a:lumMod val="20000"/>
                <a:lumOff val="8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Students can expect from each other</a:t>
              </a:r>
            </a:p>
          </p:txBody>
        </p:sp>
        <p:sp>
          <p:nvSpPr>
            <p:cNvPr id="13" name="Freeform: Shape 12">
              <a:extLst>
                <a:ext uri="{FF2B5EF4-FFF2-40B4-BE49-F238E27FC236}">
                  <a16:creationId xmlns:a16="http://schemas.microsoft.com/office/drawing/2014/main" id="{E4412D59-43F4-CDEB-46DA-042339340B40}"/>
                </a:ext>
              </a:extLst>
            </p:cNvPr>
            <p:cNvSpPr/>
            <p:nvPr/>
          </p:nvSpPr>
          <p:spPr>
            <a:xfrm>
              <a:off x="1882639" y="1277896"/>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a:solidFill>
              <a:schemeClr val="tx2">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the Instructor can expect from Students</a:t>
              </a:r>
            </a:p>
          </p:txBody>
        </p:sp>
      </p:grpSp>
      <p:sp>
        <p:nvSpPr>
          <p:cNvPr id="4" name="TextBox 3">
            <a:extLst>
              <a:ext uri="{FF2B5EF4-FFF2-40B4-BE49-F238E27FC236}">
                <a16:creationId xmlns:a16="http://schemas.microsoft.com/office/drawing/2014/main" id="{77935767-1C92-6F21-24B4-890D64F5F7F5}"/>
              </a:ext>
            </a:extLst>
          </p:cNvPr>
          <p:cNvSpPr txBox="1"/>
          <p:nvPr/>
        </p:nvSpPr>
        <p:spPr>
          <a:xfrm>
            <a:off x="926951" y="121201"/>
            <a:ext cx="11121614" cy="646331"/>
          </a:xfrm>
          <a:prstGeom prst="rect">
            <a:avLst/>
          </a:prstGeom>
          <a:noFill/>
        </p:spPr>
        <p:txBody>
          <a:bodyPr wrap="square" rtlCol="0">
            <a:spAutoFit/>
          </a:bodyPr>
          <a:lstStyle/>
          <a:p>
            <a:pPr algn="r"/>
            <a:r>
              <a:rPr lang="en-US" sz="1800" dirty="0">
                <a:solidFill>
                  <a:schemeClr val="tx1"/>
                </a:solidFill>
                <a:latin typeface="Buckeye Serif 2 SemiBold" pitchFamily="2" charset="0"/>
                <a:ea typeface="Buckeye Serif 2 SemiBold" pitchFamily="2" charset="0"/>
              </a:rPr>
              <a:t>Part 1: Set Expectations for an Inclusive Classroom</a:t>
            </a:r>
            <a:br>
              <a:rPr lang="en-US" sz="1800" dirty="0">
                <a:solidFill>
                  <a:schemeClr val="tx1"/>
                </a:solidFill>
                <a:latin typeface="Buckeye Serif 2 SemiBold" pitchFamily="2" charset="0"/>
                <a:ea typeface="Buckeye Serif 2 SemiBold" pitchFamily="2" charset="0"/>
              </a:rPr>
            </a:br>
            <a:endParaRPr lang="en-US" dirty="0"/>
          </a:p>
        </p:txBody>
      </p:sp>
    </p:spTree>
    <p:extLst>
      <p:ext uri="{BB962C8B-B14F-4D97-AF65-F5344CB8AC3E}">
        <p14:creationId xmlns:p14="http://schemas.microsoft.com/office/powerpoint/2010/main" val="2134051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0B082-5550-34D7-363C-9025F9E544CA}"/>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03FD7A-7CD8-A7EC-DFDA-1D9191C708BE}"/>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003D4BE4-9524-A64E-DC84-B5D0ECA6FF0D}"/>
              </a:ext>
            </a:extLst>
          </p:cNvPr>
          <p:cNvSpPr>
            <a:spLocks noGrp="1"/>
          </p:cNvSpPr>
          <p:nvPr>
            <p:ph type="sldNum" sz="quarter" idx="12"/>
          </p:nvPr>
        </p:nvSpPr>
        <p:spPr/>
        <p:txBody>
          <a:bodyPr/>
          <a:lstStyle/>
          <a:p>
            <a:fld id="{DFA4CD3D-26C8-47FF-8D13-9B32BAAB4735}" type="slidenum">
              <a:rPr lang="en-US" smtClean="0"/>
              <a:t>21</a:t>
            </a:fld>
            <a:endParaRPr lang="en-US"/>
          </a:p>
        </p:txBody>
      </p:sp>
      <p:sp>
        <p:nvSpPr>
          <p:cNvPr id="8" name="Content Placeholder 7">
            <a:extLst>
              <a:ext uri="{FF2B5EF4-FFF2-40B4-BE49-F238E27FC236}">
                <a16:creationId xmlns:a16="http://schemas.microsoft.com/office/drawing/2014/main" id="{60C50997-3B4D-DF4C-613E-BF854C85BD6F}"/>
              </a:ext>
            </a:extLst>
          </p:cNvPr>
          <p:cNvSpPr>
            <a:spLocks noGrp="1"/>
          </p:cNvSpPr>
          <p:nvPr>
            <p:ph sz="half" idx="13"/>
          </p:nvPr>
        </p:nvSpPr>
        <p:spPr>
          <a:xfrm>
            <a:off x="5856552" y="1965218"/>
            <a:ext cx="5441197" cy="4121921"/>
          </a:xfrm>
        </p:spPr>
        <p:txBody>
          <a:bodyPr>
            <a:normAutofit lnSpcReduction="10000"/>
          </a:bodyPr>
          <a:lstStyle/>
          <a:p>
            <a:r>
              <a:rPr lang="en-US" b="1" dirty="0">
                <a:solidFill>
                  <a:schemeClr val="tx1"/>
                </a:solidFill>
                <a:latin typeface="Buckeye Sans 2" pitchFamily="2" charset="0"/>
                <a:ea typeface="Calibri" panose="020F0502020204030204" pitchFamily="34" charset="0"/>
              </a:rPr>
              <a:t>Consider adding:</a:t>
            </a:r>
          </a:p>
          <a:p>
            <a:pPr marL="342900" indent="-342900">
              <a:buFont typeface="Wingdings" panose="05000000000000000000" pitchFamily="2" charset="2"/>
              <a:buChar char="ü"/>
            </a:pPr>
            <a:r>
              <a:rPr lang="en-US" dirty="0">
                <a:solidFill>
                  <a:schemeClr val="tx1"/>
                </a:solidFill>
                <a:latin typeface="Buckeye Sans 2" pitchFamily="2" charset="0"/>
                <a:ea typeface="Calibri" panose="020F0502020204030204" pitchFamily="34" charset="0"/>
              </a:rPr>
              <a:t>How students can appeal their grade</a:t>
            </a:r>
          </a:p>
          <a:p>
            <a:pPr marL="342900" indent="-342900">
              <a:buFont typeface="Wingdings" panose="05000000000000000000" pitchFamily="2" charset="2"/>
              <a:buChar char="ü"/>
            </a:pPr>
            <a:r>
              <a:rPr lang="en-US" dirty="0">
                <a:solidFill>
                  <a:schemeClr val="tx1"/>
                </a:solidFill>
                <a:latin typeface="Buckeye Sans 2" pitchFamily="2" charset="0"/>
                <a:ea typeface="Calibri" panose="020F0502020204030204" pitchFamily="34" charset="0"/>
              </a:rPr>
              <a:t>Information about how and when instructors will turn around graded assignments</a:t>
            </a:r>
          </a:p>
          <a:p>
            <a:pPr marL="342900" indent="-342900">
              <a:buFont typeface="Wingdings" panose="05000000000000000000" pitchFamily="2" charset="2"/>
              <a:buChar char="ü"/>
            </a:pPr>
            <a:r>
              <a:rPr lang="en-US" dirty="0">
                <a:solidFill>
                  <a:schemeClr val="tx1"/>
                </a:solidFill>
                <a:latin typeface="Buckeye Sans 2" pitchFamily="2" charset="0"/>
                <a:ea typeface="Calibri" panose="020F0502020204030204" pitchFamily="34" charset="0"/>
              </a:rPr>
              <a:t>How students can secure accommodations to which they are entitled</a:t>
            </a:r>
          </a:p>
          <a:p>
            <a:pPr marL="342900" indent="-342900">
              <a:buFont typeface="Wingdings" panose="05000000000000000000" pitchFamily="2" charset="2"/>
              <a:buChar char="ü"/>
            </a:pPr>
            <a:r>
              <a:rPr lang="en-US" dirty="0">
                <a:solidFill>
                  <a:schemeClr val="tx1"/>
                </a:solidFill>
                <a:latin typeface="Buckeye Sans 2" pitchFamily="2" charset="0"/>
                <a:ea typeface="Calibri" panose="020F0502020204030204" pitchFamily="34" charset="0"/>
              </a:rPr>
              <a:t>Demystify office hours; make them more flexible</a:t>
            </a:r>
          </a:p>
          <a:p>
            <a:endParaRPr lang="en-US" dirty="0"/>
          </a:p>
        </p:txBody>
      </p:sp>
      <p:sp>
        <p:nvSpPr>
          <p:cNvPr id="7" name="Title 6">
            <a:extLst>
              <a:ext uri="{FF2B5EF4-FFF2-40B4-BE49-F238E27FC236}">
                <a16:creationId xmlns:a16="http://schemas.microsoft.com/office/drawing/2014/main" id="{64277F9F-3DE3-371F-16AF-1CC02D144F99}"/>
              </a:ext>
            </a:extLst>
          </p:cNvPr>
          <p:cNvSpPr>
            <a:spLocks noGrp="1"/>
          </p:cNvSpPr>
          <p:nvPr>
            <p:ph type="title"/>
          </p:nvPr>
        </p:nvSpPr>
        <p:spPr>
          <a:xfrm>
            <a:off x="5344922" y="403767"/>
            <a:ext cx="5741000" cy="1325563"/>
          </a:xfrm>
        </p:spPr>
        <p:txBody>
          <a:bodyPr anchor="b">
            <a:noAutofit/>
          </a:bodyPr>
          <a:lstStyle/>
          <a:p>
            <a:r>
              <a:rPr lang="en-US" sz="3200" dirty="0">
                <a:solidFill>
                  <a:srgbClr val="BA0C2F"/>
                </a:solidFill>
                <a:latin typeface="Buckeye Serif 2 SemiBold" pitchFamily="2" charset="0"/>
                <a:ea typeface="Buckeye Serif 2 SemiBold" pitchFamily="2" charset="0"/>
              </a:rPr>
              <a:t>The Syllabus as a </a:t>
            </a:r>
            <a:br>
              <a:rPr lang="en-US" sz="3200" dirty="0">
                <a:solidFill>
                  <a:srgbClr val="BA0C2F"/>
                </a:solidFill>
                <a:latin typeface="Buckeye Serif 2 SemiBold" pitchFamily="2" charset="0"/>
                <a:ea typeface="Buckeye Serif 2 SemiBold" pitchFamily="2" charset="0"/>
              </a:rPr>
            </a:br>
            <a:r>
              <a:rPr lang="en-US" sz="3200" dirty="0">
                <a:solidFill>
                  <a:srgbClr val="BA0C2F"/>
                </a:solidFill>
                <a:latin typeface="Buckeye Serif 2 SemiBold" pitchFamily="2" charset="0"/>
                <a:ea typeface="Buckeye Serif 2 SemiBold" pitchFamily="2" charset="0"/>
              </a:rPr>
              <a:t>Living Constitution</a:t>
            </a:r>
            <a:endParaRPr lang="en-US" sz="3200" dirty="0">
              <a:solidFill>
                <a:srgbClr val="BA0C2F"/>
              </a:solidFill>
            </a:endParaRPr>
          </a:p>
        </p:txBody>
      </p:sp>
      <p:grpSp>
        <p:nvGrpSpPr>
          <p:cNvPr id="14" name="Group 13" descr="Syllabus as a constitution infographic.">
            <a:extLst>
              <a:ext uri="{FF2B5EF4-FFF2-40B4-BE49-F238E27FC236}">
                <a16:creationId xmlns:a16="http://schemas.microsoft.com/office/drawing/2014/main" id="{80E6B5CB-8A92-FDFB-1F83-C4E7DDF661AB}"/>
              </a:ext>
            </a:extLst>
          </p:cNvPr>
          <p:cNvGrpSpPr/>
          <p:nvPr/>
        </p:nvGrpSpPr>
        <p:grpSpPr>
          <a:xfrm>
            <a:off x="143372" y="1277896"/>
            <a:ext cx="5483497" cy="3850775"/>
            <a:chOff x="143372" y="1277896"/>
            <a:chExt cx="5483497" cy="3850775"/>
          </a:xfrm>
        </p:grpSpPr>
        <p:sp>
          <p:nvSpPr>
            <p:cNvPr id="9" name="Oval 8">
              <a:extLst>
                <a:ext uri="{FF2B5EF4-FFF2-40B4-BE49-F238E27FC236}">
                  <a16:creationId xmlns:a16="http://schemas.microsoft.com/office/drawing/2014/main" id="{21035CC4-F919-71FF-D0C8-C3B300FDB7E3}"/>
                </a:ext>
              </a:extLst>
            </p:cNvPr>
            <p:cNvSpPr/>
            <p:nvPr/>
          </p:nvSpPr>
          <p:spPr>
            <a:xfrm>
              <a:off x="1142046" y="1813971"/>
              <a:ext cx="3486150" cy="3314700"/>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92A13CA-E2CC-4D28-9D52-230359E5F962}"/>
                </a:ext>
              </a:extLst>
            </p:cNvPr>
            <p:cNvSpPr/>
            <p:nvPr/>
          </p:nvSpPr>
          <p:spPr>
            <a:xfrm>
              <a:off x="143372" y="3377041"/>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Students can expect from the Instructor</a:t>
              </a:r>
            </a:p>
          </p:txBody>
        </p:sp>
        <p:sp>
          <p:nvSpPr>
            <p:cNvPr id="12" name="Freeform: Shape 11">
              <a:extLst>
                <a:ext uri="{FF2B5EF4-FFF2-40B4-BE49-F238E27FC236}">
                  <a16:creationId xmlns:a16="http://schemas.microsoft.com/office/drawing/2014/main" id="{20F149B8-4E04-F837-1104-755A31601080}"/>
                </a:ext>
              </a:extLst>
            </p:cNvPr>
            <p:cNvSpPr/>
            <p:nvPr/>
          </p:nvSpPr>
          <p:spPr>
            <a:xfrm>
              <a:off x="3629522" y="3377041"/>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a:solidFill>
              <a:schemeClr val="tx2">
                <a:lumMod val="20000"/>
                <a:lumOff val="8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Students can expect from each other</a:t>
              </a:r>
            </a:p>
          </p:txBody>
        </p:sp>
        <p:sp>
          <p:nvSpPr>
            <p:cNvPr id="13" name="Freeform: Shape 12">
              <a:extLst>
                <a:ext uri="{FF2B5EF4-FFF2-40B4-BE49-F238E27FC236}">
                  <a16:creationId xmlns:a16="http://schemas.microsoft.com/office/drawing/2014/main" id="{3006E079-D5BE-ED1F-DB82-0F413C5CD2BE}"/>
                </a:ext>
              </a:extLst>
            </p:cNvPr>
            <p:cNvSpPr/>
            <p:nvPr/>
          </p:nvSpPr>
          <p:spPr>
            <a:xfrm>
              <a:off x="1882639" y="1277896"/>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a:solidFill>
              <a:schemeClr val="tx2">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the Instructor can expect from Students</a:t>
              </a:r>
            </a:p>
          </p:txBody>
        </p:sp>
      </p:grpSp>
      <p:sp>
        <p:nvSpPr>
          <p:cNvPr id="4" name="TextBox 3">
            <a:extLst>
              <a:ext uri="{FF2B5EF4-FFF2-40B4-BE49-F238E27FC236}">
                <a16:creationId xmlns:a16="http://schemas.microsoft.com/office/drawing/2014/main" id="{4590A431-ED43-07E0-CAE8-43D873407B68}"/>
              </a:ext>
            </a:extLst>
          </p:cNvPr>
          <p:cNvSpPr txBox="1"/>
          <p:nvPr/>
        </p:nvSpPr>
        <p:spPr>
          <a:xfrm>
            <a:off x="926951" y="121201"/>
            <a:ext cx="11121614" cy="646331"/>
          </a:xfrm>
          <a:prstGeom prst="rect">
            <a:avLst/>
          </a:prstGeom>
          <a:noFill/>
        </p:spPr>
        <p:txBody>
          <a:bodyPr wrap="square" rtlCol="0">
            <a:spAutoFit/>
          </a:bodyPr>
          <a:lstStyle/>
          <a:p>
            <a:pPr algn="r"/>
            <a:r>
              <a:rPr lang="en-US" sz="1800" dirty="0">
                <a:solidFill>
                  <a:schemeClr val="tx1"/>
                </a:solidFill>
                <a:latin typeface="Buckeye Serif 2 SemiBold" pitchFamily="2" charset="0"/>
                <a:ea typeface="Buckeye Serif 2 SemiBold" pitchFamily="2" charset="0"/>
              </a:rPr>
              <a:t>Part 1: Set Expectations for an Inclusive Classroom</a:t>
            </a:r>
            <a:br>
              <a:rPr lang="en-US" sz="1800" dirty="0">
                <a:solidFill>
                  <a:schemeClr val="tx1"/>
                </a:solidFill>
                <a:latin typeface="Buckeye Serif 2 SemiBold" pitchFamily="2" charset="0"/>
                <a:ea typeface="Buckeye Serif 2 SemiBold" pitchFamily="2" charset="0"/>
              </a:rPr>
            </a:br>
            <a:endParaRPr lang="en-US" dirty="0"/>
          </a:p>
        </p:txBody>
      </p:sp>
    </p:spTree>
    <p:extLst>
      <p:ext uri="{BB962C8B-B14F-4D97-AF65-F5344CB8AC3E}">
        <p14:creationId xmlns:p14="http://schemas.microsoft.com/office/powerpoint/2010/main" val="1642895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F5DDB3-CE84-D81B-E34E-A0C845351335}"/>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6B6BDF21-E4E5-B223-05B2-D77791D6CD6E}"/>
              </a:ext>
            </a:extLst>
          </p:cNvPr>
          <p:cNvSpPr>
            <a:spLocks noGrp="1"/>
          </p:cNvSpPr>
          <p:nvPr>
            <p:ph type="sldNum" sz="quarter" idx="12"/>
          </p:nvPr>
        </p:nvSpPr>
        <p:spPr/>
        <p:txBody>
          <a:bodyPr/>
          <a:lstStyle/>
          <a:p>
            <a:fld id="{DFA4CD3D-26C8-47FF-8D13-9B32BAAB4735}" type="slidenum">
              <a:rPr lang="en-US" smtClean="0"/>
              <a:t>22</a:t>
            </a:fld>
            <a:endParaRPr lang="en-US"/>
          </a:p>
        </p:txBody>
      </p:sp>
      <p:sp>
        <p:nvSpPr>
          <p:cNvPr id="8" name="Content Placeholder 7">
            <a:extLst>
              <a:ext uri="{FF2B5EF4-FFF2-40B4-BE49-F238E27FC236}">
                <a16:creationId xmlns:a16="http://schemas.microsoft.com/office/drawing/2014/main" id="{39AFBA5A-E4AF-88C9-D883-3097D4225351}"/>
              </a:ext>
            </a:extLst>
          </p:cNvPr>
          <p:cNvSpPr>
            <a:spLocks noGrp="1"/>
          </p:cNvSpPr>
          <p:nvPr>
            <p:ph sz="half" idx="13"/>
          </p:nvPr>
        </p:nvSpPr>
        <p:spPr>
          <a:xfrm>
            <a:off x="5344922" y="2025483"/>
            <a:ext cx="5952827" cy="4121921"/>
          </a:xfrm>
        </p:spPr>
        <p:txBody>
          <a:bodyPr>
            <a:normAutofit/>
          </a:bodyPr>
          <a:lstStyle/>
          <a:p>
            <a:pPr marL="457200" indent="-457200">
              <a:buFont typeface="Wingdings" panose="05000000000000000000" pitchFamily="2" charset="2"/>
              <a:buChar char="Ø"/>
            </a:pPr>
            <a:r>
              <a:rPr lang="en-US" sz="2600" dirty="0">
                <a:solidFill>
                  <a:schemeClr val="tx1"/>
                </a:solidFill>
                <a:latin typeface="Buckeye Sans 2" pitchFamily="2" charset="0"/>
                <a:ea typeface="Calibri" panose="020F0502020204030204" pitchFamily="34" charset="0"/>
              </a:rPr>
              <a:t>What could you add?</a:t>
            </a:r>
          </a:p>
          <a:p>
            <a:pPr marL="457200" indent="-457200">
              <a:buFont typeface="Wingdings" panose="05000000000000000000" pitchFamily="2" charset="2"/>
              <a:buChar char="Ø"/>
            </a:pPr>
            <a:r>
              <a:rPr lang="en-US" sz="2600" dirty="0">
                <a:solidFill>
                  <a:schemeClr val="tx1"/>
                </a:solidFill>
                <a:latin typeface="Buckeye Sans 2" pitchFamily="2" charset="0"/>
                <a:ea typeface="Calibri" panose="020F0502020204030204" pitchFamily="34" charset="0"/>
              </a:rPr>
              <a:t>How could you gather this input?</a:t>
            </a:r>
            <a:endParaRPr lang="en-US" sz="2400" dirty="0">
              <a:solidFill>
                <a:schemeClr val="tx1"/>
              </a:solidFill>
              <a:latin typeface="Buckeye Sans 2" pitchFamily="2" charset="0"/>
              <a:ea typeface="Calibri" panose="020F0502020204030204" pitchFamily="34" charset="0"/>
            </a:endParaRPr>
          </a:p>
          <a:p>
            <a:endParaRPr lang="en-US" dirty="0"/>
          </a:p>
        </p:txBody>
      </p:sp>
      <p:sp>
        <p:nvSpPr>
          <p:cNvPr id="7" name="Title 6">
            <a:extLst>
              <a:ext uri="{FF2B5EF4-FFF2-40B4-BE49-F238E27FC236}">
                <a16:creationId xmlns:a16="http://schemas.microsoft.com/office/drawing/2014/main" id="{841CD731-5D48-9857-0D8F-A40EDB30D179}"/>
              </a:ext>
            </a:extLst>
          </p:cNvPr>
          <p:cNvSpPr>
            <a:spLocks noGrp="1"/>
          </p:cNvSpPr>
          <p:nvPr>
            <p:ph type="title"/>
          </p:nvPr>
        </p:nvSpPr>
        <p:spPr>
          <a:xfrm>
            <a:off x="5344922" y="403767"/>
            <a:ext cx="5824916" cy="1325563"/>
          </a:xfrm>
        </p:spPr>
        <p:txBody>
          <a:bodyPr anchor="b">
            <a:noAutofit/>
          </a:bodyPr>
          <a:lstStyle/>
          <a:p>
            <a:r>
              <a:rPr lang="en-US" sz="3200" dirty="0">
                <a:solidFill>
                  <a:srgbClr val="BA0C2F"/>
                </a:solidFill>
                <a:latin typeface="Buckeye Serif 2 SemiBold" pitchFamily="2" charset="0"/>
                <a:ea typeface="Buckeye Serif 2 SemiBold" pitchFamily="2" charset="0"/>
              </a:rPr>
              <a:t>The Syllabus as a </a:t>
            </a:r>
            <a:br>
              <a:rPr lang="en-US" sz="3200" dirty="0">
                <a:solidFill>
                  <a:srgbClr val="BA0C2F"/>
                </a:solidFill>
                <a:latin typeface="Buckeye Serif 2 SemiBold" pitchFamily="2" charset="0"/>
                <a:ea typeface="Buckeye Serif 2 SemiBold" pitchFamily="2" charset="0"/>
              </a:rPr>
            </a:br>
            <a:r>
              <a:rPr lang="en-US" sz="3200" dirty="0">
                <a:solidFill>
                  <a:srgbClr val="BA0C2F"/>
                </a:solidFill>
                <a:latin typeface="Buckeye Serif 2 SemiBold" pitchFamily="2" charset="0"/>
                <a:ea typeface="Buckeye Serif 2 SemiBold" pitchFamily="2" charset="0"/>
              </a:rPr>
              <a:t>Living Constitution</a:t>
            </a:r>
            <a:endParaRPr lang="en-US" sz="3200" dirty="0">
              <a:solidFill>
                <a:srgbClr val="BA0C2F"/>
              </a:solidFill>
            </a:endParaRPr>
          </a:p>
        </p:txBody>
      </p:sp>
      <p:sp>
        <p:nvSpPr>
          <p:cNvPr id="9" name="Oval 8" descr="Syllabus as a constitution infographic.">
            <a:extLst>
              <a:ext uri="{FF2B5EF4-FFF2-40B4-BE49-F238E27FC236}">
                <a16:creationId xmlns:a16="http://schemas.microsoft.com/office/drawing/2014/main" id="{5A203649-80AE-9E0E-E8AB-E14DC70168E5}"/>
              </a:ext>
            </a:extLst>
          </p:cNvPr>
          <p:cNvSpPr/>
          <p:nvPr/>
        </p:nvSpPr>
        <p:spPr>
          <a:xfrm>
            <a:off x="1142046" y="1813971"/>
            <a:ext cx="3486150" cy="3314700"/>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77E298-D30D-CE63-E169-98CF2E07FA91}"/>
              </a:ext>
            </a:extLst>
          </p:cNvPr>
          <p:cNvSpPr/>
          <p:nvPr/>
        </p:nvSpPr>
        <p:spPr>
          <a:xfrm>
            <a:off x="143372" y="3377041"/>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a:solidFill>
            <a:schemeClr val="tx2">
              <a:lumMod val="20000"/>
              <a:lumOff val="8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Students can expect from the Instructor</a:t>
            </a:r>
          </a:p>
        </p:txBody>
      </p:sp>
      <p:sp>
        <p:nvSpPr>
          <p:cNvPr id="12" name="Freeform: Shape 11">
            <a:extLst>
              <a:ext uri="{FF2B5EF4-FFF2-40B4-BE49-F238E27FC236}">
                <a16:creationId xmlns:a16="http://schemas.microsoft.com/office/drawing/2014/main" id="{76B717E3-0926-CC9A-DE87-1B474F725D3E}"/>
              </a:ext>
            </a:extLst>
          </p:cNvPr>
          <p:cNvSpPr/>
          <p:nvPr/>
        </p:nvSpPr>
        <p:spPr>
          <a:xfrm>
            <a:off x="3629522" y="3377041"/>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a:solidFill>
            <a:schemeClr val="accent3">
              <a:lumMod val="75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Students can expect from each other</a:t>
            </a:r>
          </a:p>
        </p:txBody>
      </p:sp>
      <p:sp>
        <p:nvSpPr>
          <p:cNvPr id="13" name="Freeform: Shape 12">
            <a:extLst>
              <a:ext uri="{FF2B5EF4-FFF2-40B4-BE49-F238E27FC236}">
                <a16:creationId xmlns:a16="http://schemas.microsoft.com/office/drawing/2014/main" id="{355C3D81-2B5A-B2BA-0902-6674A0FF7C0F}"/>
              </a:ext>
            </a:extLst>
          </p:cNvPr>
          <p:cNvSpPr/>
          <p:nvPr/>
        </p:nvSpPr>
        <p:spPr>
          <a:xfrm>
            <a:off x="1882639" y="1277896"/>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a:solidFill>
            <a:schemeClr val="tx2">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the Instructor can expect from Students</a:t>
            </a:r>
          </a:p>
        </p:txBody>
      </p:sp>
      <p:sp>
        <p:nvSpPr>
          <p:cNvPr id="4" name="TextBox 3">
            <a:extLst>
              <a:ext uri="{FF2B5EF4-FFF2-40B4-BE49-F238E27FC236}">
                <a16:creationId xmlns:a16="http://schemas.microsoft.com/office/drawing/2014/main" id="{C37D92E3-E8E9-EFC8-C7F3-4A57037F519A}"/>
              </a:ext>
            </a:extLst>
          </p:cNvPr>
          <p:cNvSpPr txBox="1"/>
          <p:nvPr/>
        </p:nvSpPr>
        <p:spPr>
          <a:xfrm>
            <a:off x="926951" y="121201"/>
            <a:ext cx="11121614" cy="646331"/>
          </a:xfrm>
          <a:prstGeom prst="rect">
            <a:avLst/>
          </a:prstGeom>
          <a:noFill/>
        </p:spPr>
        <p:txBody>
          <a:bodyPr wrap="square" rtlCol="0">
            <a:spAutoFit/>
          </a:bodyPr>
          <a:lstStyle/>
          <a:p>
            <a:pPr algn="r"/>
            <a:r>
              <a:rPr lang="en-US" sz="1800" dirty="0">
                <a:solidFill>
                  <a:schemeClr val="tx1"/>
                </a:solidFill>
                <a:latin typeface="Buckeye Serif 2 SemiBold" pitchFamily="2" charset="0"/>
                <a:ea typeface="Buckeye Serif 2 SemiBold" pitchFamily="2" charset="0"/>
              </a:rPr>
              <a:t>Part 1: Set Expectations for an Inclusive Classroom</a:t>
            </a:r>
            <a:br>
              <a:rPr lang="en-US" sz="1800" dirty="0">
                <a:solidFill>
                  <a:schemeClr val="tx1"/>
                </a:solidFill>
                <a:latin typeface="Buckeye Serif 2 SemiBold" pitchFamily="2" charset="0"/>
                <a:ea typeface="Buckeye Serif 2 SemiBold" pitchFamily="2" charset="0"/>
              </a:rPr>
            </a:br>
            <a:endParaRPr lang="en-US" dirty="0"/>
          </a:p>
        </p:txBody>
      </p:sp>
    </p:spTree>
    <p:extLst>
      <p:ext uri="{BB962C8B-B14F-4D97-AF65-F5344CB8AC3E}">
        <p14:creationId xmlns:p14="http://schemas.microsoft.com/office/powerpoint/2010/main" val="1352067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F18CE-7170-03B3-CDAF-DFAB3D835BE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D91714-FAC1-84B0-0E25-98EA9CD1C739}"/>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80742991-6DAF-D08B-5296-2DA3E0BFAB8B}"/>
              </a:ext>
            </a:extLst>
          </p:cNvPr>
          <p:cNvSpPr>
            <a:spLocks noGrp="1"/>
          </p:cNvSpPr>
          <p:nvPr>
            <p:ph type="sldNum" sz="quarter" idx="12"/>
          </p:nvPr>
        </p:nvSpPr>
        <p:spPr/>
        <p:txBody>
          <a:bodyPr/>
          <a:lstStyle/>
          <a:p>
            <a:fld id="{DFA4CD3D-26C8-47FF-8D13-9B32BAAB4735}" type="slidenum">
              <a:rPr lang="en-US" smtClean="0"/>
              <a:t>23</a:t>
            </a:fld>
            <a:endParaRPr lang="en-US"/>
          </a:p>
        </p:txBody>
      </p:sp>
      <p:sp>
        <p:nvSpPr>
          <p:cNvPr id="8" name="Content Placeholder 7">
            <a:extLst>
              <a:ext uri="{FF2B5EF4-FFF2-40B4-BE49-F238E27FC236}">
                <a16:creationId xmlns:a16="http://schemas.microsoft.com/office/drawing/2014/main" id="{08EB19A5-F94B-29F5-FCE4-0312B377C8A9}"/>
              </a:ext>
            </a:extLst>
          </p:cNvPr>
          <p:cNvSpPr>
            <a:spLocks noGrp="1"/>
          </p:cNvSpPr>
          <p:nvPr>
            <p:ph sz="half" idx="13"/>
          </p:nvPr>
        </p:nvSpPr>
        <p:spPr>
          <a:xfrm>
            <a:off x="5344922" y="2025483"/>
            <a:ext cx="5952827" cy="4121921"/>
          </a:xfrm>
        </p:spPr>
        <p:txBody>
          <a:bodyPr>
            <a:normAutofit/>
          </a:bodyPr>
          <a:lstStyle/>
          <a:p>
            <a:r>
              <a:rPr lang="en-US" sz="2600" b="1" dirty="0">
                <a:solidFill>
                  <a:schemeClr val="tx1"/>
                </a:solidFill>
                <a:latin typeface="Buckeye Sans 2" pitchFamily="2" charset="0"/>
                <a:ea typeface="Calibri" panose="020F0502020204030204" pitchFamily="34" charset="0"/>
              </a:rPr>
              <a:t>Consider adding:</a:t>
            </a:r>
          </a:p>
          <a:p>
            <a:pPr marL="563562" indent="-342900">
              <a:lnSpc>
                <a:spcPct val="107000"/>
              </a:lnSpc>
              <a:spcBef>
                <a:spcPts val="0"/>
              </a:spcBef>
              <a:buFont typeface="Wingdings" panose="05000000000000000000" pitchFamily="2" charset="2"/>
              <a:buChar char="ü"/>
            </a:pPr>
            <a:r>
              <a:rPr lang="en-US" sz="2400" dirty="0">
                <a:solidFill>
                  <a:schemeClr val="tx1"/>
                </a:solidFill>
                <a:latin typeface="Buckeye Sans 2" pitchFamily="2" charset="0"/>
                <a:ea typeface="Calibri" panose="020F0502020204030204" pitchFamily="34" charset="0"/>
              </a:rPr>
              <a:t>Statement that multiple perspectives are not only welcome, but critical to the learning experience</a:t>
            </a:r>
          </a:p>
          <a:p>
            <a:pPr marL="563562" indent="-342900">
              <a:lnSpc>
                <a:spcPct val="107000"/>
              </a:lnSpc>
              <a:spcBef>
                <a:spcPts val="0"/>
              </a:spcBef>
              <a:buFont typeface="Wingdings" panose="05000000000000000000" pitchFamily="2" charset="2"/>
              <a:buChar char="ü"/>
            </a:pPr>
            <a:r>
              <a:rPr lang="en-US" sz="2400" dirty="0">
                <a:solidFill>
                  <a:schemeClr val="tx1"/>
                </a:solidFill>
                <a:latin typeface="Buckeye Sans 2" pitchFamily="2" charset="0"/>
                <a:ea typeface="Calibri" panose="020F0502020204030204" pitchFamily="34" charset="0"/>
              </a:rPr>
              <a:t>Statement of how violation of standards set for inclusive participation will be handled </a:t>
            </a:r>
          </a:p>
          <a:p>
            <a:pPr marL="563562" indent="-342900">
              <a:lnSpc>
                <a:spcPct val="107000"/>
              </a:lnSpc>
              <a:spcBef>
                <a:spcPts val="0"/>
              </a:spcBef>
              <a:spcAft>
                <a:spcPts val="800"/>
              </a:spcAft>
              <a:buFont typeface="Wingdings" panose="05000000000000000000" pitchFamily="2" charset="2"/>
              <a:buChar char="ü"/>
            </a:pPr>
            <a:r>
              <a:rPr lang="en-US" sz="2400" dirty="0">
                <a:solidFill>
                  <a:schemeClr val="tx1"/>
                </a:solidFill>
                <a:latin typeface="Buckeye Sans 2" pitchFamily="2" charset="0"/>
                <a:ea typeface="Calibri" panose="020F0502020204030204" pitchFamily="34" charset="0"/>
              </a:rPr>
              <a:t>Description of why use of technology can be distracting to other students</a:t>
            </a:r>
          </a:p>
          <a:p>
            <a:endParaRPr lang="en-US" dirty="0"/>
          </a:p>
        </p:txBody>
      </p:sp>
      <p:sp>
        <p:nvSpPr>
          <p:cNvPr id="7" name="Title 6">
            <a:extLst>
              <a:ext uri="{FF2B5EF4-FFF2-40B4-BE49-F238E27FC236}">
                <a16:creationId xmlns:a16="http://schemas.microsoft.com/office/drawing/2014/main" id="{898F0FD3-D8D2-C620-8C90-78211FAEF1DF}"/>
              </a:ext>
            </a:extLst>
          </p:cNvPr>
          <p:cNvSpPr>
            <a:spLocks noGrp="1"/>
          </p:cNvSpPr>
          <p:nvPr>
            <p:ph type="title"/>
          </p:nvPr>
        </p:nvSpPr>
        <p:spPr>
          <a:xfrm>
            <a:off x="5344922" y="403767"/>
            <a:ext cx="5824916" cy="1325563"/>
          </a:xfrm>
        </p:spPr>
        <p:txBody>
          <a:bodyPr anchor="b">
            <a:noAutofit/>
          </a:bodyPr>
          <a:lstStyle/>
          <a:p>
            <a:r>
              <a:rPr lang="en-US" sz="3200" dirty="0">
                <a:solidFill>
                  <a:srgbClr val="BA0C2F"/>
                </a:solidFill>
                <a:latin typeface="Buckeye Serif 2 SemiBold" pitchFamily="2" charset="0"/>
                <a:ea typeface="Buckeye Serif 2 SemiBold" pitchFamily="2" charset="0"/>
              </a:rPr>
              <a:t>The Syllabus as a </a:t>
            </a:r>
            <a:br>
              <a:rPr lang="en-US" sz="3200" dirty="0">
                <a:solidFill>
                  <a:srgbClr val="BA0C2F"/>
                </a:solidFill>
                <a:latin typeface="Buckeye Serif 2 SemiBold" pitchFamily="2" charset="0"/>
                <a:ea typeface="Buckeye Serif 2 SemiBold" pitchFamily="2" charset="0"/>
              </a:rPr>
            </a:br>
            <a:r>
              <a:rPr lang="en-US" sz="3200" dirty="0">
                <a:solidFill>
                  <a:srgbClr val="BA0C2F"/>
                </a:solidFill>
                <a:latin typeface="Buckeye Serif 2 SemiBold" pitchFamily="2" charset="0"/>
                <a:ea typeface="Buckeye Serif 2 SemiBold" pitchFamily="2" charset="0"/>
              </a:rPr>
              <a:t>Living Constitution</a:t>
            </a:r>
            <a:endParaRPr lang="en-US" sz="3200" dirty="0">
              <a:solidFill>
                <a:srgbClr val="BA0C2F"/>
              </a:solidFill>
            </a:endParaRPr>
          </a:p>
        </p:txBody>
      </p:sp>
      <p:sp>
        <p:nvSpPr>
          <p:cNvPr id="9" name="Oval 8" descr="Syllabus as a constitution infographic.">
            <a:extLst>
              <a:ext uri="{FF2B5EF4-FFF2-40B4-BE49-F238E27FC236}">
                <a16:creationId xmlns:a16="http://schemas.microsoft.com/office/drawing/2014/main" id="{88954072-2B72-E837-C0D5-0D010C729103}"/>
              </a:ext>
            </a:extLst>
          </p:cNvPr>
          <p:cNvSpPr/>
          <p:nvPr/>
        </p:nvSpPr>
        <p:spPr>
          <a:xfrm>
            <a:off x="1142046" y="1813971"/>
            <a:ext cx="3486150" cy="3314700"/>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3B62D45-F781-C693-FF06-AB41C73D8965}"/>
              </a:ext>
            </a:extLst>
          </p:cNvPr>
          <p:cNvSpPr/>
          <p:nvPr/>
        </p:nvSpPr>
        <p:spPr>
          <a:xfrm>
            <a:off x="143372" y="3377041"/>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a:solidFill>
            <a:schemeClr val="tx2">
              <a:lumMod val="20000"/>
              <a:lumOff val="8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Students can expect from the Instructor</a:t>
            </a:r>
          </a:p>
        </p:txBody>
      </p:sp>
      <p:sp>
        <p:nvSpPr>
          <p:cNvPr id="12" name="Freeform: Shape 11">
            <a:extLst>
              <a:ext uri="{FF2B5EF4-FFF2-40B4-BE49-F238E27FC236}">
                <a16:creationId xmlns:a16="http://schemas.microsoft.com/office/drawing/2014/main" id="{DBD513E3-947F-8D09-7F9B-F5558F302B92}"/>
              </a:ext>
            </a:extLst>
          </p:cNvPr>
          <p:cNvSpPr/>
          <p:nvPr/>
        </p:nvSpPr>
        <p:spPr>
          <a:xfrm>
            <a:off x="3629522" y="3377041"/>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a:solidFill>
            <a:schemeClr val="accent3">
              <a:lumMod val="75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Students can expect from each other</a:t>
            </a:r>
          </a:p>
        </p:txBody>
      </p:sp>
      <p:sp>
        <p:nvSpPr>
          <p:cNvPr id="13" name="Freeform: Shape 12">
            <a:extLst>
              <a:ext uri="{FF2B5EF4-FFF2-40B4-BE49-F238E27FC236}">
                <a16:creationId xmlns:a16="http://schemas.microsoft.com/office/drawing/2014/main" id="{C91E61E0-2C1A-A000-66AA-2C1315AC2DDA}"/>
              </a:ext>
            </a:extLst>
          </p:cNvPr>
          <p:cNvSpPr/>
          <p:nvPr/>
        </p:nvSpPr>
        <p:spPr>
          <a:xfrm>
            <a:off x="1882639" y="1277896"/>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a:solidFill>
            <a:schemeClr val="tx2">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the Instructor can expect from Students</a:t>
            </a:r>
          </a:p>
        </p:txBody>
      </p:sp>
      <p:sp>
        <p:nvSpPr>
          <p:cNvPr id="4" name="TextBox 3">
            <a:extLst>
              <a:ext uri="{FF2B5EF4-FFF2-40B4-BE49-F238E27FC236}">
                <a16:creationId xmlns:a16="http://schemas.microsoft.com/office/drawing/2014/main" id="{639D57C3-FF65-EC60-6AC7-EBD318CF0644}"/>
              </a:ext>
            </a:extLst>
          </p:cNvPr>
          <p:cNvSpPr txBox="1"/>
          <p:nvPr/>
        </p:nvSpPr>
        <p:spPr>
          <a:xfrm>
            <a:off x="926951" y="121201"/>
            <a:ext cx="11121614" cy="646331"/>
          </a:xfrm>
          <a:prstGeom prst="rect">
            <a:avLst/>
          </a:prstGeom>
          <a:noFill/>
        </p:spPr>
        <p:txBody>
          <a:bodyPr wrap="square" rtlCol="0">
            <a:spAutoFit/>
          </a:bodyPr>
          <a:lstStyle/>
          <a:p>
            <a:pPr algn="r"/>
            <a:r>
              <a:rPr lang="en-US" sz="1800" dirty="0">
                <a:solidFill>
                  <a:schemeClr val="tx1"/>
                </a:solidFill>
                <a:latin typeface="Buckeye Serif 2 SemiBold" pitchFamily="2" charset="0"/>
                <a:ea typeface="Buckeye Serif 2 SemiBold" pitchFamily="2" charset="0"/>
              </a:rPr>
              <a:t>Part 1: Set Expectations for an Inclusive Classroom</a:t>
            </a:r>
            <a:br>
              <a:rPr lang="en-US" sz="1800" dirty="0">
                <a:solidFill>
                  <a:schemeClr val="tx1"/>
                </a:solidFill>
                <a:latin typeface="Buckeye Serif 2 SemiBold" pitchFamily="2" charset="0"/>
                <a:ea typeface="Buckeye Serif 2 SemiBold" pitchFamily="2" charset="0"/>
              </a:rPr>
            </a:br>
            <a:endParaRPr lang="en-US" dirty="0"/>
          </a:p>
        </p:txBody>
      </p:sp>
    </p:spTree>
    <p:extLst>
      <p:ext uri="{BB962C8B-B14F-4D97-AF65-F5344CB8AC3E}">
        <p14:creationId xmlns:p14="http://schemas.microsoft.com/office/powerpoint/2010/main" val="2613674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E3DC6-0303-FFFC-5862-72266E513E8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F25F14-6258-650D-1BD6-D191196F946B}"/>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3DFCC4BF-6F09-2E12-B6B9-93D80DABB707}"/>
              </a:ext>
            </a:extLst>
          </p:cNvPr>
          <p:cNvSpPr>
            <a:spLocks noGrp="1"/>
          </p:cNvSpPr>
          <p:nvPr>
            <p:ph type="sldNum" sz="quarter" idx="12"/>
          </p:nvPr>
        </p:nvSpPr>
        <p:spPr/>
        <p:txBody>
          <a:bodyPr/>
          <a:lstStyle/>
          <a:p>
            <a:fld id="{6A437EE8-8900-40F5-8C81-C8A18CC53EFD}" type="slidenum">
              <a:rPr lang="en-US" smtClean="0"/>
              <a:t>24</a:t>
            </a:fld>
            <a:endParaRPr lang="en-US"/>
          </a:p>
        </p:txBody>
      </p:sp>
      <p:sp>
        <p:nvSpPr>
          <p:cNvPr id="3" name="Content Placeholder 2">
            <a:extLst>
              <a:ext uri="{FF2B5EF4-FFF2-40B4-BE49-F238E27FC236}">
                <a16:creationId xmlns:a16="http://schemas.microsoft.com/office/drawing/2014/main" id="{8FEBF84B-3655-7911-26A0-195DCA0F35E4}"/>
              </a:ext>
            </a:extLst>
          </p:cNvPr>
          <p:cNvSpPr>
            <a:spLocks noGrp="1"/>
          </p:cNvSpPr>
          <p:nvPr>
            <p:ph sz="half" idx="13"/>
          </p:nvPr>
        </p:nvSpPr>
        <p:spPr>
          <a:xfrm>
            <a:off x="5344922" y="2025483"/>
            <a:ext cx="6461315" cy="4121921"/>
          </a:xfrm>
        </p:spPr>
        <p:txBody>
          <a:bodyPr>
            <a:normAutofit/>
          </a:bodyPr>
          <a:lstStyle/>
          <a:p>
            <a:r>
              <a:rPr lang="en-US" b="1" dirty="0"/>
              <a:t>Take a few minutes to review the syllabus:</a:t>
            </a:r>
            <a:r>
              <a:rPr lang="en-US" dirty="0"/>
              <a:t> </a:t>
            </a:r>
          </a:p>
          <a:p>
            <a:endParaRPr lang="en-US" dirty="0"/>
          </a:p>
          <a:p>
            <a:r>
              <a:rPr lang="en-US" dirty="0"/>
              <a:t>How can the syllabus be strengthened to better define: </a:t>
            </a:r>
          </a:p>
          <a:p>
            <a:pPr marL="809625" lvl="1" indent="-342900"/>
            <a:r>
              <a:rPr lang="en-US" sz="2400" dirty="0"/>
              <a:t>What students can expect from the instructor</a:t>
            </a:r>
          </a:p>
          <a:p>
            <a:pPr marL="809625" lvl="1" indent="-342900"/>
            <a:r>
              <a:rPr lang="en-US" sz="2400" dirty="0"/>
              <a:t>What students can expect from each other</a:t>
            </a:r>
          </a:p>
          <a:p>
            <a:endParaRPr lang="en-US" dirty="0"/>
          </a:p>
          <a:p>
            <a:r>
              <a:rPr lang="en-US" sz="2800" b="1" i="1" dirty="0"/>
              <a:t>Plan to report back</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endParaRPr lang="en-US" dirty="0"/>
          </a:p>
        </p:txBody>
      </p:sp>
      <p:sp>
        <p:nvSpPr>
          <p:cNvPr id="2" name="Title 1">
            <a:extLst>
              <a:ext uri="{FF2B5EF4-FFF2-40B4-BE49-F238E27FC236}">
                <a16:creationId xmlns:a16="http://schemas.microsoft.com/office/drawing/2014/main" id="{ED5A9F4F-E2B2-A617-F309-7164072C5C0B}"/>
              </a:ext>
            </a:extLst>
          </p:cNvPr>
          <p:cNvSpPr>
            <a:spLocks noGrp="1"/>
          </p:cNvSpPr>
          <p:nvPr>
            <p:ph type="title"/>
          </p:nvPr>
        </p:nvSpPr>
        <p:spPr/>
        <p:txBody>
          <a:bodyPr anchor="b">
            <a:normAutofit/>
          </a:bodyPr>
          <a:lstStyle/>
          <a:p>
            <a:r>
              <a:rPr lang="en-US" sz="3600" dirty="0">
                <a:solidFill>
                  <a:srgbClr val="BA0C2F"/>
                </a:solidFill>
                <a:latin typeface="Buckeye Serif 2 SemiBold" pitchFamily="2" charset="0"/>
                <a:ea typeface="Buckeye Serif 2 SemiBold" pitchFamily="2" charset="0"/>
              </a:rPr>
              <a:t>Syllabus Review Activity</a:t>
            </a:r>
          </a:p>
        </p:txBody>
      </p:sp>
      <p:grpSp>
        <p:nvGrpSpPr>
          <p:cNvPr id="8" name="Group 7" descr="Syllabus as a constitution infographic.">
            <a:extLst>
              <a:ext uri="{FF2B5EF4-FFF2-40B4-BE49-F238E27FC236}">
                <a16:creationId xmlns:a16="http://schemas.microsoft.com/office/drawing/2014/main" id="{7B7D69F5-7088-E991-6D9D-CF3D1C2469ED}"/>
              </a:ext>
            </a:extLst>
          </p:cNvPr>
          <p:cNvGrpSpPr/>
          <p:nvPr/>
        </p:nvGrpSpPr>
        <p:grpSpPr>
          <a:xfrm>
            <a:off x="385763" y="1400537"/>
            <a:ext cx="4754613" cy="3528361"/>
            <a:chOff x="3172322" y="2270918"/>
            <a:chExt cx="5483497" cy="3850775"/>
          </a:xfrm>
        </p:grpSpPr>
        <p:sp>
          <p:nvSpPr>
            <p:cNvPr id="10" name="Oval 9">
              <a:extLst>
                <a:ext uri="{FF2B5EF4-FFF2-40B4-BE49-F238E27FC236}">
                  <a16:creationId xmlns:a16="http://schemas.microsoft.com/office/drawing/2014/main" id="{28AF3D06-582F-93EC-51CB-EDBA883FDEB9}"/>
                </a:ext>
              </a:extLst>
            </p:cNvPr>
            <p:cNvSpPr/>
            <p:nvPr/>
          </p:nvSpPr>
          <p:spPr>
            <a:xfrm>
              <a:off x="4170996" y="2806993"/>
              <a:ext cx="3486150" cy="3314700"/>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C5B86A00-A564-C663-4445-8C329C5AA9CF}"/>
                </a:ext>
              </a:extLst>
            </p:cNvPr>
            <p:cNvSpPr/>
            <p:nvPr/>
          </p:nvSpPr>
          <p:spPr>
            <a:xfrm>
              <a:off x="3172322" y="4370063"/>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Students can expect from the Instructor</a:t>
              </a:r>
            </a:p>
          </p:txBody>
        </p:sp>
        <p:sp>
          <p:nvSpPr>
            <p:cNvPr id="12" name="Freeform: Shape 11">
              <a:extLst>
                <a:ext uri="{FF2B5EF4-FFF2-40B4-BE49-F238E27FC236}">
                  <a16:creationId xmlns:a16="http://schemas.microsoft.com/office/drawing/2014/main" id="{64269628-8C41-302B-7A03-74996D4A3B74}"/>
                </a:ext>
              </a:extLst>
            </p:cNvPr>
            <p:cNvSpPr/>
            <p:nvPr/>
          </p:nvSpPr>
          <p:spPr>
            <a:xfrm>
              <a:off x="6658472" y="4370063"/>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a:solidFill>
              <a:schemeClr val="accent3">
                <a:lumMod val="75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Students can expect from each other</a:t>
              </a:r>
            </a:p>
          </p:txBody>
        </p:sp>
        <p:sp>
          <p:nvSpPr>
            <p:cNvPr id="13" name="Freeform: Shape 12">
              <a:extLst>
                <a:ext uri="{FF2B5EF4-FFF2-40B4-BE49-F238E27FC236}">
                  <a16:creationId xmlns:a16="http://schemas.microsoft.com/office/drawing/2014/main" id="{601A3653-0E27-E6FA-DB77-BE9736CFA72C}"/>
                </a:ext>
              </a:extLst>
            </p:cNvPr>
            <p:cNvSpPr/>
            <p:nvPr/>
          </p:nvSpPr>
          <p:spPr>
            <a:xfrm>
              <a:off x="4911589" y="2270918"/>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a:solidFill>
              <a:schemeClr val="tx1">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the Instructor can expect from Students</a:t>
              </a:r>
            </a:p>
          </p:txBody>
        </p:sp>
      </p:grpSp>
      <p:sp>
        <p:nvSpPr>
          <p:cNvPr id="6" name="TextBox 5">
            <a:extLst>
              <a:ext uri="{FF2B5EF4-FFF2-40B4-BE49-F238E27FC236}">
                <a16:creationId xmlns:a16="http://schemas.microsoft.com/office/drawing/2014/main" id="{49012CFD-5460-50DA-422B-3D2872A019F9}"/>
              </a:ext>
            </a:extLst>
          </p:cNvPr>
          <p:cNvSpPr txBox="1"/>
          <p:nvPr/>
        </p:nvSpPr>
        <p:spPr>
          <a:xfrm>
            <a:off x="2911146" y="6351101"/>
            <a:ext cx="497377" cy="369332"/>
          </a:xfrm>
          <a:prstGeom prst="rect">
            <a:avLst/>
          </a:prstGeom>
          <a:noFill/>
        </p:spPr>
        <p:txBody>
          <a:bodyPr wrap="square" rtlCol="0">
            <a:spAutoFit/>
          </a:bodyPr>
          <a:lstStyle/>
          <a:p>
            <a:r>
              <a:rPr lang="en-US" dirty="0"/>
              <a:t>AH</a:t>
            </a:r>
          </a:p>
        </p:txBody>
      </p:sp>
    </p:spTree>
    <p:extLst>
      <p:ext uri="{BB962C8B-B14F-4D97-AF65-F5344CB8AC3E}">
        <p14:creationId xmlns:p14="http://schemas.microsoft.com/office/powerpoint/2010/main" val="1594248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4F541-BE8B-6C85-C9A8-38F1E2F54F4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707DF6-A50E-0EAF-4287-26BA4FC21BF3}"/>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92A92BBD-CAD6-357F-01CB-0C6268F619EA}"/>
              </a:ext>
            </a:extLst>
          </p:cNvPr>
          <p:cNvSpPr>
            <a:spLocks noGrp="1"/>
          </p:cNvSpPr>
          <p:nvPr>
            <p:ph type="sldNum" sz="quarter" idx="12"/>
          </p:nvPr>
        </p:nvSpPr>
        <p:spPr/>
        <p:txBody>
          <a:bodyPr/>
          <a:lstStyle/>
          <a:p>
            <a:fld id="{6A437EE8-8900-40F5-8C81-C8A18CC53EFD}" type="slidenum">
              <a:rPr lang="en-US" smtClean="0"/>
              <a:t>25</a:t>
            </a:fld>
            <a:endParaRPr lang="en-US"/>
          </a:p>
        </p:txBody>
      </p:sp>
      <p:sp>
        <p:nvSpPr>
          <p:cNvPr id="3" name="Content Placeholder 2">
            <a:extLst>
              <a:ext uri="{FF2B5EF4-FFF2-40B4-BE49-F238E27FC236}">
                <a16:creationId xmlns:a16="http://schemas.microsoft.com/office/drawing/2014/main" id="{21985414-7765-92DE-8B5E-84BFB0FF7D03}"/>
              </a:ext>
            </a:extLst>
          </p:cNvPr>
          <p:cNvSpPr>
            <a:spLocks noGrp="1"/>
          </p:cNvSpPr>
          <p:nvPr>
            <p:ph sz="half" idx="13"/>
          </p:nvPr>
        </p:nvSpPr>
        <p:spPr>
          <a:xfrm>
            <a:off x="5344922" y="2025483"/>
            <a:ext cx="6461315" cy="4121921"/>
          </a:xfrm>
        </p:spPr>
        <p:txBody>
          <a:bodyPr>
            <a:normAutofit/>
          </a:bodyPr>
          <a:lstStyle/>
          <a:p>
            <a:r>
              <a:rPr lang="en-US" dirty="0"/>
              <a:t>How can the syllabus be strengthened to better define: </a:t>
            </a:r>
          </a:p>
          <a:p>
            <a:endParaRPr lang="en-US" dirty="0"/>
          </a:p>
          <a:p>
            <a:pPr marL="809625" lvl="1" indent="-342900"/>
            <a:r>
              <a:rPr lang="en-US" sz="3200" dirty="0"/>
              <a:t>What students can expect from the instructor</a:t>
            </a:r>
          </a:p>
          <a:p>
            <a:pPr marL="809625" lvl="1" indent="-342900"/>
            <a:r>
              <a:rPr lang="en-US" sz="3200" dirty="0"/>
              <a:t>What students can expect from each other</a:t>
            </a:r>
          </a:p>
          <a:p>
            <a:endParaRPr lang="en-US" dirty="0"/>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endParaRPr lang="en-US" dirty="0"/>
          </a:p>
        </p:txBody>
      </p:sp>
      <p:sp>
        <p:nvSpPr>
          <p:cNvPr id="2" name="Title 1">
            <a:extLst>
              <a:ext uri="{FF2B5EF4-FFF2-40B4-BE49-F238E27FC236}">
                <a16:creationId xmlns:a16="http://schemas.microsoft.com/office/drawing/2014/main" id="{3B8445D1-D16D-CD3A-05C0-1EDB12F486AB}"/>
              </a:ext>
            </a:extLst>
          </p:cNvPr>
          <p:cNvSpPr>
            <a:spLocks noGrp="1"/>
          </p:cNvSpPr>
          <p:nvPr>
            <p:ph type="title"/>
          </p:nvPr>
        </p:nvSpPr>
        <p:spPr/>
        <p:txBody>
          <a:bodyPr anchor="b">
            <a:normAutofit/>
          </a:bodyPr>
          <a:lstStyle/>
          <a:p>
            <a:r>
              <a:rPr lang="en-US" sz="3600" dirty="0">
                <a:solidFill>
                  <a:srgbClr val="BA0C2F"/>
                </a:solidFill>
                <a:latin typeface="Buckeye Serif 2 SemiBold" pitchFamily="2" charset="0"/>
                <a:ea typeface="Buckeye Serif 2 SemiBold" pitchFamily="2" charset="0"/>
              </a:rPr>
              <a:t>Debrief</a:t>
            </a:r>
          </a:p>
        </p:txBody>
      </p:sp>
      <p:grpSp>
        <p:nvGrpSpPr>
          <p:cNvPr id="8" name="Group 7" descr="Syllabus as a constitution infographic.">
            <a:extLst>
              <a:ext uri="{FF2B5EF4-FFF2-40B4-BE49-F238E27FC236}">
                <a16:creationId xmlns:a16="http://schemas.microsoft.com/office/drawing/2014/main" id="{2F09FF4C-6522-8181-4E89-0C6B800B477C}"/>
              </a:ext>
            </a:extLst>
          </p:cNvPr>
          <p:cNvGrpSpPr/>
          <p:nvPr/>
        </p:nvGrpSpPr>
        <p:grpSpPr>
          <a:xfrm>
            <a:off x="385763" y="1400537"/>
            <a:ext cx="4754613" cy="3528361"/>
            <a:chOff x="3172322" y="2270918"/>
            <a:chExt cx="5483497" cy="3850775"/>
          </a:xfrm>
        </p:grpSpPr>
        <p:sp>
          <p:nvSpPr>
            <p:cNvPr id="10" name="Oval 9">
              <a:extLst>
                <a:ext uri="{FF2B5EF4-FFF2-40B4-BE49-F238E27FC236}">
                  <a16:creationId xmlns:a16="http://schemas.microsoft.com/office/drawing/2014/main" id="{A617E0A4-85F0-9653-EE60-D746F9939E4B}"/>
                </a:ext>
              </a:extLst>
            </p:cNvPr>
            <p:cNvSpPr/>
            <p:nvPr/>
          </p:nvSpPr>
          <p:spPr>
            <a:xfrm>
              <a:off x="4170996" y="2806993"/>
              <a:ext cx="3486150" cy="3314700"/>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C0C63BF-AFE7-9880-05F7-58FE1DE8AB39}"/>
                </a:ext>
              </a:extLst>
            </p:cNvPr>
            <p:cNvSpPr/>
            <p:nvPr/>
          </p:nvSpPr>
          <p:spPr>
            <a:xfrm>
              <a:off x="3172322" y="4370063"/>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Students can expect from the Instructor</a:t>
              </a:r>
            </a:p>
          </p:txBody>
        </p:sp>
        <p:sp>
          <p:nvSpPr>
            <p:cNvPr id="12" name="Freeform: Shape 11">
              <a:extLst>
                <a:ext uri="{FF2B5EF4-FFF2-40B4-BE49-F238E27FC236}">
                  <a16:creationId xmlns:a16="http://schemas.microsoft.com/office/drawing/2014/main" id="{CB591452-60DC-B8C7-FEDC-1BF22BB2E30C}"/>
                </a:ext>
              </a:extLst>
            </p:cNvPr>
            <p:cNvSpPr/>
            <p:nvPr/>
          </p:nvSpPr>
          <p:spPr>
            <a:xfrm>
              <a:off x="6658472" y="4370063"/>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a:solidFill>
              <a:schemeClr val="accent3">
                <a:lumMod val="75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Students can expect from each other</a:t>
              </a:r>
            </a:p>
          </p:txBody>
        </p:sp>
        <p:sp>
          <p:nvSpPr>
            <p:cNvPr id="13" name="Freeform: Shape 12">
              <a:extLst>
                <a:ext uri="{FF2B5EF4-FFF2-40B4-BE49-F238E27FC236}">
                  <a16:creationId xmlns:a16="http://schemas.microsoft.com/office/drawing/2014/main" id="{890CCE3E-6F06-A2DD-11B0-590003F8FC03}"/>
                </a:ext>
              </a:extLst>
            </p:cNvPr>
            <p:cNvSpPr/>
            <p:nvPr/>
          </p:nvSpPr>
          <p:spPr>
            <a:xfrm>
              <a:off x="4911589" y="2270918"/>
              <a:ext cx="1997347" cy="1298276"/>
            </a:xfrm>
            <a:custGeom>
              <a:avLst/>
              <a:gdLst>
                <a:gd name="connsiteX0" fmla="*/ 0 w 1997347"/>
                <a:gd name="connsiteY0" fmla="*/ 216384 h 1298276"/>
                <a:gd name="connsiteX1" fmla="*/ 216384 w 1997347"/>
                <a:gd name="connsiteY1" fmla="*/ 0 h 1298276"/>
                <a:gd name="connsiteX2" fmla="*/ 1780963 w 1997347"/>
                <a:gd name="connsiteY2" fmla="*/ 0 h 1298276"/>
                <a:gd name="connsiteX3" fmla="*/ 1997347 w 1997347"/>
                <a:gd name="connsiteY3" fmla="*/ 216384 h 1298276"/>
                <a:gd name="connsiteX4" fmla="*/ 1997347 w 1997347"/>
                <a:gd name="connsiteY4" fmla="*/ 1081892 h 1298276"/>
                <a:gd name="connsiteX5" fmla="*/ 1780963 w 1997347"/>
                <a:gd name="connsiteY5" fmla="*/ 1298276 h 1298276"/>
                <a:gd name="connsiteX6" fmla="*/ 216384 w 1997347"/>
                <a:gd name="connsiteY6" fmla="*/ 1298276 h 1298276"/>
                <a:gd name="connsiteX7" fmla="*/ 0 w 1997347"/>
                <a:gd name="connsiteY7" fmla="*/ 1081892 h 1298276"/>
                <a:gd name="connsiteX8" fmla="*/ 0 w 1997347"/>
                <a:gd name="connsiteY8" fmla="*/ 216384 h 129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347" h="1298276">
                  <a:moveTo>
                    <a:pt x="0" y="216384"/>
                  </a:moveTo>
                  <a:cubicBezTo>
                    <a:pt x="0" y="96878"/>
                    <a:pt x="96878" y="0"/>
                    <a:pt x="216384" y="0"/>
                  </a:cubicBezTo>
                  <a:lnTo>
                    <a:pt x="1780963" y="0"/>
                  </a:lnTo>
                  <a:cubicBezTo>
                    <a:pt x="1900469" y="0"/>
                    <a:pt x="1997347" y="96878"/>
                    <a:pt x="1997347" y="216384"/>
                  </a:cubicBezTo>
                  <a:lnTo>
                    <a:pt x="1997347" y="1081892"/>
                  </a:lnTo>
                  <a:cubicBezTo>
                    <a:pt x="1997347" y="1201398"/>
                    <a:pt x="1900469" y="1298276"/>
                    <a:pt x="1780963" y="1298276"/>
                  </a:cubicBezTo>
                  <a:lnTo>
                    <a:pt x="216384" y="1298276"/>
                  </a:lnTo>
                  <a:cubicBezTo>
                    <a:pt x="96878" y="1298276"/>
                    <a:pt x="0" y="1201398"/>
                    <a:pt x="0" y="1081892"/>
                  </a:cubicBezTo>
                  <a:lnTo>
                    <a:pt x="0" y="216384"/>
                  </a:lnTo>
                  <a:close/>
                </a:path>
              </a:pathLst>
            </a:custGeom>
            <a:solidFill>
              <a:schemeClr val="tx1">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1957" tIns="131957" rIns="131957" bIns="131957" numCol="1" spcCol="1270" anchor="ctr" anchorCtr="0">
              <a:noAutofit/>
            </a:bodyPr>
            <a:lstStyle/>
            <a:p>
              <a:pPr marL="0" lvl="0" indent="0" algn="ctr" defTabSz="800100">
                <a:lnSpc>
                  <a:spcPct val="90000"/>
                </a:lnSpc>
                <a:spcBef>
                  <a:spcPct val="0"/>
                </a:spcBef>
                <a:spcAft>
                  <a:spcPct val="35000"/>
                </a:spcAft>
                <a:buNone/>
              </a:pPr>
              <a:r>
                <a:rPr lang="en-US" sz="1800" kern="1200" dirty="0"/>
                <a:t>What the Instructor can expect from Students</a:t>
              </a:r>
            </a:p>
          </p:txBody>
        </p:sp>
      </p:grpSp>
      <p:sp>
        <p:nvSpPr>
          <p:cNvPr id="6" name="TextBox 5">
            <a:extLst>
              <a:ext uri="{FF2B5EF4-FFF2-40B4-BE49-F238E27FC236}">
                <a16:creationId xmlns:a16="http://schemas.microsoft.com/office/drawing/2014/main" id="{573D2C60-4E75-0465-4207-51964596BCFA}"/>
              </a:ext>
            </a:extLst>
          </p:cNvPr>
          <p:cNvSpPr txBox="1"/>
          <p:nvPr/>
        </p:nvSpPr>
        <p:spPr>
          <a:xfrm>
            <a:off x="2911146" y="6351101"/>
            <a:ext cx="497377" cy="369332"/>
          </a:xfrm>
          <a:prstGeom prst="rect">
            <a:avLst/>
          </a:prstGeom>
          <a:noFill/>
        </p:spPr>
        <p:txBody>
          <a:bodyPr wrap="square" rtlCol="0">
            <a:spAutoFit/>
          </a:bodyPr>
          <a:lstStyle/>
          <a:p>
            <a:r>
              <a:rPr lang="en-US" dirty="0"/>
              <a:t>AH</a:t>
            </a:r>
          </a:p>
        </p:txBody>
      </p:sp>
    </p:spTree>
    <p:extLst>
      <p:ext uri="{BB962C8B-B14F-4D97-AF65-F5344CB8AC3E}">
        <p14:creationId xmlns:p14="http://schemas.microsoft.com/office/powerpoint/2010/main" val="1449101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5D74A-145F-200E-85EC-46AAEA754484}"/>
              </a:ext>
            </a:extLst>
          </p:cNvPr>
          <p:cNvSpPr>
            <a:spLocks noGrp="1"/>
          </p:cNvSpPr>
          <p:nvPr>
            <p:ph type="title"/>
          </p:nvPr>
        </p:nvSpPr>
        <p:spPr>
          <a:xfrm>
            <a:off x="279004" y="523463"/>
            <a:ext cx="11633993" cy="838854"/>
          </a:xfrm>
        </p:spPr>
        <p:txBody>
          <a:bodyPr>
            <a:noAutofit/>
          </a:bodyPr>
          <a:lstStyle/>
          <a:p>
            <a:pPr algn="ctr"/>
            <a:r>
              <a:rPr lang="en-US" sz="3200" dirty="0">
                <a:latin typeface="Buckeye Serif 2 SemiBold" pitchFamily="2" charset="0"/>
                <a:ea typeface="Buckeye Serif 2 SemiBold" pitchFamily="2" charset="0"/>
              </a:rPr>
              <a:t>Communicate Your Commitment to </a:t>
            </a:r>
            <a:br>
              <a:rPr lang="en-US" sz="3200" dirty="0">
                <a:latin typeface="Buckeye Serif 2 SemiBold" pitchFamily="2" charset="0"/>
                <a:ea typeface="Buckeye Serif 2 SemiBold" pitchFamily="2" charset="0"/>
              </a:rPr>
            </a:br>
            <a:r>
              <a:rPr lang="en-US" sz="3200" dirty="0">
                <a:latin typeface="Buckeye Serif 2 SemiBold" pitchFamily="2" charset="0"/>
                <a:ea typeface="Buckeye Serif 2 SemiBold" pitchFamily="2" charset="0"/>
              </a:rPr>
              <a:t>Inclusive Teaching</a:t>
            </a:r>
            <a:endParaRPr lang="en-US" sz="3200" dirty="0"/>
          </a:p>
        </p:txBody>
      </p:sp>
      <p:sp>
        <p:nvSpPr>
          <p:cNvPr id="3" name="Content Placeholder 2">
            <a:extLst>
              <a:ext uri="{FF2B5EF4-FFF2-40B4-BE49-F238E27FC236}">
                <a16:creationId xmlns:a16="http://schemas.microsoft.com/office/drawing/2014/main" id="{AEE3E0C4-9CD9-5E28-9970-9EF75DC63471}"/>
              </a:ext>
            </a:extLst>
          </p:cNvPr>
          <p:cNvSpPr>
            <a:spLocks noGrp="1"/>
          </p:cNvSpPr>
          <p:nvPr>
            <p:ph idx="1"/>
          </p:nvPr>
        </p:nvSpPr>
        <p:spPr>
          <a:xfrm>
            <a:off x="838200" y="1480758"/>
            <a:ext cx="10515600" cy="5044965"/>
          </a:xfrm>
        </p:spPr>
        <p:txBody>
          <a:bodyPr>
            <a:normAutofit/>
          </a:bodyPr>
          <a:lstStyle/>
          <a:p>
            <a:pPr marL="0" indent="0">
              <a:buNone/>
            </a:pPr>
            <a:r>
              <a:rPr lang="en-US" b="1" u="sng" dirty="0">
                <a:solidFill>
                  <a:srgbClr val="212325"/>
                </a:solidFill>
                <a:latin typeface="Buckeye Sans 2" pitchFamily="2" charset="0"/>
                <a:ea typeface="Buckeye Serif 2" pitchFamily="2" charset="0"/>
              </a:rPr>
              <a:t>Draft Meaningful Messages:</a:t>
            </a:r>
          </a:p>
          <a:p>
            <a:pPr marL="0" indent="0">
              <a:buNone/>
            </a:pPr>
            <a:r>
              <a:rPr lang="en-US" b="1" dirty="0">
                <a:latin typeface="Buckeye Sans 2" pitchFamily="2" charset="0"/>
                <a:ea typeface="Buckeye Serif 2" pitchFamily="2" charset="0"/>
              </a:rPr>
              <a:t>Personalize standardized Accessibility Statements</a:t>
            </a:r>
          </a:p>
          <a:p>
            <a:pPr marL="1143000" lvl="1" indent="-457200">
              <a:buFont typeface="Wingdings" panose="05000000000000000000" pitchFamily="2" charset="2"/>
              <a:buChar char="ü"/>
            </a:pPr>
            <a:r>
              <a:rPr lang="en-US" sz="2800" dirty="0">
                <a:solidFill>
                  <a:schemeClr val="tx1"/>
                </a:solidFill>
                <a:latin typeface="Buckeye Sans 2" pitchFamily="2" charset="0"/>
                <a:ea typeface="Buckeye Serif 2" pitchFamily="2" charset="0"/>
              </a:rPr>
              <a:t>Notes of encouragement to follow up with instructor</a:t>
            </a:r>
          </a:p>
          <a:p>
            <a:pPr marL="1143000" lvl="1" indent="-457200">
              <a:buFont typeface="Wingdings" panose="05000000000000000000" pitchFamily="2" charset="2"/>
              <a:buChar char="ü"/>
            </a:pPr>
            <a:r>
              <a:rPr lang="en-US" sz="2800" dirty="0">
                <a:solidFill>
                  <a:schemeClr val="tx1"/>
                </a:solidFill>
                <a:latin typeface="Buckeye Sans 2" pitchFamily="2" charset="0"/>
                <a:ea typeface="Buckeye Serif 2" pitchFamily="2" charset="0"/>
              </a:rPr>
              <a:t>Information on how to access or arrange resources for the specific class</a:t>
            </a:r>
          </a:p>
          <a:p>
            <a:pPr marL="0" indent="0">
              <a:buNone/>
            </a:pPr>
            <a:r>
              <a:rPr lang="en-US" b="1" dirty="0">
                <a:solidFill>
                  <a:schemeClr val="tx1"/>
                </a:solidFill>
                <a:latin typeface="Buckeye Sans 2" pitchFamily="2" charset="0"/>
                <a:ea typeface="Buckeye Serif 2" pitchFamily="2" charset="0"/>
              </a:rPr>
              <a:t>Include a Success Statement </a:t>
            </a:r>
          </a:p>
          <a:p>
            <a:pPr marL="1143000" lvl="1" indent="-457200">
              <a:buFont typeface="Wingdings" panose="05000000000000000000" pitchFamily="2" charset="2"/>
              <a:buChar char="ü"/>
            </a:pPr>
            <a:r>
              <a:rPr lang="en-US" sz="2800" dirty="0">
                <a:solidFill>
                  <a:schemeClr val="tx1"/>
                </a:solidFill>
                <a:latin typeface="Buckeye Sans 2" pitchFamily="2" charset="0"/>
                <a:ea typeface="Buckeye Serif 2" pitchFamily="2" charset="0"/>
              </a:rPr>
              <a:t>Counteract any assumptions students might have about the course/discipline or the instructor’s sentiments (e.g., “this is a ‘weed out’ class”)</a:t>
            </a:r>
          </a:p>
          <a:p>
            <a:pPr marL="1143000" lvl="1" indent="-457200">
              <a:buFont typeface="Wingdings" panose="05000000000000000000" pitchFamily="2" charset="2"/>
              <a:buChar char="ü"/>
            </a:pPr>
            <a:r>
              <a:rPr lang="en-US" sz="2800" dirty="0">
                <a:solidFill>
                  <a:schemeClr val="tx1"/>
                </a:solidFill>
                <a:latin typeface="Buckeye Sans 2" pitchFamily="2" charset="0"/>
                <a:ea typeface="Buckeye Serif 2" pitchFamily="2" charset="0"/>
              </a:rPr>
              <a:t>Use the syllabus to directly tell students that they belong, and you believe they can succeed in your course </a:t>
            </a:r>
          </a:p>
          <a:p>
            <a:pPr marL="1143000" lvl="1" indent="-457200">
              <a:buFont typeface="Wingdings" panose="05000000000000000000" pitchFamily="2" charset="2"/>
              <a:buChar char="ü"/>
            </a:pPr>
            <a:endParaRPr lang="en-US" sz="3200" dirty="0">
              <a:solidFill>
                <a:schemeClr val="tx1"/>
              </a:solidFill>
            </a:endParaRPr>
          </a:p>
          <a:p>
            <a:endParaRPr lang="en-US" dirty="0"/>
          </a:p>
        </p:txBody>
      </p:sp>
      <p:sp>
        <p:nvSpPr>
          <p:cNvPr id="4" name="TextBox 3">
            <a:extLst>
              <a:ext uri="{FF2B5EF4-FFF2-40B4-BE49-F238E27FC236}">
                <a16:creationId xmlns:a16="http://schemas.microsoft.com/office/drawing/2014/main" id="{04E73E05-0602-C606-AEE7-21E997BE3069}"/>
              </a:ext>
            </a:extLst>
          </p:cNvPr>
          <p:cNvSpPr txBox="1"/>
          <p:nvPr/>
        </p:nvSpPr>
        <p:spPr>
          <a:xfrm>
            <a:off x="926951" y="121201"/>
            <a:ext cx="11121614" cy="646331"/>
          </a:xfrm>
          <a:prstGeom prst="rect">
            <a:avLst/>
          </a:prstGeom>
          <a:noFill/>
        </p:spPr>
        <p:txBody>
          <a:bodyPr wrap="square" rtlCol="0">
            <a:spAutoFit/>
          </a:bodyPr>
          <a:lstStyle/>
          <a:p>
            <a:pPr algn="r"/>
            <a:r>
              <a:rPr lang="en-US" sz="1800" dirty="0">
                <a:solidFill>
                  <a:schemeClr val="tx1"/>
                </a:solidFill>
                <a:latin typeface="Buckeye Serif 2 SemiBold" pitchFamily="2" charset="0"/>
                <a:ea typeface="Buckeye Serif 2 SemiBold" pitchFamily="2" charset="0"/>
              </a:rPr>
              <a:t>Part 1: Set Expectations for an Inclusive Classroom</a:t>
            </a:r>
            <a:br>
              <a:rPr lang="en-US" sz="1800" dirty="0">
                <a:solidFill>
                  <a:schemeClr val="tx1"/>
                </a:solidFill>
                <a:latin typeface="Buckeye Serif 2 SemiBold" pitchFamily="2" charset="0"/>
                <a:ea typeface="Buckeye Serif 2 SemiBold" pitchFamily="2" charset="0"/>
              </a:rPr>
            </a:br>
            <a:endParaRPr lang="en-US" dirty="0"/>
          </a:p>
        </p:txBody>
      </p:sp>
    </p:spTree>
    <p:extLst>
      <p:ext uri="{BB962C8B-B14F-4D97-AF65-F5344CB8AC3E}">
        <p14:creationId xmlns:p14="http://schemas.microsoft.com/office/powerpoint/2010/main" val="1784098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821E692-AC41-3C67-0828-A256A873C34B}"/>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7F679B37-42A7-868B-3760-CD928F41BE7F}"/>
              </a:ext>
            </a:extLst>
          </p:cNvPr>
          <p:cNvSpPr>
            <a:spLocks noGrp="1"/>
          </p:cNvSpPr>
          <p:nvPr>
            <p:ph type="sldNum" sz="quarter" idx="12"/>
          </p:nvPr>
        </p:nvSpPr>
        <p:spPr/>
        <p:txBody>
          <a:bodyPr/>
          <a:lstStyle/>
          <a:p>
            <a:fld id="{DFA4CD3D-26C8-47FF-8D13-9B32BAAB4735}" type="slidenum">
              <a:rPr lang="en-US" smtClean="0"/>
              <a:t>27</a:t>
            </a:fld>
            <a:endParaRPr lang="en-US"/>
          </a:p>
        </p:txBody>
      </p:sp>
      <p:sp>
        <p:nvSpPr>
          <p:cNvPr id="7" name="Text Placeholder 10">
            <a:extLst>
              <a:ext uri="{FF2B5EF4-FFF2-40B4-BE49-F238E27FC236}">
                <a16:creationId xmlns:a16="http://schemas.microsoft.com/office/drawing/2014/main" id="{99FADA12-4952-8AA0-0BC3-7675F25696CB}"/>
              </a:ext>
            </a:extLst>
          </p:cNvPr>
          <p:cNvSpPr txBox="1">
            <a:spLocks/>
          </p:cNvSpPr>
          <p:nvPr/>
        </p:nvSpPr>
        <p:spPr>
          <a:xfrm>
            <a:off x="314397" y="477078"/>
            <a:ext cx="11563207" cy="5349469"/>
          </a:xfrm>
          <a:prstGeom prst="rect">
            <a:avLst/>
          </a:prstGeom>
          <a:ln w="19050">
            <a:solidFill>
              <a:schemeClr val="accent2"/>
            </a:solidFill>
            <a:prstDash val="solid"/>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400" dirty="0">
                <a:solidFill>
                  <a:srgbClr val="000000"/>
                </a:solidFill>
                <a:highlight>
                  <a:srgbClr val="FFFFFF"/>
                </a:highlight>
                <a:latin typeface="Calibri" panose="020F0502020204030204" pitchFamily="34" charset="0"/>
              </a:rPr>
              <a:t>The academic misconduct policy describes an ethical obligation that you have in this course. Our disability policy describes one that I have to you! I am committed to helping all students achieve our learning goals, and making all learning experiences in this course accessible to all students. I recognize that doing this fairly doesn’t mean treating everyone in the same way! I have a chronic pain condition myself that means I sometimes need extensions on my own work. I might even request some flexibility from you over the course of the semester for this reason. In turn, you should feel free to keep me informed about what I can do to help make course materials, activities, and assignments more accessible or useful to you, even if your disability is not (or not yet) registered with Disability Services.  </a:t>
            </a:r>
            <a:endParaRPr lang="en-US" sz="2400" dirty="0">
              <a:solidFill>
                <a:srgbClr val="000000"/>
              </a:solidFill>
              <a:highlight>
                <a:srgbClr val="FFFFFF"/>
              </a:highlight>
              <a:latin typeface="Segoe UI" panose="020B0502040204020203" pitchFamily="34" charset="0"/>
            </a:endParaRPr>
          </a:p>
          <a:p>
            <a:pPr fontAlgn="base"/>
            <a:r>
              <a:rPr lang="en-US" sz="2400" dirty="0">
                <a:solidFill>
                  <a:srgbClr val="000000"/>
                </a:solidFill>
                <a:highlight>
                  <a:srgbClr val="FFFFFF"/>
                </a:highlight>
                <a:latin typeface="Calibri" panose="020F0502020204030204" pitchFamily="34" charset="0"/>
              </a:rPr>
              <a:t>As I mention in the previous policies, I am usually open to giving extensions on assignments and additional support to students for any reason, regardless of whether they disclose a disability. However, if you do anticipate reasons that you will need regular or specific accommodations (for reasons related to your mental health, chronic, or temporary medical conditions), I encourage you to register with Student Life Disability Services so that you can get appropriate, consistent, and fair accommodations applied to all your classes.  </a:t>
            </a:r>
            <a:endParaRPr lang="en-US" sz="2400" dirty="0">
              <a:solidFill>
                <a:srgbClr val="000000"/>
              </a:solidFill>
              <a:highlight>
                <a:srgbClr val="FFFFFF"/>
              </a:highlight>
              <a:latin typeface="Segoe UI" panose="020B0502040204020203" pitchFamily="34" charset="0"/>
            </a:endParaRPr>
          </a:p>
        </p:txBody>
      </p:sp>
    </p:spTree>
    <p:extLst>
      <p:ext uri="{BB962C8B-B14F-4D97-AF65-F5344CB8AC3E}">
        <p14:creationId xmlns:p14="http://schemas.microsoft.com/office/powerpoint/2010/main" val="283916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6FBC132-BAA8-7D5C-0427-7FCB9F64960C}"/>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E542C9D5-7B78-86B3-1BF1-45364522F456}"/>
              </a:ext>
            </a:extLst>
          </p:cNvPr>
          <p:cNvSpPr>
            <a:spLocks noGrp="1"/>
          </p:cNvSpPr>
          <p:nvPr>
            <p:ph type="sldNum" sz="quarter" idx="12"/>
          </p:nvPr>
        </p:nvSpPr>
        <p:spPr/>
        <p:txBody>
          <a:bodyPr/>
          <a:lstStyle/>
          <a:p>
            <a:fld id="{DFA4CD3D-26C8-47FF-8D13-9B32BAAB4735}" type="slidenum">
              <a:rPr lang="en-US" smtClean="0"/>
              <a:t>28</a:t>
            </a:fld>
            <a:endParaRPr lang="en-US"/>
          </a:p>
        </p:txBody>
      </p:sp>
      <p:sp>
        <p:nvSpPr>
          <p:cNvPr id="4" name="TextBox 3">
            <a:extLst>
              <a:ext uri="{FF2B5EF4-FFF2-40B4-BE49-F238E27FC236}">
                <a16:creationId xmlns:a16="http://schemas.microsoft.com/office/drawing/2014/main" id="{F61823A8-4D9D-5D41-7A90-9BBAEFE284A4}"/>
              </a:ext>
            </a:extLst>
          </p:cNvPr>
          <p:cNvSpPr txBox="1"/>
          <p:nvPr/>
        </p:nvSpPr>
        <p:spPr>
          <a:xfrm>
            <a:off x="434107" y="301658"/>
            <a:ext cx="11323787" cy="1938992"/>
          </a:xfrm>
          <a:prstGeom prst="rect">
            <a:avLst/>
          </a:prstGeom>
          <a:noFill/>
          <a:ln>
            <a:solidFill>
              <a:schemeClr val="accent4"/>
            </a:solidFill>
          </a:ln>
        </p:spPr>
        <p:txBody>
          <a:bodyPr wrap="square" rtlCol="0">
            <a:spAutoFit/>
          </a:bodyPr>
          <a:lstStyle/>
          <a:p>
            <a:r>
              <a:rPr lang="en-US" sz="2400" b="0" i="0" dirty="0">
                <a:solidFill>
                  <a:srgbClr val="000000"/>
                </a:solidFill>
                <a:effectLst/>
                <a:highlight>
                  <a:srgbClr val="FFFFFF"/>
                </a:highlight>
                <a:latin typeface="Arial" panose="020B0604020202020204" pitchFamily="34" charset="0"/>
              </a:rPr>
              <a:t>Your completion of the prerequisite coursework is evidence that you all have the capability of succeeding in this course with some guidance through potential bottlenecks and we encourage you to reach out to your peers, TAs, and instructors when you experience these bottlenecks. Successful scientific investigation requires the collaboration of diverse perspectives to overcome these obstacles. </a:t>
            </a:r>
            <a:endParaRPr lang="en-US" sz="2400" dirty="0"/>
          </a:p>
        </p:txBody>
      </p:sp>
      <p:sp>
        <p:nvSpPr>
          <p:cNvPr id="5" name="TextBox 4">
            <a:extLst>
              <a:ext uri="{FF2B5EF4-FFF2-40B4-BE49-F238E27FC236}">
                <a16:creationId xmlns:a16="http://schemas.microsoft.com/office/drawing/2014/main" id="{CE02DBC4-0D7C-99FD-5BA6-EF88015A03E7}"/>
              </a:ext>
            </a:extLst>
          </p:cNvPr>
          <p:cNvSpPr txBox="1"/>
          <p:nvPr/>
        </p:nvSpPr>
        <p:spPr>
          <a:xfrm>
            <a:off x="490668" y="2525398"/>
            <a:ext cx="11210665" cy="3477875"/>
          </a:xfrm>
          <a:prstGeom prst="rect">
            <a:avLst/>
          </a:prstGeom>
          <a:noFill/>
          <a:ln w="6350">
            <a:solidFill>
              <a:schemeClr val="tx1"/>
            </a:solidFill>
          </a:ln>
        </p:spPr>
        <p:txBody>
          <a:bodyPr wrap="square" rtlCol="0">
            <a:spAutoFit/>
          </a:bodyPr>
          <a:lstStyle/>
          <a:p>
            <a:r>
              <a:rPr lang="en-US" sz="2000" b="1" i="0" dirty="0">
                <a:solidFill>
                  <a:srgbClr val="000000"/>
                </a:solidFill>
                <a:effectLst/>
                <a:highlight>
                  <a:srgbClr val="FFFFFF"/>
                </a:highlight>
                <a:latin typeface="Arial" panose="020B0604020202020204" pitchFamily="34" charset="0"/>
              </a:rPr>
              <a:t>Your contributions in this course are important and valued</a:t>
            </a:r>
            <a:r>
              <a:rPr lang="en-US" sz="2000" b="0" i="0" dirty="0">
                <a:solidFill>
                  <a:srgbClr val="000000"/>
                </a:solidFill>
                <a:effectLst/>
                <a:highlight>
                  <a:srgbClr val="FFFFFF"/>
                </a:highlight>
                <a:latin typeface="Arial" panose="020B0604020202020204" pitchFamily="34" charset="0"/>
              </a:rPr>
              <a:t>. You bring your unique background, personality, opinions, and knowledge. I encourage you to share with others to the extent you feel comfortable and ask that you listen to your peers, so you not only learn about them, but you also grow as a teacher, and as a human being. </a:t>
            </a:r>
            <a:r>
              <a:rPr lang="en-US" sz="2000" b="1" i="0" dirty="0">
                <a:solidFill>
                  <a:srgbClr val="000000"/>
                </a:solidFill>
                <a:effectLst/>
                <a:highlight>
                  <a:srgbClr val="FFFFFF"/>
                </a:highlight>
                <a:latin typeface="Arial" panose="020B0604020202020204" pitchFamily="34" charset="0"/>
              </a:rPr>
              <a:t>You belong here. Your interest in the topic and desire to learn are seen. </a:t>
            </a:r>
            <a:r>
              <a:rPr lang="en-US" sz="2000" b="0" i="0" dirty="0">
                <a:solidFill>
                  <a:srgbClr val="000000"/>
                </a:solidFill>
                <a:effectLst/>
                <a:highlight>
                  <a:srgbClr val="FFFFFF"/>
                </a:highlight>
                <a:latin typeface="Arial" panose="020B0604020202020204" pitchFamily="34" charset="0"/>
              </a:rPr>
              <a:t>In this class we will use various methods to learn about college biology teaching. These are both to support you as diverse learners, and to showcase methods you can use in your own courses to support your students. We will discuss topics in pairs, small groups, and as a whole class. You will give presentations on topics of your choosing and methods you align with your own learning outcomes you set. You will reflect each week on our readings in a way that is meaningful to you. I’ve included in our curriculum the voices of diverse writers and researchers.  </a:t>
            </a:r>
            <a:endParaRPr lang="en-US" sz="2000" dirty="0"/>
          </a:p>
        </p:txBody>
      </p:sp>
      <p:sp>
        <p:nvSpPr>
          <p:cNvPr id="6" name="TextBox 5">
            <a:extLst>
              <a:ext uri="{FF2B5EF4-FFF2-40B4-BE49-F238E27FC236}">
                <a16:creationId xmlns:a16="http://schemas.microsoft.com/office/drawing/2014/main" id="{42751A17-FAD5-0CE6-C5BD-A5E54819E5FC}"/>
              </a:ext>
            </a:extLst>
          </p:cNvPr>
          <p:cNvSpPr txBox="1"/>
          <p:nvPr/>
        </p:nvSpPr>
        <p:spPr>
          <a:xfrm>
            <a:off x="166452" y="2533641"/>
            <a:ext cx="329680" cy="369332"/>
          </a:xfrm>
          <a:prstGeom prst="rect">
            <a:avLst/>
          </a:prstGeom>
          <a:noFill/>
          <a:ln w="38100">
            <a:solidFill>
              <a:srgbClr val="FF0000"/>
            </a:solidFill>
          </a:ln>
        </p:spPr>
        <p:txBody>
          <a:bodyPr wrap="square" rtlCol="0">
            <a:spAutoFit/>
          </a:bodyPr>
          <a:lstStyle/>
          <a:p>
            <a:r>
              <a:rPr lang="en-US" b="1" dirty="0">
                <a:solidFill>
                  <a:srgbClr val="FF0000"/>
                </a:solidFill>
              </a:rPr>
              <a:t>2</a:t>
            </a:r>
          </a:p>
        </p:txBody>
      </p:sp>
      <p:sp>
        <p:nvSpPr>
          <p:cNvPr id="7" name="TextBox 6">
            <a:extLst>
              <a:ext uri="{FF2B5EF4-FFF2-40B4-BE49-F238E27FC236}">
                <a16:creationId xmlns:a16="http://schemas.microsoft.com/office/drawing/2014/main" id="{69F09108-36C1-E00B-373A-B1A87F29FB5A}"/>
              </a:ext>
            </a:extLst>
          </p:cNvPr>
          <p:cNvSpPr txBox="1"/>
          <p:nvPr/>
        </p:nvSpPr>
        <p:spPr>
          <a:xfrm>
            <a:off x="81385" y="301658"/>
            <a:ext cx="329680" cy="369332"/>
          </a:xfrm>
          <a:prstGeom prst="rect">
            <a:avLst/>
          </a:prstGeom>
          <a:noFill/>
          <a:ln w="38100">
            <a:solidFill>
              <a:srgbClr val="FF0000"/>
            </a:solidFill>
          </a:ln>
        </p:spPr>
        <p:txBody>
          <a:bodyPr wrap="square" rtlCol="0">
            <a:spAutoFit/>
          </a:bodyPr>
          <a:lstStyle/>
          <a:p>
            <a:r>
              <a:rPr lang="en-US" b="1" dirty="0">
                <a:solidFill>
                  <a:srgbClr val="FF0000"/>
                </a:solidFill>
              </a:rPr>
              <a:t>1</a:t>
            </a:r>
          </a:p>
        </p:txBody>
      </p:sp>
    </p:spTree>
    <p:extLst>
      <p:ext uri="{BB962C8B-B14F-4D97-AF65-F5344CB8AC3E}">
        <p14:creationId xmlns:p14="http://schemas.microsoft.com/office/powerpoint/2010/main" val="433697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4A3FF-7BE4-7CF2-CB14-DC5D9AE20B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1E1E6F-AE2F-BE21-D586-15D79F952553}"/>
              </a:ext>
            </a:extLst>
          </p:cNvPr>
          <p:cNvSpPr>
            <a:spLocks noGrp="1"/>
          </p:cNvSpPr>
          <p:nvPr>
            <p:ph sz="half" idx="13"/>
          </p:nvPr>
        </p:nvSpPr>
        <p:spPr/>
        <p:txBody>
          <a:bodyPr>
            <a:normAutofit fontScale="92500"/>
          </a:bodyPr>
          <a:lstStyle/>
          <a:p>
            <a:r>
              <a:rPr lang="en-US" sz="3400" b="1" dirty="0">
                <a:solidFill>
                  <a:schemeClr val="tx1"/>
                </a:solidFill>
                <a:latin typeface="Buckeye Sans 2" pitchFamily="2" charset="0"/>
                <a:ea typeface="Buckeye Serif 2" pitchFamily="2" charset="0"/>
              </a:rPr>
              <a:t>Use of images and quotations:</a:t>
            </a:r>
          </a:p>
          <a:p>
            <a:r>
              <a:rPr lang="en-US" sz="3400" dirty="0">
                <a:solidFill>
                  <a:schemeClr val="tx1"/>
                </a:solidFill>
                <a:latin typeface="Buckeye Sans 2" pitchFamily="2" charset="0"/>
                <a:ea typeface="Buckeye Serif 2" pitchFamily="2" charset="0"/>
              </a:rPr>
              <a:t>Consider what they suggest about who is included or what message they convey</a:t>
            </a:r>
          </a:p>
          <a:p>
            <a:pPr marL="457200" indent="-457200">
              <a:buFont typeface="Arial" panose="020B0604020202020204" pitchFamily="34" charset="0"/>
              <a:buChar char="•"/>
            </a:pPr>
            <a:endParaRPr lang="en-US" dirty="0"/>
          </a:p>
        </p:txBody>
      </p:sp>
      <p:pic>
        <p:nvPicPr>
          <p:cNvPr id="5" name="Picture Placeholder 4" descr="Paperback and hardbound books in a white bookshelf">
            <a:extLst>
              <a:ext uri="{FF2B5EF4-FFF2-40B4-BE49-F238E27FC236}">
                <a16:creationId xmlns:a16="http://schemas.microsoft.com/office/drawing/2014/main" id="{72EC4330-E9B5-0840-19D2-0997EC1A8C2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958" r="20958"/>
          <a:stretch/>
        </p:blipFill>
        <p:spPr/>
      </p:pic>
      <p:sp>
        <p:nvSpPr>
          <p:cNvPr id="2" name="Title 1">
            <a:extLst>
              <a:ext uri="{FF2B5EF4-FFF2-40B4-BE49-F238E27FC236}">
                <a16:creationId xmlns:a16="http://schemas.microsoft.com/office/drawing/2014/main" id="{7F0F1CD3-453C-50F3-455A-EE3F14C3A020}"/>
              </a:ext>
            </a:extLst>
          </p:cNvPr>
          <p:cNvSpPr>
            <a:spLocks noGrp="1"/>
          </p:cNvSpPr>
          <p:nvPr>
            <p:ph type="title"/>
          </p:nvPr>
        </p:nvSpPr>
        <p:spPr>
          <a:xfrm>
            <a:off x="5344922" y="1075764"/>
            <a:ext cx="5441196" cy="1903561"/>
          </a:xfrm>
        </p:spPr>
        <p:txBody>
          <a:bodyPr anchor="b">
            <a:noAutofit/>
          </a:bodyPr>
          <a:lstStyle/>
          <a:p>
            <a:r>
              <a:rPr lang="en-US" sz="3600" dirty="0">
                <a:solidFill>
                  <a:srgbClr val="BA0C2F"/>
                </a:solidFill>
                <a:latin typeface="Buckeye Serif 2 SemiBold" pitchFamily="2" charset="0"/>
                <a:ea typeface="Buckeye Serif 2 SemiBold" pitchFamily="2" charset="0"/>
              </a:rPr>
              <a:t>Communicate Your Commitment to Inclusive Teaching</a:t>
            </a:r>
          </a:p>
        </p:txBody>
      </p:sp>
      <p:sp>
        <p:nvSpPr>
          <p:cNvPr id="6" name="TextBox 5">
            <a:extLst>
              <a:ext uri="{FF2B5EF4-FFF2-40B4-BE49-F238E27FC236}">
                <a16:creationId xmlns:a16="http://schemas.microsoft.com/office/drawing/2014/main" id="{75640278-7443-5EA1-67CA-3647977A390D}"/>
              </a:ext>
            </a:extLst>
          </p:cNvPr>
          <p:cNvSpPr txBox="1"/>
          <p:nvPr/>
        </p:nvSpPr>
        <p:spPr>
          <a:xfrm>
            <a:off x="926951" y="121201"/>
            <a:ext cx="11121614" cy="646331"/>
          </a:xfrm>
          <a:prstGeom prst="rect">
            <a:avLst/>
          </a:prstGeom>
          <a:noFill/>
        </p:spPr>
        <p:txBody>
          <a:bodyPr wrap="square" rtlCol="0">
            <a:spAutoFit/>
          </a:bodyPr>
          <a:lstStyle/>
          <a:p>
            <a:pPr algn="r"/>
            <a:r>
              <a:rPr lang="en-US" sz="1800" dirty="0">
                <a:solidFill>
                  <a:schemeClr val="tx1"/>
                </a:solidFill>
                <a:latin typeface="Buckeye Serif 2 SemiBold" pitchFamily="2" charset="0"/>
                <a:ea typeface="Buckeye Serif 2 SemiBold" pitchFamily="2" charset="0"/>
              </a:rPr>
              <a:t>Part 1: Set Expectations for an Inclusive Classroom</a:t>
            </a:r>
            <a:br>
              <a:rPr lang="en-US" sz="1800" dirty="0">
                <a:solidFill>
                  <a:schemeClr val="tx1"/>
                </a:solidFill>
                <a:latin typeface="Buckeye Serif 2 SemiBold" pitchFamily="2" charset="0"/>
                <a:ea typeface="Buckeye Serif 2 SemiBold" pitchFamily="2" charset="0"/>
              </a:rPr>
            </a:br>
            <a:endParaRPr lang="en-US" dirty="0"/>
          </a:p>
        </p:txBody>
      </p:sp>
    </p:spTree>
    <p:extLst>
      <p:ext uri="{BB962C8B-B14F-4D97-AF65-F5344CB8AC3E}">
        <p14:creationId xmlns:p14="http://schemas.microsoft.com/office/powerpoint/2010/main" val="387294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E06BA7-7E32-8179-2E04-C71F52C9ADDD}"/>
              </a:ext>
            </a:extLst>
          </p:cNvPr>
          <p:cNvSpPr>
            <a:spLocks noGrp="1"/>
          </p:cNvSpPr>
          <p:nvPr>
            <p:ph type="body" idx="1"/>
          </p:nvPr>
        </p:nvSpPr>
        <p:spPr/>
        <p:txBody>
          <a:bodyPr/>
          <a:lstStyle/>
          <a:p>
            <a:r>
              <a:rPr lang="en-US" dirty="0">
                <a:solidFill>
                  <a:srgbClr val="212325"/>
                </a:solidFill>
              </a:rPr>
              <a:t>Participation</a:t>
            </a:r>
          </a:p>
        </p:txBody>
      </p:sp>
      <p:sp>
        <p:nvSpPr>
          <p:cNvPr id="3" name="Content Placeholder 2">
            <a:extLst>
              <a:ext uri="{FF2B5EF4-FFF2-40B4-BE49-F238E27FC236}">
                <a16:creationId xmlns:a16="http://schemas.microsoft.com/office/drawing/2014/main" id="{746B2D08-3408-BA1D-68A0-497DE454EAF1}"/>
              </a:ext>
            </a:extLst>
          </p:cNvPr>
          <p:cNvSpPr>
            <a:spLocks noGrp="1"/>
          </p:cNvSpPr>
          <p:nvPr>
            <p:ph sz="half" idx="2"/>
          </p:nvPr>
        </p:nvSpPr>
        <p:spPr/>
        <p:txBody>
          <a:bodyPr>
            <a:normAutofit/>
          </a:bodyPr>
          <a:lstStyle/>
          <a:p>
            <a:pPr marL="342900" indent="-342900">
              <a:buFont typeface="Arial" panose="020B0604020202020204" pitchFamily="34" charset="0"/>
              <a:buChar char="•"/>
            </a:pPr>
            <a:r>
              <a:rPr lang="en-US" sz="2400" dirty="0">
                <a:solidFill>
                  <a:srgbClr val="212325"/>
                </a:solidFill>
                <a:latin typeface="Buckeye Sans 2" pitchFamily="2" charset="0"/>
                <a:ea typeface="Buckeye Serif 2" pitchFamily="2" charset="0"/>
                <a:cs typeface="Arial"/>
              </a:rPr>
              <a:t>Participants may have cameras on or off.</a:t>
            </a:r>
          </a:p>
          <a:p>
            <a:pPr marL="342900" indent="-342900">
              <a:buFont typeface="Arial" panose="020B0604020202020204" pitchFamily="34" charset="0"/>
              <a:buChar char="•"/>
            </a:pPr>
            <a:r>
              <a:rPr lang="en-US" sz="2400" dirty="0">
                <a:solidFill>
                  <a:srgbClr val="212325"/>
                </a:solidFill>
                <a:latin typeface="Buckeye Sans 2" pitchFamily="2" charset="0"/>
                <a:ea typeface="Buckeye Serif 2" pitchFamily="2" charset="0"/>
                <a:cs typeface="Arial"/>
              </a:rPr>
              <a:t>If you have a question, please use the “raise your hand” feature or post in the chat.</a:t>
            </a:r>
          </a:p>
          <a:p>
            <a:endParaRPr lang="en-US" dirty="0"/>
          </a:p>
        </p:txBody>
      </p:sp>
      <p:sp>
        <p:nvSpPr>
          <p:cNvPr id="5" name="Slide Number Placeholder 4">
            <a:extLst>
              <a:ext uri="{FF2B5EF4-FFF2-40B4-BE49-F238E27FC236}">
                <a16:creationId xmlns:a16="http://schemas.microsoft.com/office/drawing/2014/main" id="{B26FC38F-F9A9-2FB0-0126-2A378FCAF008}"/>
              </a:ext>
            </a:extLst>
          </p:cNvPr>
          <p:cNvSpPr>
            <a:spLocks noGrp="1"/>
          </p:cNvSpPr>
          <p:nvPr>
            <p:ph type="sldNum" sz="quarter" idx="12"/>
          </p:nvPr>
        </p:nvSpPr>
        <p:spPr/>
        <p:txBody>
          <a:bodyPr/>
          <a:lstStyle/>
          <a:p>
            <a:fld id="{DFA4CD3D-26C8-47FF-8D13-9B32BAAB4735}" type="slidenum">
              <a:rPr lang="en-US" smtClean="0"/>
              <a:t>3</a:t>
            </a:fld>
            <a:endParaRPr lang="en-US"/>
          </a:p>
        </p:txBody>
      </p:sp>
      <p:sp>
        <p:nvSpPr>
          <p:cNvPr id="6" name="Title 5">
            <a:extLst>
              <a:ext uri="{FF2B5EF4-FFF2-40B4-BE49-F238E27FC236}">
                <a16:creationId xmlns:a16="http://schemas.microsoft.com/office/drawing/2014/main" id="{29642E76-53FC-E8BD-C4AE-D858E9004BF9}"/>
              </a:ext>
            </a:extLst>
          </p:cNvPr>
          <p:cNvSpPr>
            <a:spLocks noGrp="1"/>
          </p:cNvSpPr>
          <p:nvPr>
            <p:ph type="title"/>
          </p:nvPr>
        </p:nvSpPr>
        <p:spPr/>
        <p:txBody>
          <a:bodyPr/>
          <a:lstStyle/>
          <a:p>
            <a:r>
              <a:rPr lang="en-US" b="1" dirty="0">
                <a:solidFill>
                  <a:srgbClr val="BA0C2F"/>
                </a:solidFill>
                <a:latin typeface="Buckeye Serif 2 SemiBold" pitchFamily="2" charset="0"/>
                <a:ea typeface="Buckeye Serif 2 SemiBold" pitchFamily="2" charset="0"/>
              </a:rPr>
              <a:t>Workshop  Guidelines</a:t>
            </a:r>
            <a:endParaRPr lang="en-US" dirty="0">
              <a:solidFill>
                <a:srgbClr val="BA0C2F"/>
              </a:solidFill>
            </a:endParaRPr>
          </a:p>
        </p:txBody>
      </p:sp>
      <p:sp>
        <p:nvSpPr>
          <p:cNvPr id="7" name="Text Placeholder 6">
            <a:extLst>
              <a:ext uri="{FF2B5EF4-FFF2-40B4-BE49-F238E27FC236}">
                <a16:creationId xmlns:a16="http://schemas.microsoft.com/office/drawing/2014/main" id="{FA27BD63-2F4A-C374-7E84-146204A305A8}"/>
              </a:ext>
            </a:extLst>
          </p:cNvPr>
          <p:cNvSpPr>
            <a:spLocks noGrp="1"/>
          </p:cNvSpPr>
          <p:nvPr>
            <p:ph type="body" idx="13"/>
          </p:nvPr>
        </p:nvSpPr>
        <p:spPr/>
        <p:txBody>
          <a:bodyPr/>
          <a:lstStyle/>
          <a:p>
            <a:r>
              <a:rPr lang="en-US" dirty="0">
                <a:solidFill>
                  <a:srgbClr val="212325"/>
                </a:solidFill>
              </a:rPr>
              <a:t>Interactive Elements</a:t>
            </a:r>
          </a:p>
        </p:txBody>
      </p:sp>
      <p:sp>
        <p:nvSpPr>
          <p:cNvPr id="8" name="Text Placeholder 7">
            <a:extLst>
              <a:ext uri="{FF2B5EF4-FFF2-40B4-BE49-F238E27FC236}">
                <a16:creationId xmlns:a16="http://schemas.microsoft.com/office/drawing/2014/main" id="{9E2AFBF4-F04D-F2C8-85E2-E3D82BA1D959}"/>
              </a:ext>
            </a:extLst>
          </p:cNvPr>
          <p:cNvSpPr>
            <a:spLocks noGrp="1"/>
          </p:cNvSpPr>
          <p:nvPr>
            <p:ph type="body" idx="15"/>
          </p:nvPr>
        </p:nvSpPr>
        <p:spPr/>
        <p:txBody>
          <a:bodyPr/>
          <a:lstStyle/>
          <a:p>
            <a:r>
              <a:rPr lang="en-US" dirty="0">
                <a:solidFill>
                  <a:srgbClr val="212325"/>
                </a:solidFill>
              </a:rPr>
              <a:t>Access to Materials</a:t>
            </a:r>
          </a:p>
        </p:txBody>
      </p:sp>
      <p:sp>
        <p:nvSpPr>
          <p:cNvPr id="10" name="Content Placeholder 9">
            <a:extLst>
              <a:ext uri="{FF2B5EF4-FFF2-40B4-BE49-F238E27FC236}">
                <a16:creationId xmlns:a16="http://schemas.microsoft.com/office/drawing/2014/main" id="{F52F86B8-E965-ADB1-878D-9B0137289512}"/>
              </a:ext>
            </a:extLst>
          </p:cNvPr>
          <p:cNvSpPr>
            <a:spLocks noGrp="1"/>
          </p:cNvSpPr>
          <p:nvPr>
            <p:ph sz="half" idx="18"/>
          </p:nvPr>
        </p:nvSpPr>
        <p:spPr/>
        <p:txBody>
          <a:bodyPr/>
          <a:lstStyle/>
          <a:p>
            <a:pPr lvl="1"/>
            <a:r>
              <a:rPr lang="en-US" sz="2200" dirty="0">
                <a:solidFill>
                  <a:srgbClr val="212325"/>
                </a:solidFill>
                <a:latin typeface="Buckeye Sans 2" pitchFamily="2" charset="0"/>
                <a:ea typeface="Buckeye Serif 2" pitchFamily="2" charset="0"/>
                <a:cs typeface="Arial"/>
              </a:rPr>
              <a:t>Interactive Chat</a:t>
            </a:r>
          </a:p>
          <a:p>
            <a:pPr lvl="1"/>
            <a:r>
              <a:rPr lang="en-US" sz="2200" dirty="0">
                <a:solidFill>
                  <a:srgbClr val="212325"/>
                </a:solidFill>
                <a:latin typeface="Buckeye Sans 2" pitchFamily="2" charset="0"/>
                <a:ea typeface="Buckeye Serif 2" pitchFamily="2" charset="0"/>
                <a:cs typeface="Arial"/>
              </a:rPr>
              <a:t>Poll response – scanned QR codes or links</a:t>
            </a:r>
          </a:p>
          <a:p>
            <a:pPr lvl="1"/>
            <a:r>
              <a:rPr lang="en-US" sz="2200" dirty="0">
                <a:solidFill>
                  <a:srgbClr val="212325"/>
                </a:solidFill>
                <a:latin typeface="Buckeye Sans 2" pitchFamily="2" charset="0"/>
                <a:ea typeface="Buckeye Serif 2" pitchFamily="2" charset="0"/>
                <a:cs typeface="Arial"/>
              </a:rPr>
              <a:t>Syllabus review – downloaded files</a:t>
            </a:r>
          </a:p>
          <a:p>
            <a:pPr lvl="1"/>
            <a:endParaRPr lang="en-US" sz="2200" dirty="0">
              <a:solidFill>
                <a:srgbClr val="212325"/>
              </a:solidFill>
              <a:latin typeface="Buckeye Sans 2" pitchFamily="2" charset="0"/>
              <a:ea typeface="Buckeye Serif 2" pitchFamily="2" charset="0"/>
              <a:cs typeface="Arial"/>
            </a:endParaRPr>
          </a:p>
          <a:p>
            <a:endParaRPr lang="en-US" dirty="0"/>
          </a:p>
        </p:txBody>
      </p:sp>
      <p:sp>
        <p:nvSpPr>
          <p:cNvPr id="11" name="Content Placeholder 10">
            <a:extLst>
              <a:ext uri="{FF2B5EF4-FFF2-40B4-BE49-F238E27FC236}">
                <a16:creationId xmlns:a16="http://schemas.microsoft.com/office/drawing/2014/main" id="{D8F8BDB3-5E8F-9AB2-27BE-53E489F6ED92}"/>
              </a:ext>
            </a:extLst>
          </p:cNvPr>
          <p:cNvSpPr>
            <a:spLocks noGrp="1"/>
          </p:cNvSpPr>
          <p:nvPr>
            <p:ph sz="half" idx="19"/>
          </p:nvPr>
        </p:nvSpPr>
        <p:spPr>
          <a:xfrm>
            <a:off x="8142514" y="2532774"/>
            <a:ext cx="3200400" cy="838855"/>
          </a:xfrm>
        </p:spPr>
        <p:txBody>
          <a:bodyPr/>
          <a:lstStyle/>
          <a:p>
            <a:pPr algn="ctr"/>
            <a:r>
              <a:rPr lang="en-US" sz="2400" dirty="0">
                <a:solidFill>
                  <a:srgbClr val="0070C0"/>
                </a:solidFill>
                <a:latin typeface="Buckeye Sans 2" pitchFamily="2" charset="0"/>
                <a:ea typeface="Buckeye Serif 2" pitchFamily="2" charset="0"/>
                <a:cs typeface="Arial"/>
                <a:hlinkClick r:id="rId3">
                  <a:extLst>
                    <a:ext uri="{A12FA001-AC4F-418D-AE19-62706E023703}">
                      <ahyp:hlinkClr xmlns:ahyp="http://schemas.microsoft.com/office/drawing/2018/hyperlinkcolor" val="tx"/>
                    </a:ext>
                  </a:extLst>
                </a:hlinkClick>
              </a:rPr>
              <a:t>https://go.osu.edu/syllabus-strategies</a:t>
            </a:r>
            <a:endParaRPr lang="en-US" sz="2400" dirty="0">
              <a:solidFill>
                <a:srgbClr val="0070C0"/>
              </a:solidFill>
              <a:latin typeface="Buckeye Sans 2" pitchFamily="2" charset="0"/>
              <a:ea typeface="Buckeye Serif 2" pitchFamily="2" charset="0"/>
              <a:cs typeface="Arial"/>
            </a:endParaRPr>
          </a:p>
          <a:p>
            <a:endParaRPr lang="en-US" dirty="0"/>
          </a:p>
        </p:txBody>
      </p:sp>
      <p:pic>
        <p:nvPicPr>
          <p:cNvPr id="12" name="Picture 4" descr="QR code">
            <a:extLst>
              <a:ext uri="{FF2B5EF4-FFF2-40B4-BE49-F238E27FC236}">
                <a16:creationId xmlns:a16="http://schemas.microsoft.com/office/drawing/2014/main" id="{A119C1BD-23B4-39DA-D868-C9A6024741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4944" y="3429000"/>
            <a:ext cx="2897312" cy="289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198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44134-32C3-9B47-2ECA-1A8A5A47D2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9A191D-84C3-6AE1-9DBF-E36FC26E7745}"/>
              </a:ext>
            </a:extLst>
          </p:cNvPr>
          <p:cNvSpPr>
            <a:spLocks noGrp="1"/>
          </p:cNvSpPr>
          <p:nvPr>
            <p:ph type="title"/>
          </p:nvPr>
        </p:nvSpPr>
        <p:spPr>
          <a:xfrm>
            <a:off x="576127" y="596060"/>
            <a:ext cx="11039747" cy="838854"/>
          </a:xfrm>
        </p:spPr>
        <p:txBody>
          <a:bodyPr>
            <a:noAutofit/>
          </a:bodyPr>
          <a:lstStyle/>
          <a:p>
            <a:r>
              <a:rPr lang="en-US" sz="3400" dirty="0">
                <a:latin typeface="Buckeye Serif 2 SemiBold" pitchFamily="2" charset="0"/>
                <a:ea typeface="Buckeye Serif 2 SemiBold" pitchFamily="2" charset="0"/>
              </a:rPr>
              <a:t>Communicate Your Commitment to Inclusive Teaching</a:t>
            </a:r>
          </a:p>
        </p:txBody>
      </p:sp>
      <p:sp>
        <p:nvSpPr>
          <p:cNvPr id="3" name="Content Placeholder 2">
            <a:extLst>
              <a:ext uri="{FF2B5EF4-FFF2-40B4-BE49-F238E27FC236}">
                <a16:creationId xmlns:a16="http://schemas.microsoft.com/office/drawing/2014/main" id="{041409D6-9F4A-7C62-19D8-80EBBC01B771}"/>
              </a:ext>
            </a:extLst>
          </p:cNvPr>
          <p:cNvSpPr>
            <a:spLocks noGrp="1"/>
          </p:cNvSpPr>
          <p:nvPr>
            <p:ph idx="1"/>
          </p:nvPr>
        </p:nvSpPr>
        <p:spPr>
          <a:xfrm>
            <a:off x="196903" y="1348853"/>
            <a:ext cx="5194532" cy="5392160"/>
          </a:xfrm>
        </p:spPr>
        <p:txBody>
          <a:bodyPr vert="horz" lIns="91440" tIns="45720" rIns="91440" bIns="45720" rtlCol="0" anchor="t">
            <a:normAutofit fontScale="92500" lnSpcReduction="20000"/>
          </a:bodyPr>
          <a:lstStyle/>
          <a:p>
            <a:pPr marL="457200" indent="-457200">
              <a:buFont typeface="Wingdings" panose="05000000000000000000" pitchFamily="2" charset="2"/>
              <a:buChar char="ü"/>
            </a:pPr>
            <a:r>
              <a:rPr lang="en-US" dirty="0">
                <a:solidFill>
                  <a:srgbClr val="212325"/>
                </a:solidFill>
                <a:latin typeface="Buckeye Sans 2" pitchFamily="2" charset="0"/>
              </a:rPr>
              <a:t>List your trainings or certifications that demonstrate your learning about different groups or populations of students</a:t>
            </a:r>
          </a:p>
          <a:p>
            <a:pPr marL="1143000" lvl="1" indent="-457200">
              <a:buFont typeface="Wingdings" panose="05000000000000000000" pitchFamily="2" charset="2"/>
              <a:buChar char="ü"/>
            </a:pPr>
            <a:r>
              <a:rPr lang="en-US" dirty="0">
                <a:solidFill>
                  <a:srgbClr val="212325"/>
                </a:solidFill>
                <a:latin typeface="Buckeye Sans 2" pitchFamily="2" charset="0"/>
              </a:rPr>
              <a:t>Debate to Dialogue</a:t>
            </a:r>
          </a:p>
          <a:p>
            <a:pPr marL="1143000" lvl="1" indent="-457200">
              <a:buFont typeface="Wingdings" panose="05000000000000000000" pitchFamily="2" charset="2"/>
              <a:buChar char="ü"/>
            </a:pPr>
            <a:r>
              <a:rPr lang="en-US" dirty="0">
                <a:solidFill>
                  <a:srgbClr val="212325"/>
                </a:solidFill>
                <a:latin typeface="Buckeye Sans 2" pitchFamily="2" charset="0"/>
              </a:rPr>
              <a:t>Facilitating Intergroup Dialogue</a:t>
            </a:r>
          </a:p>
          <a:p>
            <a:pPr marL="1143000" lvl="1" indent="-457200">
              <a:buFont typeface="Wingdings" panose="05000000000000000000" pitchFamily="2" charset="2"/>
              <a:buChar char="ü"/>
            </a:pPr>
            <a:r>
              <a:rPr lang="en-US" dirty="0">
                <a:solidFill>
                  <a:srgbClr val="212325"/>
                </a:solidFill>
                <a:latin typeface="Buckeye Sans 2" pitchFamily="2" charset="0"/>
              </a:rPr>
              <a:t>Implicit Bias training</a:t>
            </a:r>
          </a:p>
          <a:p>
            <a:pPr marL="1143000" lvl="1" indent="-457200">
              <a:buFont typeface="Wingdings" panose="05000000000000000000" pitchFamily="2" charset="2"/>
              <a:buChar char="ü"/>
            </a:pPr>
            <a:r>
              <a:rPr lang="en-US" dirty="0">
                <a:solidFill>
                  <a:srgbClr val="212325"/>
                </a:solidFill>
                <a:latin typeface="Buckeye Sans 2" pitchFamily="2" charset="0"/>
              </a:rPr>
              <a:t>REACH training</a:t>
            </a:r>
          </a:p>
          <a:p>
            <a:pPr marL="1143000" lvl="1" indent="-457200">
              <a:buFont typeface="Wingdings" panose="05000000000000000000" pitchFamily="2" charset="2"/>
              <a:buChar char="ü"/>
            </a:pPr>
            <a:r>
              <a:rPr lang="en-US" dirty="0">
                <a:solidFill>
                  <a:srgbClr val="212325"/>
                </a:solidFill>
                <a:latin typeface="Buckeye Sans 2" pitchFamily="2" charset="0"/>
              </a:rPr>
              <a:t>Teaching Endorsements </a:t>
            </a:r>
          </a:p>
          <a:p>
            <a:pPr marL="1143000" lvl="1" indent="-457200">
              <a:buFont typeface="Wingdings" panose="05000000000000000000" pitchFamily="2" charset="2"/>
              <a:buChar char="ü"/>
            </a:pPr>
            <a:r>
              <a:rPr lang="en-US" dirty="0">
                <a:solidFill>
                  <a:srgbClr val="212325"/>
                </a:solidFill>
                <a:latin typeface="Buckeye Sans 2" pitchFamily="2" charset="0"/>
              </a:rPr>
              <a:t>Workshops</a:t>
            </a:r>
          </a:p>
          <a:p>
            <a:pPr marL="457200" indent="-457200">
              <a:buFont typeface="Wingdings" panose="05000000000000000000" pitchFamily="2" charset="2"/>
              <a:buChar char="ü"/>
            </a:pPr>
            <a:r>
              <a:rPr lang="en-US" dirty="0">
                <a:solidFill>
                  <a:srgbClr val="212325"/>
                </a:solidFill>
                <a:latin typeface="Buckeye Sans 2" pitchFamily="2" charset="0"/>
              </a:rPr>
              <a:t>Incorporate diverse perspectives into your course materials</a:t>
            </a:r>
          </a:p>
          <a:p>
            <a:pPr marL="1143000" lvl="1" indent="-457200">
              <a:buFont typeface="Wingdings" panose="05000000000000000000" pitchFamily="2" charset="2"/>
              <a:buChar char="ü"/>
            </a:pPr>
            <a:r>
              <a:rPr lang="en-US" dirty="0">
                <a:solidFill>
                  <a:srgbClr val="212325"/>
                </a:solidFill>
                <a:latin typeface="Buckeye Sans 2" pitchFamily="2" charset="0"/>
              </a:rPr>
              <a:t>Utilize the University Libraries’ Subject Librarians</a:t>
            </a:r>
            <a:endParaRPr lang="en-US" dirty="0">
              <a:solidFill>
                <a:srgbClr val="212325"/>
              </a:solidFill>
              <a:highlight>
                <a:srgbClr val="FFFF00"/>
              </a:highlight>
              <a:latin typeface="Buckeye Sans 2" pitchFamily="2" charset="0"/>
            </a:endParaRPr>
          </a:p>
        </p:txBody>
      </p:sp>
      <p:pic>
        <p:nvPicPr>
          <p:cNvPr id="5" name="Picture 4" descr="Screenshot on University LIbraries subject librarians page.">
            <a:extLst>
              <a:ext uri="{FF2B5EF4-FFF2-40B4-BE49-F238E27FC236}">
                <a16:creationId xmlns:a16="http://schemas.microsoft.com/office/drawing/2014/main" id="{78C4237B-1E26-3E10-1A1A-70A5B4AC519B}"/>
              </a:ext>
            </a:extLst>
          </p:cNvPr>
          <p:cNvPicPr>
            <a:picLocks noChangeAspect="1"/>
          </p:cNvPicPr>
          <p:nvPr/>
        </p:nvPicPr>
        <p:blipFill>
          <a:blip r:embed="rId3"/>
          <a:stretch>
            <a:fillRect/>
          </a:stretch>
        </p:blipFill>
        <p:spPr>
          <a:xfrm>
            <a:off x="5563877" y="1348853"/>
            <a:ext cx="6431220" cy="4837299"/>
          </a:xfrm>
          <a:prstGeom prst="rect">
            <a:avLst/>
          </a:prstGeom>
          <a:ln w="3175">
            <a:solidFill>
              <a:schemeClr val="tx1"/>
            </a:solidFill>
          </a:ln>
        </p:spPr>
      </p:pic>
      <p:sp>
        <p:nvSpPr>
          <p:cNvPr id="4" name="TextBox 3">
            <a:extLst>
              <a:ext uri="{FF2B5EF4-FFF2-40B4-BE49-F238E27FC236}">
                <a16:creationId xmlns:a16="http://schemas.microsoft.com/office/drawing/2014/main" id="{9A734B0D-9A06-71FD-7E36-CD0807B65F00}"/>
              </a:ext>
            </a:extLst>
          </p:cNvPr>
          <p:cNvSpPr txBox="1"/>
          <p:nvPr/>
        </p:nvSpPr>
        <p:spPr>
          <a:xfrm>
            <a:off x="926951" y="121201"/>
            <a:ext cx="11121614" cy="646331"/>
          </a:xfrm>
          <a:prstGeom prst="rect">
            <a:avLst/>
          </a:prstGeom>
          <a:noFill/>
        </p:spPr>
        <p:txBody>
          <a:bodyPr wrap="square" rtlCol="0">
            <a:spAutoFit/>
          </a:bodyPr>
          <a:lstStyle/>
          <a:p>
            <a:pPr algn="r"/>
            <a:r>
              <a:rPr lang="en-US" sz="1800" dirty="0">
                <a:solidFill>
                  <a:schemeClr val="tx1"/>
                </a:solidFill>
                <a:latin typeface="Buckeye Serif 2 SemiBold" pitchFamily="2" charset="0"/>
                <a:ea typeface="Buckeye Serif 2 SemiBold" pitchFamily="2" charset="0"/>
              </a:rPr>
              <a:t>Part 1: Set Expectations for an Inclusive Classroom</a:t>
            </a:r>
            <a:br>
              <a:rPr lang="en-US" sz="1800" dirty="0">
                <a:solidFill>
                  <a:schemeClr val="tx1"/>
                </a:solidFill>
                <a:latin typeface="Buckeye Serif 2 SemiBold" pitchFamily="2" charset="0"/>
                <a:ea typeface="Buckeye Serif 2 SemiBold" pitchFamily="2" charset="0"/>
              </a:rPr>
            </a:br>
            <a:endParaRPr lang="en-US" dirty="0"/>
          </a:p>
        </p:txBody>
      </p:sp>
    </p:spTree>
    <p:extLst>
      <p:ext uri="{BB962C8B-B14F-4D97-AF65-F5344CB8AC3E}">
        <p14:creationId xmlns:p14="http://schemas.microsoft.com/office/powerpoint/2010/main" val="10977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4A3FF-7BE4-7CF2-CB14-DC5D9AE20B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1E1E6F-AE2F-BE21-D586-15D79F952553}"/>
              </a:ext>
            </a:extLst>
          </p:cNvPr>
          <p:cNvSpPr>
            <a:spLocks noGrp="1"/>
          </p:cNvSpPr>
          <p:nvPr>
            <p:ph sz="half" idx="13"/>
          </p:nvPr>
        </p:nvSpPr>
        <p:spPr>
          <a:xfrm>
            <a:off x="5344922" y="2025483"/>
            <a:ext cx="6120247" cy="4121921"/>
          </a:xfrm>
        </p:spPr>
        <p:txBody>
          <a:bodyPr>
            <a:normAutofit fontScale="92500" lnSpcReduction="20000"/>
          </a:bodyPr>
          <a:lstStyle/>
          <a:p>
            <a:pPr marL="457200" indent="-457200">
              <a:buFont typeface="Wingdings" panose="05000000000000000000" pitchFamily="2" charset="2"/>
              <a:buChar char="ü"/>
            </a:pPr>
            <a:r>
              <a:rPr lang="en-US" sz="3400" dirty="0">
                <a:solidFill>
                  <a:schemeClr val="tx1"/>
                </a:solidFill>
              </a:rPr>
              <a:t>Avoid third-person (“students shall”) and instead use first-person (“I”, “we”, “you”) </a:t>
            </a:r>
          </a:p>
          <a:p>
            <a:pPr marL="457200" indent="-457200">
              <a:buFont typeface="Wingdings" panose="05000000000000000000" pitchFamily="2" charset="2"/>
              <a:buChar char="ü"/>
            </a:pPr>
            <a:r>
              <a:rPr lang="en-US" sz="3400" dirty="0">
                <a:solidFill>
                  <a:schemeClr val="tx1"/>
                </a:solidFill>
              </a:rPr>
              <a:t>Use a conversational or collaborative tone; positive or friendly language; humor</a:t>
            </a:r>
          </a:p>
          <a:p>
            <a:pPr marL="457200" indent="-457200">
              <a:buFont typeface="Wingdings" panose="05000000000000000000" pitchFamily="2" charset="2"/>
              <a:buChar char="ü"/>
            </a:pPr>
            <a:r>
              <a:rPr lang="en-US" sz="3400" dirty="0">
                <a:solidFill>
                  <a:schemeClr val="tx1"/>
                </a:solidFill>
              </a:rPr>
              <a:t>Use self-disclosure; share personal experiences</a:t>
            </a:r>
          </a:p>
          <a:p>
            <a:pPr marL="457200" indent="-457200">
              <a:buFont typeface="Wingdings" panose="05000000000000000000" pitchFamily="2" charset="2"/>
              <a:buChar char="ü"/>
            </a:pPr>
            <a:r>
              <a:rPr lang="en-US" sz="3400" dirty="0">
                <a:solidFill>
                  <a:schemeClr val="tx1"/>
                </a:solidFill>
              </a:rPr>
              <a:t>Show enthusiasm for teaching &amp; subject matter</a:t>
            </a:r>
          </a:p>
          <a:p>
            <a:pPr marL="457200" indent="-457200">
              <a:buFont typeface="Wingdings" panose="05000000000000000000" pitchFamily="2" charset="2"/>
              <a:buChar char="ü"/>
            </a:pPr>
            <a:endParaRPr lang="en-US" sz="3400" dirty="0">
              <a:solidFill>
                <a:schemeClr val="tx1"/>
              </a:solidFill>
            </a:endParaRPr>
          </a:p>
          <a:p>
            <a:pPr marL="457200" indent="-457200">
              <a:buFont typeface="Arial" panose="020B0604020202020204" pitchFamily="34" charset="0"/>
              <a:buChar char="•"/>
            </a:pPr>
            <a:endParaRPr lang="en-US" sz="3400" dirty="0">
              <a:solidFill>
                <a:schemeClr val="tx1"/>
              </a:solidFill>
            </a:endParaRPr>
          </a:p>
          <a:p>
            <a:endParaRPr lang="en-US" dirty="0"/>
          </a:p>
        </p:txBody>
      </p:sp>
      <p:pic>
        <p:nvPicPr>
          <p:cNvPr id="9" name="Picture Placeholder 8" descr="Stack of file folders">
            <a:extLst>
              <a:ext uri="{FF2B5EF4-FFF2-40B4-BE49-F238E27FC236}">
                <a16:creationId xmlns:a16="http://schemas.microsoft.com/office/drawing/2014/main" id="{1EDB6956-4EF5-A324-7C4B-7C809CFD8EF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273" b="7273"/>
          <a:stretch/>
        </p:blipFill>
        <p:spPr/>
      </p:pic>
      <p:sp>
        <p:nvSpPr>
          <p:cNvPr id="2" name="Title 1">
            <a:extLst>
              <a:ext uri="{FF2B5EF4-FFF2-40B4-BE49-F238E27FC236}">
                <a16:creationId xmlns:a16="http://schemas.microsoft.com/office/drawing/2014/main" id="{7F0F1CD3-453C-50F3-455A-EE3F14C3A020}"/>
              </a:ext>
            </a:extLst>
          </p:cNvPr>
          <p:cNvSpPr>
            <a:spLocks noGrp="1"/>
          </p:cNvSpPr>
          <p:nvPr>
            <p:ph type="title"/>
          </p:nvPr>
        </p:nvSpPr>
        <p:spPr/>
        <p:txBody>
          <a:bodyPr anchor="b">
            <a:normAutofit/>
          </a:bodyPr>
          <a:lstStyle/>
          <a:p>
            <a:r>
              <a:rPr lang="en-US" sz="5400" b="0" dirty="0">
                <a:solidFill>
                  <a:srgbClr val="BA0C2F"/>
                </a:solidFill>
                <a:latin typeface="Buckeye Serif 2 SemiBold" pitchFamily="2" charset="0"/>
                <a:ea typeface="Buckeye Serif 2 SemiBold" pitchFamily="2" charset="0"/>
              </a:rPr>
              <a:t>Tone</a:t>
            </a:r>
          </a:p>
        </p:txBody>
      </p:sp>
      <p:sp>
        <p:nvSpPr>
          <p:cNvPr id="4" name="TextBox 3">
            <a:extLst>
              <a:ext uri="{FF2B5EF4-FFF2-40B4-BE49-F238E27FC236}">
                <a16:creationId xmlns:a16="http://schemas.microsoft.com/office/drawing/2014/main" id="{8C92A7BD-BA49-E5B2-D2B3-C0E07193B96C}"/>
              </a:ext>
            </a:extLst>
          </p:cNvPr>
          <p:cNvSpPr txBox="1"/>
          <p:nvPr/>
        </p:nvSpPr>
        <p:spPr>
          <a:xfrm>
            <a:off x="926951" y="121201"/>
            <a:ext cx="10879286" cy="646331"/>
          </a:xfrm>
          <a:prstGeom prst="rect">
            <a:avLst/>
          </a:prstGeom>
          <a:noFill/>
        </p:spPr>
        <p:txBody>
          <a:bodyPr wrap="square" rtlCol="0">
            <a:spAutoFit/>
          </a:bodyPr>
          <a:lstStyle/>
          <a:p>
            <a:pPr algn="r"/>
            <a:r>
              <a:rPr lang="en-US" sz="1800" dirty="0">
                <a:solidFill>
                  <a:schemeClr val="tx1"/>
                </a:solidFill>
                <a:latin typeface="Buckeye Serif 2 SemiBold" pitchFamily="2" charset="0"/>
                <a:ea typeface="Buckeye Serif 2 SemiBold" pitchFamily="2" charset="0"/>
              </a:rPr>
              <a:t>Part 1: Set Expectations for an Inclusive Classroom</a:t>
            </a:r>
            <a:br>
              <a:rPr lang="en-US" sz="1800" dirty="0">
                <a:solidFill>
                  <a:schemeClr val="tx1"/>
                </a:solidFill>
                <a:latin typeface="Buckeye Serif 2 SemiBold" pitchFamily="2" charset="0"/>
                <a:ea typeface="Buckeye Serif 2 SemiBold" pitchFamily="2" charset="0"/>
              </a:rPr>
            </a:br>
            <a:endParaRPr lang="en-US" dirty="0"/>
          </a:p>
        </p:txBody>
      </p:sp>
    </p:spTree>
    <p:extLst>
      <p:ext uri="{BB962C8B-B14F-4D97-AF65-F5344CB8AC3E}">
        <p14:creationId xmlns:p14="http://schemas.microsoft.com/office/powerpoint/2010/main" val="103022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F3ADA-BC6D-C91B-702D-86D52AF063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DA3A4D-DE8B-F562-C4E6-BAF1AA73E88A}"/>
              </a:ext>
            </a:extLst>
          </p:cNvPr>
          <p:cNvSpPr>
            <a:spLocks noGrp="1"/>
          </p:cNvSpPr>
          <p:nvPr>
            <p:ph type="title"/>
          </p:nvPr>
        </p:nvSpPr>
        <p:spPr/>
        <p:txBody>
          <a:bodyPr>
            <a:normAutofit/>
          </a:bodyPr>
          <a:lstStyle/>
          <a:p>
            <a:r>
              <a:rPr lang="en-US" sz="3200" dirty="0">
                <a:latin typeface="Buckeye Serif 2 SemiBold" pitchFamily="2" charset="0"/>
                <a:ea typeface="Buckeye Serif 2 SemiBold" pitchFamily="2" charset="0"/>
              </a:rPr>
              <a:t>Present the Material in a Tone that Conveys Respect</a:t>
            </a:r>
          </a:p>
        </p:txBody>
      </p:sp>
      <p:sp>
        <p:nvSpPr>
          <p:cNvPr id="3" name="Content Placeholder 2">
            <a:extLst>
              <a:ext uri="{FF2B5EF4-FFF2-40B4-BE49-F238E27FC236}">
                <a16:creationId xmlns:a16="http://schemas.microsoft.com/office/drawing/2014/main" id="{3D73BCA5-7C15-24CC-06F4-E09314532116}"/>
              </a:ext>
            </a:extLst>
          </p:cNvPr>
          <p:cNvSpPr>
            <a:spLocks noGrp="1"/>
          </p:cNvSpPr>
          <p:nvPr>
            <p:ph idx="1"/>
          </p:nvPr>
        </p:nvSpPr>
        <p:spPr>
          <a:xfrm>
            <a:off x="653142" y="1759579"/>
            <a:ext cx="10950593" cy="4521480"/>
          </a:xfrm>
        </p:spPr>
        <p:txBody>
          <a:bodyPr>
            <a:noAutofit/>
          </a:bodyPr>
          <a:lstStyle/>
          <a:p>
            <a:pPr marL="457200" indent="-457200">
              <a:buFont typeface="Arial" panose="020B0604020202020204" pitchFamily="34" charset="0"/>
              <a:buChar char="•"/>
            </a:pPr>
            <a:r>
              <a:rPr lang="en-US" sz="3600" dirty="0">
                <a:solidFill>
                  <a:schemeClr val="tx1"/>
                </a:solidFill>
                <a:latin typeface="Buckeye Sans 2" pitchFamily="2" charset="0"/>
              </a:rPr>
              <a:t>LARGE CAPITAL LETTERS CAN MAKE A STUDENT FEEL LIKE THEY ARE BEING REPRIMANDED, SOMETIMES BEFORE THE INSTRUCTOR AND STUDENT HAVE EVEN MET!!!</a:t>
            </a:r>
          </a:p>
          <a:p>
            <a:pPr marL="457200" indent="-457200">
              <a:buFont typeface="Arial" panose="020B0604020202020204" pitchFamily="34" charset="0"/>
              <a:buChar char="•"/>
            </a:pPr>
            <a:r>
              <a:rPr lang="en-US" sz="3600" dirty="0">
                <a:solidFill>
                  <a:schemeClr val="tx1"/>
                </a:solidFill>
                <a:latin typeface="Buckeye Sans 2" pitchFamily="2" charset="0"/>
              </a:rPr>
              <a:t>AVOID USING ALL-CAPS WORDS FOR EMPHASIS!!!</a:t>
            </a:r>
          </a:p>
          <a:p>
            <a:pPr marL="457200" indent="-457200">
              <a:buFont typeface="Arial" panose="020B0604020202020204" pitchFamily="34" charset="0"/>
              <a:buChar char="•"/>
            </a:pPr>
            <a:r>
              <a:rPr lang="en-US" sz="3600" dirty="0">
                <a:solidFill>
                  <a:schemeClr val="tx1"/>
                </a:solidFill>
                <a:latin typeface="Buckeye Sans 2" pitchFamily="2" charset="0"/>
              </a:rPr>
              <a:t>THIS IS SEEN AS HOW ONE YELLS AT SOMEONE IN TEXTING OR ONLINE!!!</a:t>
            </a:r>
          </a:p>
        </p:txBody>
      </p:sp>
      <p:sp>
        <p:nvSpPr>
          <p:cNvPr id="4" name="TextBox 3">
            <a:extLst>
              <a:ext uri="{FF2B5EF4-FFF2-40B4-BE49-F238E27FC236}">
                <a16:creationId xmlns:a16="http://schemas.microsoft.com/office/drawing/2014/main" id="{0AA70D5F-A41A-E967-0181-DEA236BA0B03}"/>
              </a:ext>
            </a:extLst>
          </p:cNvPr>
          <p:cNvSpPr txBox="1"/>
          <p:nvPr/>
        </p:nvSpPr>
        <p:spPr>
          <a:xfrm>
            <a:off x="926951" y="121201"/>
            <a:ext cx="10879286" cy="646331"/>
          </a:xfrm>
          <a:prstGeom prst="rect">
            <a:avLst/>
          </a:prstGeom>
          <a:noFill/>
        </p:spPr>
        <p:txBody>
          <a:bodyPr wrap="square" rtlCol="0">
            <a:spAutoFit/>
          </a:bodyPr>
          <a:lstStyle/>
          <a:p>
            <a:pPr algn="r"/>
            <a:r>
              <a:rPr lang="en-US" sz="1800" dirty="0">
                <a:solidFill>
                  <a:schemeClr val="tx1"/>
                </a:solidFill>
                <a:latin typeface="Buckeye Serif 2 SemiBold" pitchFamily="2" charset="0"/>
                <a:ea typeface="Buckeye Serif 2 SemiBold" pitchFamily="2" charset="0"/>
              </a:rPr>
              <a:t>Part 1: Set Expectations for an Inclusive Classroom</a:t>
            </a:r>
            <a:br>
              <a:rPr lang="en-US" sz="1800" dirty="0">
                <a:solidFill>
                  <a:schemeClr val="tx1"/>
                </a:solidFill>
                <a:latin typeface="Buckeye Serif 2 SemiBold" pitchFamily="2" charset="0"/>
                <a:ea typeface="Buckeye Serif 2 SemiBold" pitchFamily="2" charset="0"/>
              </a:rPr>
            </a:br>
            <a:endParaRPr lang="en-US" dirty="0"/>
          </a:p>
        </p:txBody>
      </p:sp>
    </p:spTree>
    <p:extLst>
      <p:ext uri="{BB962C8B-B14F-4D97-AF65-F5344CB8AC3E}">
        <p14:creationId xmlns:p14="http://schemas.microsoft.com/office/powerpoint/2010/main" val="1156133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30E731-340B-4A76-3997-2C6FCD7FCEBE}"/>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95C6459D-7FF9-1658-27CA-FB680A43E443}"/>
              </a:ext>
            </a:extLst>
          </p:cNvPr>
          <p:cNvSpPr>
            <a:spLocks noGrp="1"/>
          </p:cNvSpPr>
          <p:nvPr>
            <p:ph type="sldNum" sz="quarter" idx="12"/>
          </p:nvPr>
        </p:nvSpPr>
        <p:spPr/>
        <p:txBody>
          <a:bodyPr/>
          <a:lstStyle/>
          <a:p>
            <a:fld id="{DFA4CD3D-26C8-47FF-8D13-9B32BAAB4735}" type="slidenum">
              <a:rPr lang="en-US" smtClean="0"/>
              <a:t>33</a:t>
            </a:fld>
            <a:endParaRPr lang="en-US"/>
          </a:p>
        </p:txBody>
      </p:sp>
      <p:sp>
        <p:nvSpPr>
          <p:cNvPr id="4" name="Title 3">
            <a:extLst>
              <a:ext uri="{FF2B5EF4-FFF2-40B4-BE49-F238E27FC236}">
                <a16:creationId xmlns:a16="http://schemas.microsoft.com/office/drawing/2014/main" id="{AA978A31-824C-0A18-CBD7-5F8BE5EEA5DA}"/>
              </a:ext>
            </a:extLst>
          </p:cNvPr>
          <p:cNvSpPr>
            <a:spLocks noGrp="1"/>
          </p:cNvSpPr>
          <p:nvPr>
            <p:ph type="title"/>
          </p:nvPr>
        </p:nvSpPr>
        <p:spPr/>
        <p:txBody>
          <a:bodyPr>
            <a:normAutofit/>
          </a:bodyPr>
          <a:lstStyle/>
          <a:p>
            <a:r>
              <a:rPr lang="en-US" sz="4000" b="0" dirty="0">
                <a:latin typeface="Buckeye Serif 2" pitchFamily="2" charset="0"/>
                <a:ea typeface="Buckeye Serif 2" pitchFamily="2" charset="0"/>
              </a:rPr>
              <a:t>Part 2: </a:t>
            </a:r>
            <a:br>
              <a:rPr lang="en-US" sz="4000" b="0" dirty="0">
                <a:latin typeface="Buckeye Serif 2" pitchFamily="2" charset="0"/>
                <a:ea typeface="Buckeye Serif 2" pitchFamily="2" charset="0"/>
              </a:rPr>
            </a:br>
            <a:r>
              <a:rPr lang="en-US" sz="4000" b="0" dirty="0">
                <a:latin typeface="Buckeye Serif 2" pitchFamily="2" charset="0"/>
                <a:ea typeface="Buckeye Serif 2" pitchFamily="2" charset="0"/>
              </a:rPr>
              <a:t>Consider Context</a:t>
            </a:r>
          </a:p>
        </p:txBody>
      </p:sp>
    </p:spTree>
    <p:extLst>
      <p:ext uri="{BB962C8B-B14F-4D97-AF65-F5344CB8AC3E}">
        <p14:creationId xmlns:p14="http://schemas.microsoft.com/office/powerpoint/2010/main" val="1698639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7DED2F-13F6-D5E9-1000-3EB44985E2D9}"/>
              </a:ext>
            </a:extLst>
          </p:cNvPr>
          <p:cNvSpPr>
            <a:spLocks noGrp="1"/>
          </p:cNvSpPr>
          <p:nvPr>
            <p:ph type="sldNum" sz="quarter" idx="12"/>
          </p:nvPr>
        </p:nvSpPr>
        <p:spPr/>
        <p:txBody>
          <a:bodyPr/>
          <a:lstStyle/>
          <a:p>
            <a:fld id="{DFA4CD3D-26C8-47FF-8D13-9B32BAAB4735}" type="slidenum">
              <a:rPr lang="en-US" smtClean="0"/>
              <a:t>34</a:t>
            </a:fld>
            <a:endParaRPr lang="en-US"/>
          </a:p>
        </p:txBody>
      </p:sp>
      <p:sp>
        <p:nvSpPr>
          <p:cNvPr id="4" name="Title 3">
            <a:extLst>
              <a:ext uri="{FF2B5EF4-FFF2-40B4-BE49-F238E27FC236}">
                <a16:creationId xmlns:a16="http://schemas.microsoft.com/office/drawing/2014/main" id="{D2AA0280-86FD-BCFC-02F8-916F5A4351CC}"/>
              </a:ext>
            </a:extLst>
          </p:cNvPr>
          <p:cNvSpPr>
            <a:spLocks noGrp="1"/>
          </p:cNvSpPr>
          <p:nvPr>
            <p:ph type="title"/>
          </p:nvPr>
        </p:nvSpPr>
        <p:spPr/>
        <p:txBody>
          <a:bodyPr/>
          <a:lstStyle/>
          <a:p>
            <a:r>
              <a:rPr lang="en-US" b="0" dirty="0">
                <a:latin typeface="Buckeye Serif 2" pitchFamily="2" charset="0"/>
                <a:ea typeface="Buckeye Serif 2" pitchFamily="2" charset="0"/>
              </a:rPr>
              <a:t>Rachel Tuttle, EdD</a:t>
            </a:r>
          </a:p>
        </p:txBody>
      </p:sp>
      <p:sp>
        <p:nvSpPr>
          <p:cNvPr id="5" name="Text Placeholder 4">
            <a:extLst>
              <a:ext uri="{FF2B5EF4-FFF2-40B4-BE49-F238E27FC236}">
                <a16:creationId xmlns:a16="http://schemas.microsoft.com/office/drawing/2014/main" id="{2C7490D2-51DA-3036-017E-32F6EB6A74FB}"/>
              </a:ext>
            </a:extLst>
          </p:cNvPr>
          <p:cNvSpPr>
            <a:spLocks noGrp="1"/>
          </p:cNvSpPr>
          <p:nvPr>
            <p:ph type="body" idx="1"/>
          </p:nvPr>
        </p:nvSpPr>
        <p:spPr/>
        <p:txBody>
          <a:bodyPr/>
          <a:lstStyle/>
          <a:p>
            <a:r>
              <a:rPr lang="en-US" dirty="0"/>
              <a:t>Senior Lecturer</a:t>
            </a:r>
          </a:p>
          <a:p>
            <a:r>
              <a:rPr lang="en-US" dirty="0"/>
              <a:t>Dennis Learning Center | Department of Educational Studies</a:t>
            </a:r>
          </a:p>
          <a:p>
            <a:endParaRPr lang="en-US" dirty="0"/>
          </a:p>
        </p:txBody>
      </p:sp>
    </p:spTree>
    <p:extLst>
      <p:ext uri="{BB962C8B-B14F-4D97-AF65-F5344CB8AC3E}">
        <p14:creationId xmlns:p14="http://schemas.microsoft.com/office/powerpoint/2010/main" val="614965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52DD-A648-8E40-B03F-FCA5F29928FD}"/>
              </a:ext>
            </a:extLst>
          </p:cNvPr>
          <p:cNvSpPr>
            <a:spLocks noGrp="1"/>
          </p:cNvSpPr>
          <p:nvPr>
            <p:ph type="title"/>
          </p:nvPr>
        </p:nvSpPr>
        <p:spPr/>
        <p:txBody>
          <a:bodyPr/>
          <a:lstStyle/>
          <a:p>
            <a:r>
              <a:rPr lang="en-US" sz="4000" dirty="0">
                <a:latin typeface="Buckeye Serif 2 SemiBold" pitchFamily="2" charset="0"/>
                <a:ea typeface="Buckeye Serif 2 SemiBold" pitchFamily="2" charset="0"/>
              </a:rPr>
              <a:t>Dennis Learning Center </a:t>
            </a:r>
          </a:p>
        </p:txBody>
      </p:sp>
      <p:sp>
        <p:nvSpPr>
          <p:cNvPr id="3" name="Content Placeholder 2">
            <a:extLst>
              <a:ext uri="{FF2B5EF4-FFF2-40B4-BE49-F238E27FC236}">
                <a16:creationId xmlns:a16="http://schemas.microsoft.com/office/drawing/2014/main" id="{E2699A03-D63D-A84C-88A2-80C7296AB986}"/>
              </a:ext>
            </a:extLst>
          </p:cNvPr>
          <p:cNvSpPr>
            <a:spLocks noGrp="1"/>
          </p:cNvSpPr>
          <p:nvPr>
            <p:ph idx="1"/>
          </p:nvPr>
        </p:nvSpPr>
        <p:spPr>
          <a:xfrm>
            <a:off x="1947623" y="2367287"/>
            <a:ext cx="8964059" cy="3488351"/>
          </a:xfrm>
        </p:spPr>
        <p:txBody>
          <a:bodyPr>
            <a:normAutofit/>
          </a:bodyPr>
          <a:lstStyle/>
          <a:p>
            <a:r>
              <a:rPr lang="en-US" sz="2800"/>
              <a:t>SRL is </a:t>
            </a:r>
            <a:r>
              <a:rPr lang="en-US" sz="2800" b="1"/>
              <a:t>cyclical</a:t>
            </a:r>
            <a:r>
              <a:rPr lang="en-US" sz="2800"/>
              <a:t> and </a:t>
            </a:r>
            <a:r>
              <a:rPr lang="en-US" sz="2800" b="1"/>
              <a:t>reiterative</a:t>
            </a:r>
            <a:r>
              <a:rPr lang="en-US" sz="2800"/>
              <a:t> (it reoccurs)</a:t>
            </a:r>
          </a:p>
        </p:txBody>
      </p:sp>
      <p:cxnSp>
        <p:nvCxnSpPr>
          <p:cNvPr id="5" name="Straight Arrow Connector 4" descr="Dennis Learning Center infographic.">
            <a:extLst>
              <a:ext uri="{FF2B5EF4-FFF2-40B4-BE49-F238E27FC236}">
                <a16:creationId xmlns:a16="http://schemas.microsoft.com/office/drawing/2014/main" id="{BD97E29B-F11E-3C45-999F-954083DD481A}"/>
              </a:ext>
            </a:extLst>
          </p:cNvPr>
          <p:cNvCxnSpPr>
            <a:cxnSpLocks/>
            <a:endCxn id="6" idx="2"/>
          </p:cNvCxnSpPr>
          <p:nvPr/>
        </p:nvCxnSpPr>
        <p:spPr>
          <a:xfrm flipV="1">
            <a:off x="3552825" y="3755056"/>
            <a:ext cx="1905" cy="127352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EA6A65C-9BF3-C741-B641-18F5D2C2F342}"/>
              </a:ext>
            </a:extLst>
          </p:cNvPr>
          <p:cNvSpPr txBox="1"/>
          <p:nvPr/>
        </p:nvSpPr>
        <p:spPr>
          <a:xfrm>
            <a:off x="2889885" y="2924059"/>
            <a:ext cx="1329690" cy="830997"/>
          </a:xfrm>
          <a:prstGeom prst="rect">
            <a:avLst/>
          </a:prstGeom>
          <a:noFill/>
        </p:spPr>
        <p:txBody>
          <a:bodyPr wrap="square" rtlCol="0">
            <a:spAutoFit/>
          </a:bodyPr>
          <a:lstStyle/>
          <a:p>
            <a:r>
              <a:rPr lang="en-US" sz="2400" b="1"/>
              <a:t>Phase 1</a:t>
            </a:r>
          </a:p>
          <a:p>
            <a:pPr algn="ctr"/>
            <a:r>
              <a:rPr lang="en-US" sz="2400"/>
              <a:t>Plan</a:t>
            </a:r>
          </a:p>
        </p:txBody>
      </p:sp>
      <p:sp>
        <p:nvSpPr>
          <p:cNvPr id="7" name="TextBox 6">
            <a:extLst>
              <a:ext uri="{FF2B5EF4-FFF2-40B4-BE49-F238E27FC236}">
                <a16:creationId xmlns:a16="http://schemas.microsoft.com/office/drawing/2014/main" id="{9E141964-2C6D-4043-9E28-5EFA2EAB236C}"/>
              </a:ext>
            </a:extLst>
          </p:cNvPr>
          <p:cNvSpPr txBox="1"/>
          <p:nvPr/>
        </p:nvSpPr>
        <p:spPr>
          <a:xfrm>
            <a:off x="7649529" y="2924060"/>
            <a:ext cx="1456154" cy="830997"/>
          </a:xfrm>
          <a:prstGeom prst="rect">
            <a:avLst/>
          </a:prstGeom>
          <a:noFill/>
        </p:spPr>
        <p:txBody>
          <a:bodyPr wrap="square" rtlCol="0">
            <a:spAutoFit/>
          </a:bodyPr>
          <a:lstStyle/>
          <a:p>
            <a:pPr algn="ctr"/>
            <a:r>
              <a:rPr lang="en-US" sz="2400" b="1"/>
              <a:t>Phase 2</a:t>
            </a:r>
          </a:p>
          <a:p>
            <a:pPr algn="ctr"/>
            <a:r>
              <a:rPr lang="en-US" sz="2400"/>
              <a:t>Monitor</a:t>
            </a:r>
          </a:p>
        </p:txBody>
      </p:sp>
      <p:sp>
        <p:nvSpPr>
          <p:cNvPr id="8" name="TextBox 7">
            <a:extLst>
              <a:ext uri="{FF2B5EF4-FFF2-40B4-BE49-F238E27FC236}">
                <a16:creationId xmlns:a16="http://schemas.microsoft.com/office/drawing/2014/main" id="{94D0037A-7FC5-E544-9F2C-C04E4BD64B9B}"/>
              </a:ext>
            </a:extLst>
          </p:cNvPr>
          <p:cNvSpPr txBox="1"/>
          <p:nvPr/>
        </p:nvSpPr>
        <p:spPr>
          <a:xfrm>
            <a:off x="7764196" y="5028579"/>
            <a:ext cx="1226820" cy="830997"/>
          </a:xfrm>
          <a:prstGeom prst="rect">
            <a:avLst/>
          </a:prstGeom>
          <a:noFill/>
        </p:spPr>
        <p:txBody>
          <a:bodyPr wrap="square" rtlCol="0">
            <a:spAutoFit/>
          </a:bodyPr>
          <a:lstStyle/>
          <a:p>
            <a:pPr algn="ctr"/>
            <a:r>
              <a:rPr lang="en-US" sz="2400" b="1"/>
              <a:t>Phase 3</a:t>
            </a:r>
          </a:p>
          <a:p>
            <a:pPr algn="ctr"/>
            <a:r>
              <a:rPr lang="en-US" sz="2400"/>
              <a:t>Control</a:t>
            </a:r>
          </a:p>
        </p:txBody>
      </p:sp>
      <p:sp>
        <p:nvSpPr>
          <p:cNvPr id="9" name="TextBox 8">
            <a:extLst>
              <a:ext uri="{FF2B5EF4-FFF2-40B4-BE49-F238E27FC236}">
                <a16:creationId xmlns:a16="http://schemas.microsoft.com/office/drawing/2014/main" id="{E3899A5B-1A87-034A-A0F3-1BDC6A7783AC}"/>
              </a:ext>
            </a:extLst>
          </p:cNvPr>
          <p:cNvSpPr txBox="1"/>
          <p:nvPr/>
        </p:nvSpPr>
        <p:spPr>
          <a:xfrm>
            <a:off x="2790701" y="5050846"/>
            <a:ext cx="1426969" cy="830997"/>
          </a:xfrm>
          <a:prstGeom prst="rect">
            <a:avLst/>
          </a:prstGeom>
          <a:noFill/>
        </p:spPr>
        <p:txBody>
          <a:bodyPr wrap="square" rtlCol="0">
            <a:spAutoFit/>
          </a:bodyPr>
          <a:lstStyle/>
          <a:p>
            <a:pPr algn="ctr"/>
            <a:r>
              <a:rPr lang="en-US" sz="2400" b="1"/>
              <a:t>Phase 4</a:t>
            </a:r>
          </a:p>
          <a:p>
            <a:pPr algn="ctr"/>
            <a:r>
              <a:rPr lang="en-US" sz="2400"/>
              <a:t>Evaluate</a:t>
            </a:r>
          </a:p>
        </p:txBody>
      </p:sp>
      <p:cxnSp>
        <p:nvCxnSpPr>
          <p:cNvPr id="10" name="Straight Arrow Connector 9" descr="Dennis Learning Center infographic">
            <a:extLst>
              <a:ext uri="{FF2B5EF4-FFF2-40B4-BE49-F238E27FC236}">
                <a16:creationId xmlns:a16="http://schemas.microsoft.com/office/drawing/2014/main" id="{55E91BC0-D2AD-3F41-91E6-AA8A2A7D985C}"/>
              </a:ext>
            </a:extLst>
          </p:cNvPr>
          <p:cNvCxnSpPr>
            <a:cxnSpLocks/>
            <a:endCxn id="8" idx="0"/>
          </p:cNvCxnSpPr>
          <p:nvPr/>
        </p:nvCxnSpPr>
        <p:spPr>
          <a:xfrm>
            <a:off x="8377606" y="3755056"/>
            <a:ext cx="0" cy="127352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descr="Dennis Learning Center infographic.">
            <a:extLst>
              <a:ext uri="{FF2B5EF4-FFF2-40B4-BE49-F238E27FC236}">
                <a16:creationId xmlns:a16="http://schemas.microsoft.com/office/drawing/2014/main" id="{3856B5C0-661F-4643-90D1-C6FD590BB7E6}"/>
              </a:ext>
            </a:extLst>
          </p:cNvPr>
          <p:cNvCxnSpPr>
            <a:cxnSpLocks/>
          </p:cNvCxnSpPr>
          <p:nvPr/>
        </p:nvCxnSpPr>
        <p:spPr>
          <a:xfrm flipH="1">
            <a:off x="4783932" y="5438322"/>
            <a:ext cx="2252663"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descr="Dennis Learning Center infographic.">
            <a:extLst>
              <a:ext uri="{FF2B5EF4-FFF2-40B4-BE49-F238E27FC236}">
                <a16:creationId xmlns:a16="http://schemas.microsoft.com/office/drawing/2014/main" id="{719E72CD-C83E-A045-8999-DEB691B73F4B}"/>
              </a:ext>
            </a:extLst>
          </p:cNvPr>
          <p:cNvCxnSpPr>
            <a:cxnSpLocks/>
          </p:cNvCxnSpPr>
          <p:nvPr/>
        </p:nvCxnSpPr>
        <p:spPr>
          <a:xfrm>
            <a:off x="4786313" y="3339557"/>
            <a:ext cx="2250282"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35777FC-E0F5-D83C-FFD4-9E2A36ABB842}"/>
              </a:ext>
            </a:extLst>
          </p:cNvPr>
          <p:cNvSpPr txBox="1"/>
          <p:nvPr/>
        </p:nvSpPr>
        <p:spPr>
          <a:xfrm>
            <a:off x="464545" y="1318352"/>
            <a:ext cx="1127209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latin typeface="Buckeye Sans 2"/>
                <a:cs typeface="Arial"/>
              </a:rPr>
              <a:t>Support and encourage active learning and self-regulated learning strategies​ (in our classes and through our syllabus)</a:t>
            </a:r>
            <a:endParaRPr lang="en-US"/>
          </a:p>
          <a:p>
            <a:endParaRPr lang="en-US" sz="2800">
              <a:latin typeface="Buckeye Sans 2"/>
              <a:cs typeface="Arial"/>
            </a:endParaRPr>
          </a:p>
        </p:txBody>
      </p:sp>
    </p:spTree>
    <p:extLst>
      <p:ext uri="{BB962C8B-B14F-4D97-AF65-F5344CB8AC3E}">
        <p14:creationId xmlns:p14="http://schemas.microsoft.com/office/powerpoint/2010/main" val="1245446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D0883E1-2028-27CC-8690-0CF2CC649CEB}"/>
              </a:ext>
            </a:extLst>
          </p:cNvPr>
          <p:cNvSpPr>
            <a:spLocks noGrp="1"/>
          </p:cNvSpPr>
          <p:nvPr>
            <p:ph type="title"/>
          </p:nvPr>
        </p:nvSpPr>
        <p:spPr>
          <a:xfrm>
            <a:off x="653140" y="348903"/>
            <a:ext cx="10515600" cy="838854"/>
          </a:xfrm>
        </p:spPr>
        <p:txBody>
          <a:bodyPr/>
          <a:lstStyle/>
          <a:p>
            <a:r>
              <a:rPr lang="en-US">
                <a:solidFill>
                  <a:srgbClr val="BA0C2F"/>
                </a:solidFill>
                <a:latin typeface="Buckeye Serif 2 SemiBold" pitchFamily="2" charset="0"/>
                <a:ea typeface="Buckeye Serif 2 SemiBold" pitchFamily="2" charset="0"/>
              </a:rPr>
              <a:t>Dennis Learning Center</a:t>
            </a:r>
          </a:p>
        </p:txBody>
      </p:sp>
      <p:sp>
        <p:nvSpPr>
          <p:cNvPr id="4" name="Footer Placeholder 3">
            <a:extLst>
              <a:ext uri="{FF2B5EF4-FFF2-40B4-BE49-F238E27FC236}">
                <a16:creationId xmlns:a16="http://schemas.microsoft.com/office/drawing/2014/main" id="{9F4AC645-2544-B29E-6E0D-948B3CD3921D}"/>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474D0586-67ED-78E5-59DD-E11483E8C778}"/>
              </a:ext>
            </a:extLst>
          </p:cNvPr>
          <p:cNvSpPr>
            <a:spLocks noGrp="1"/>
          </p:cNvSpPr>
          <p:nvPr>
            <p:ph type="sldNum" sz="quarter" idx="12"/>
          </p:nvPr>
        </p:nvSpPr>
        <p:spPr/>
        <p:txBody>
          <a:bodyPr/>
          <a:lstStyle/>
          <a:p>
            <a:fld id="{DFA4CD3D-26C8-47FF-8D13-9B32BAAB4735}" type="slidenum">
              <a:rPr lang="en-US" smtClean="0"/>
              <a:t>36</a:t>
            </a:fld>
            <a:endParaRPr lang="en-US"/>
          </a:p>
        </p:txBody>
      </p:sp>
      <p:sp>
        <p:nvSpPr>
          <p:cNvPr id="14" name="Table Placeholder 13">
            <a:extLst>
              <a:ext uri="{FF2B5EF4-FFF2-40B4-BE49-F238E27FC236}">
                <a16:creationId xmlns:a16="http://schemas.microsoft.com/office/drawing/2014/main" id="{A23DC16C-7353-F80C-D7CA-477E1647CFE9}"/>
              </a:ext>
            </a:extLst>
          </p:cNvPr>
          <p:cNvSpPr>
            <a:spLocks noGrp="1"/>
          </p:cNvSpPr>
          <p:nvPr>
            <p:ph type="tbl" sz="quarter" idx="13"/>
          </p:nvPr>
        </p:nvSpPr>
        <p:spPr>
          <a:xfrm>
            <a:off x="653141" y="1323191"/>
            <a:ext cx="10515599" cy="4766479"/>
          </a:xfrm>
        </p:spPr>
        <p:txBody>
          <a:bodyPr>
            <a:normAutofit fontScale="92500" lnSpcReduction="10000"/>
          </a:bodyPr>
          <a:lstStyle/>
          <a:p>
            <a:r>
              <a:rPr lang="en-US" b="1">
                <a:latin typeface="Buckeye Sans 2"/>
              </a:rPr>
              <a:t>PRIOR to the start of the semester, plan out (and include in your syllabus): </a:t>
            </a:r>
            <a:endParaRPr lang="en-US">
              <a:latin typeface="Buckeye Sans 2"/>
            </a:endParaRPr>
          </a:p>
          <a:p>
            <a:pPr marL="457200" indent="-457200">
              <a:buFont typeface="Arial" panose="020B0604020202020204" pitchFamily="34" charset="0"/>
              <a:buChar char="•"/>
            </a:pPr>
            <a:r>
              <a:rPr lang="en-US">
                <a:latin typeface="Buckeye Sans 2"/>
              </a:rPr>
              <a:t>Assignment due dates and instructions and details (if possible, recommended time estimates and/or lengths of assignments)</a:t>
            </a:r>
          </a:p>
          <a:p>
            <a:pPr marL="1143000" lvl="1">
              <a:buFont typeface="Courier New" panose="020B0604020202020204" pitchFamily="34" charset="0"/>
              <a:buChar char="o"/>
            </a:pPr>
            <a:r>
              <a:rPr lang="en-US">
                <a:latin typeface="Buckeye Sans 2"/>
              </a:rPr>
              <a:t>Clearly state late policy </a:t>
            </a:r>
          </a:p>
          <a:p>
            <a:pPr marL="1143000" lvl="1">
              <a:buFont typeface="Courier New" panose="020B0604020202020204" pitchFamily="34" charset="0"/>
              <a:buChar char="o"/>
            </a:pPr>
            <a:r>
              <a:rPr lang="en-US">
                <a:latin typeface="Buckeye Sans 2"/>
              </a:rPr>
              <a:t>Identify ways to scaffold assignments </a:t>
            </a:r>
          </a:p>
          <a:p>
            <a:pPr marL="1143000" lvl="1">
              <a:buFont typeface="Courier New" panose="020B0604020202020204" pitchFamily="34" charset="0"/>
              <a:buChar char="o"/>
            </a:pPr>
            <a:r>
              <a:rPr lang="en-US">
                <a:latin typeface="Buckeye Sans 2"/>
              </a:rPr>
              <a:t>Plan around academic calendar and personal calendar</a:t>
            </a:r>
          </a:p>
          <a:p>
            <a:pPr marL="457200" indent="-228600">
              <a:buFont typeface="Arial" panose="020B0604020202020204" pitchFamily="34" charset="0"/>
              <a:buChar char="•"/>
            </a:pPr>
            <a:r>
              <a:rPr lang="en-US" sz="3000">
                <a:latin typeface="Buckeye Sans 2"/>
              </a:rPr>
              <a:t>Feedback expectations (type of feedback and when they can expect grading to be completed)</a:t>
            </a:r>
            <a:endParaRPr lang="en-US">
              <a:latin typeface="Buckeye Sans 2"/>
            </a:endParaRPr>
          </a:p>
          <a:p>
            <a:pPr marL="457200" indent="-457200">
              <a:buFont typeface="Arial" panose="020B0604020202020204" pitchFamily="34" charset="0"/>
              <a:buChar char="•"/>
            </a:pPr>
            <a:r>
              <a:rPr lang="en-US">
                <a:latin typeface="Buckeye Sans 2"/>
              </a:rPr>
              <a:t>Communication expectations (from you and from the students) </a:t>
            </a:r>
            <a:endParaRPr lang="en-US"/>
          </a:p>
          <a:p>
            <a:pPr marL="457200" indent="-457200">
              <a:buFont typeface="Arial" panose="020B0604020202020204" pitchFamily="34" charset="0"/>
              <a:buChar char="•"/>
            </a:pPr>
            <a:r>
              <a:rPr lang="en-US">
                <a:latin typeface="Buckeye Sans 2"/>
              </a:rPr>
              <a:t>Participation and engagement expectations</a:t>
            </a:r>
            <a:endParaRPr lang="en-US"/>
          </a:p>
          <a:p>
            <a:pPr marL="1143000" lvl="1">
              <a:buFont typeface="Courier New" panose="020B0604020202020204" pitchFamily="34" charset="0"/>
              <a:buChar char="o"/>
            </a:pPr>
            <a:r>
              <a:rPr lang="en-US">
                <a:latin typeface="Buckeye Sans 2"/>
              </a:rPr>
              <a:t>Consider flexibility for illness, life situations </a:t>
            </a:r>
            <a:endParaRPr lang="en-US"/>
          </a:p>
          <a:p>
            <a:pPr marL="457200" indent="-457200">
              <a:buChar char="•"/>
            </a:pPr>
            <a:endParaRPr lang="en-US"/>
          </a:p>
          <a:p>
            <a:pPr marL="457200" indent="-457200">
              <a:buChar char="•"/>
            </a:pPr>
            <a:endParaRPr lang="en-US"/>
          </a:p>
          <a:p>
            <a:endParaRPr lang="en-US" b="1"/>
          </a:p>
        </p:txBody>
      </p:sp>
    </p:spTree>
    <p:extLst>
      <p:ext uri="{BB962C8B-B14F-4D97-AF65-F5344CB8AC3E}">
        <p14:creationId xmlns:p14="http://schemas.microsoft.com/office/powerpoint/2010/main" val="95469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42E3C-065C-71F9-899E-45E06C4D164E}"/>
              </a:ext>
            </a:extLst>
          </p:cNvPr>
          <p:cNvSpPr>
            <a:spLocks noGrp="1"/>
          </p:cNvSpPr>
          <p:nvPr>
            <p:ph type="title"/>
          </p:nvPr>
        </p:nvSpPr>
        <p:spPr>
          <a:xfrm>
            <a:off x="664028" y="444368"/>
            <a:ext cx="10515600" cy="1009651"/>
          </a:xfrm>
        </p:spPr>
        <p:txBody>
          <a:bodyPr/>
          <a:lstStyle/>
          <a:p>
            <a:r>
              <a:rPr lang="en-US" dirty="0">
                <a:latin typeface="Buckeye Serif 2 SemiBold" pitchFamily="2" charset="0"/>
                <a:ea typeface="Buckeye Serif 2 SemiBold" pitchFamily="2" charset="0"/>
              </a:rPr>
              <a:t>Tool: Workload Calculator</a:t>
            </a:r>
          </a:p>
        </p:txBody>
      </p:sp>
      <p:sp>
        <p:nvSpPr>
          <p:cNvPr id="5" name="Slide Number Placeholder 4">
            <a:extLst>
              <a:ext uri="{FF2B5EF4-FFF2-40B4-BE49-F238E27FC236}">
                <a16:creationId xmlns:a16="http://schemas.microsoft.com/office/drawing/2014/main" id="{0BC99AD3-AE39-F87F-9E1E-E2525F451355}"/>
              </a:ext>
            </a:extLst>
          </p:cNvPr>
          <p:cNvSpPr>
            <a:spLocks noGrp="1"/>
          </p:cNvSpPr>
          <p:nvPr>
            <p:ph type="sldNum" sz="quarter" idx="12"/>
          </p:nvPr>
        </p:nvSpPr>
        <p:spPr/>
        <p:txBody>
          <a:bodyPr/>
          <a:lstStyle/>
          <a:p>
            <a:fld id="{6A437EE8-8900-40F5-8C81-C8A18CC53EFD}" type="slidenum">
              <a:rPr lang="en-US" smtClean="0"/>
              <a:t>37</a:t>
            </a:fld>
            <a:endParaRPr lang="en-US"/>
          </a:p>
        </p:txBody>
      </p:sp>
      <p:sp>
        <p:nvSpPr>
          <p:cNvPr id="6" name="TextBox 5">
            <a:extLst>
              <a:ext uri="{FF2B5EF4-FFF2-40B4-BE49-F238E27FC236}">
                <a16:creationId xmlns:a16="http://schemas.microsoft.com/office/drawing/2014/main" id="{33EF6D30-8370-1A42-F4ED-5504DC257990}"/>
              </a:ext>
            </a:extLst>
          </p:cNvPr>
          <p:cNvSpPr txBox="1"/>
          <p:nvPr/>
        </p:nvSpPr>
        <p:spPr>
          <a:xfrm>
            <a:off x="926951" y="121201"/>
            <a:ext cx="11089341" cy="369332"/>
          </a:xfrm>
          <a:prstGeom prst="rect">
            <a:avLst/>
          </a:prstGeom>
          <a:noFill/>
        </p:spPr>
        <p:txBody>
          <a:bodyPr wrap="square" rtlCol="0">
            <a:spAutoFit/>
          </a:bodyPr>
          <a:lstStyle/>
          <a:p>
            <a:pPr algn="r"/>
            <a:r>
              <a:rPr lang="en-US" sz="1800" dirty="0">
                <a:solidFill>
                  <a:schemeClr val="tx1"/>
                </a:solidFill>
                <a:latin typeface="Buckeye Serif 2 SemiBold" pitchFamily="2" charset="0"/>
                <a:ea typeface="Buckeye Serif 2 SemiBold" pitchFamily="2" charset="0"/>
              </a:rPr>
              <a:t>Part 2: Consider Context</a:t>
            </a:r>
            <a:endParaRPr lang="en-US" dirty="0"/>
          </a:p>
        </p:txBody>
      </p:sp>
      <p:pic>
        <p:nvPicPr>
          <p:cNvPr id="10" name="Picture 9" descr="Screenshot of course workload calculator.">
            <a:extLst>
              <a:ext uri="{FF2B5EF4-FFF2-40B4-BE49-F238E27FC236}">
                <a16:creationId xmlns:a16="http://schemas.microsoft.com/office/drawing/2014/main" id="{D458E6DD-681F-C035-A06F-550B75AEB1C3}"/>
              </a:ext>
            </a:extLst>
          </p:cNvPr>
          <p:cNvPicPr>
            <a:picLocks noChangeAspect="1"/>
          </p:cNvPicPr>
          <p:nvPr/>
        </p:nvPicPr>
        <p:blipFill>
          <a:blip r:embed="rId2"/>
          <a:stretch>
            <a:fillRect/>
          </a:stretch>
        </p:blipFill>
        <p:spPr>
          <a:xfrm>
            <a:off x="926951" y="1074358"/>
            <a:ext cx="6467102" cy="5080814"/>
          </a:xfrm>
          <a:prstGeom prst="rect">
            <a:avLst/>
          </a:prstGeom>
          <a:ln>
            <a:solidFill>
              <a:schemeClr val="accent1"/>
            </a:solidFill>
          </a:ln>
        </p:spPr>
      </p:pic>
    </p:spTree>
    <p:extLst>
      <p:ext uri="{BB962C8B-B14F-4D97-AF65-F5344CB8AC3E}">
        <p14:creationId xmlns:p14="http://schemas.microsoft.com/office/powerpoint/2010/main" val="3451713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42E3C-065C-71F9-899E-45E06C4D164E}"/>
              </a:ext>
            </a:extLst>
          </p:cNvPr>
          <p:cNvSpPr>
            <a:spLocks noGrp="1"/>
          </p:cNvSpPr>
          <p:nvPr>
            <p:ph type="title"/>
          </p:nvPr>
        </p:nvSpPr>
        <p:spPr>
          <a:xfrm>
            <a:off x="664028" y="444368"/>
            <a:ext cx="10515600" cy="1009651"/>
          </a:xfrm>
        </p:spPr>
        <p:txBody>
          <a:bodyPr/>
          <a:lstStyle/>
          <a:p>
            <a:r>
              <a:rPr lang="en-US" dirty="0">
                <a:latin typeface="Buckeye Serif 2 SemiBold" pitchFamily="2" charset="0"/>
                <a:ea typeface="Buckeye Serif 2 SemiBold" pitchFamily="2" charset="0"/>
              </a:rPr>
              <a:t>Tool: Calendar</a:t>
            </a:r>
          </a:p>
        </p:txBody>
      </p:sp>
      <p:sp>
        <p:nvSpPr>
          <p:cNvPr id="5" name="Slide Number Placeholder 4">
            <a:extLst>
              <a:ext uri="{FF2B5EF4-FFF2-40B4-BE49-F238E27FC236}">
                <a16:creationId xmlns:a16="http://schemas.microsoft.com/office/drawing/2014/main" id="{0BC99AD3-AE39-F87F-9E1E-E2525F451355}"/>
              </a:ext>
            </a:extLst>
          </p:cNvPr>
          <p:cNvSpPr>
            <a:spLocks noGrp="1"/>
          </p:cNvSpPr>
          <p:nvPr>
            <p:ph type="sldNum" sz="quarter" idx="12"/>
          </p:nvPr>
        </p:nvSpPr>
        <p:spPr/>
        <p:txBody>
          <a:bodyPr/>
          <a:lstStyle/>
          <a:p>
            <a:fld id="{6A437EE8-8900-40F5-8C81-C8A18CC53EFD}" type="slidenum">
              <a:rPr lang="en-US" smtClean="0"/>
              <a:t>38</a:t>
            </a:fld>
            <a:endParaRPr lang="en-US"/>
          </a:p>
        </p:txBody>
      </p:sp>
      <p:sp>
        <p:nvSpPr>
          <p:cNvPr id="6" name="TextBox 5">
            <a:extLst>
              <a:ext uri="{FF2B5EF4-FFF2-40B4-BE49-F238E27FC236}">
                <a16:creationId xmlns:a16="http://schemas.microsoft.com/office/drawing/2014/main" id="{33EF6D30-8370-1A42-F4ED-5504DC257990}"/>
              </a:ext>
            </a:extLst>
          </p:cNvPr>
          <p:cNvSpPr txBox="1"/>
          <p:nvPr/>
        </p:nvSpPr>
        <p:spPr>
          <a:xfrm>
            <a:off x="926951" y="121201"/>
            <a:ext cx="11089341" cy="369332"/>
          </a:xfrm>
          <a:prstGeom prst="rect">
            <a:avLst/>
          </a:prstGeom>
          <a:noFill/>
        </p:spPr>
        <p:txBody>
          <a:bodyPr wrap="square" rtlCol="0">
            <a:spAutoFit/>
          </a:bodyPr>
          <a:lstStyle/>
          <a:p>
            <a:pPr algn="r"/>
            <a:r>
              <a:rPr lang="en-US" sz="1800" dirty="0">
                <a:solidFill>
                  <a:schemeClr val="tx1"/>
                </a:solidFill>
                <a:latin typeface="Buckeye Serif 2 SemiBold" pitchFamily="2" charset="0"/>
                <a:ea typeface="Buckeye Serif 2 SemiBold" pitchFamily="2" charset="0"/>
              </a:rPr>
              <a:t>Part 2: Consider Context</a:t>
            </a:r>
            <a:endParaRPr lang="en-US" dirty="0"/>
          </a:p>
        </p:txBody>
      </p:sp>
      <p:pic>
        <p:nvPicPr>
          <p:cNvPr id="8" name="Picture 7" descr="Screenshot of university academic calendar website.&#10;">
            <a:extLst>
              <a:ext uri="{FF2B5EF4-FFF2-40B4-BE49-F238E27FC236}">
                <a16:creationId xmlns:a16="http://schemas.microsoft.com/office/drawing/2014/main" id="{59DEEC76-2B02-C9F5-CA72-568EA0F9656F}"/>
              </a:ext>
            </a:extLst>
          </p:cNvPr>
          <p:cNvPicPr>
            <a:picLocks noChangeAspect="1"/>
          </p:cNvPicPr>
          <p:nvPr/>
        </p:nvPicPr>
        <p:blipFill>
          <a:blip r:embed="rId3"/>
          <a:stretch>
            <a:fillRect/>
          </a:stretch>
        </p:blipFill>
        <p:spPr>
          <a:xfrm>
            <a:off x="918440" y="1242997"/>
            <a:ext cx="5505771" cy="3582295"/>
          </a:xfrm>
          <a:prstGeom prst="rect">
            <a:avLst/>
          </a:prstGeom>
          <a:ln>
            <a:solidFill>
              <a:schemeClr val="tx1"/>
            </a:solidFill>
          </a:ln>
        </p:spPr>
      </p:pic>
      <p:pic>
        <p:nvPicPr>
          <p:cNvPr id="10" name="Picture 9" descr="Screenshot of withdrawal deadlines.">
            <a:extLst>
              <a:ext uri="{FF2B5EF4-FFF2-40B4-BE49-F238E27FC236}">
                <a16:creationId xmlns:a16="http://schemas.microsoft.com/office/drawing/2014/main" id="{870367F2-BCE3-2BB9-201D-4D1A9D33BE12}"/>
              </a:ext>
            </a:extLst>
          </p:cNvPr>
          <p:cNvPicPr>
            <a:picLocks noChangeAspect="1"/>
          </p:cNvPicPr>
          <p:nvPr/>
        </p:nvPicPr>
        <p:blipFill>
          <a:blip r:embed="rId4"/>
          <a:stretch>
            <a:fillRect/>
          </a:stretch>
        </p:blipFill>
        <p:spPr>
          <a:xfrm>
            <a:off x="918440" y="4953871"/>
            <a:ext cx="10355120" cy="1181265"/>
          </a:xfrm>
          <a:prstGeom prst="rect">
            <a:avLst/>
          </a:prstGeom>
          <a:ln>
            <a:solidFill>
              <a:schemeClr val="tx1"/>
            </a:solidFill>
          </a:ln>
        </p:spPr>
      </p:pic>
    </p:spTree>
    <p:extLst>
      <p:ext uri="{BB962C8B-B14F-4D97-AF65-F5344CB8AC3E}">
        <p14:creationId xmlns:p14="http://schemas.microsoft.com/office/powerpoint/2010/main" val="99656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C4A1-814B-1168-3DDA-4B19FC663DA1}"/>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5F52B88-B1D8-579F-17AA-A4E8A823EF7F}"/>
              </a:ext>
            </a:extLst>
          </p:cNvPr>
          <p:cNvSpPr>
            <a:spLocks noGrp="1"/>
          </p:cNvSpPr>
          <p:nvPr>
            <p:ph sz="half" idx="23"/>
          </p:nvPr>
        </p:nvSpPr>
        <p:spPr>
          <a:xfrm>
            <a:off x="6344515" y="2533547"/>
            <a:ext cx="5201923" cy="4203252"/>
          </a:xfrm>
        </p:spPr>
        <p:txBody>
          <a:bodyPr>
            <a:normAutofit fontScale="92500" lnSpcReduction="10000"/>
          </a:bodyPr>
          <a:lstStyle/>
          <a:p>
            <a:pPr marL="285750" indent="-285750">
              <a:buFont typeface="Wingdings" panose="05000000000000000000" pitchFamily="2" charset="2"/>
              <a:buChar char="§"/>
            </a:pPr>
            <a:r>
              <a:rPr lang="en-US" sz="2800" dirty="0">
                <a:solidFill>
                  <a:srgbClr val="212325"/>
                </a:solidFill>
              </a:rPr>
              <a:t>Send message to students that they are not valued or that the instructor assumes that they will act unethically and irresponsibly</a:t>
            </a:r>
          </a:p>
          <a:p>
            <a:pPr marL="285750" indent="-285750">
              <a:buFont typeface="Wingdings" panose="05000000000000000000" pitchFamily="2" charset="2"/>
              <a:buChar char="§"/>
            </a:pPr>
            <a:r>
              <a:rPr lang="en-US" sz="2800" dirty="0">
                <a:solidFill>
                  <a:srgbClr val="212325"/>
                </a:solidFill>
              </a:rPr>
              <a:t>Can </a:t>
            </a:r>
            <a:r>
              <a:rPr lang="en-US" sz="2800">
                <a:solidFill>
                  <a:srgbClr val="212325"/>
                </a:solidFill>
              </a:rPr>
              <a:t>disproportionately negatively effect </a:t>
            </a:r>
            <a:r>
              <a:rPr lang="en-US" sz="2800" dirty="0">
                <a:solidFill>
                  <a:srgbClr val="212325"/>
                </a:solidFill>
              </a:rPr>
              <a:t>students who are minoritized and/or underserved</a:t>
            </a:r>
          </a:p>
          <a:p>
            <a:pPr marL="285750" indent="-285750">
              <a:buFont typeface="Wingdings" panose="05000000000000000000" pitchFamily="2" charset="2"/>
              <a:buChar char="§"/>
            </a:pPr>
            <a:r>
              <a:rPr lang="en-US" sz="2800" dirty="0">
                <a:solidFill>
                  <a:srgbClr val="212325"/>
                </a:solidFill>
              </a:rPr>
              <a:t>Can lead to lower sense of belonging and greater identity threat</a:t>
            </a:r>
          </a:p>
          <a:p>
            <a:pPr marL="285750" indent="-285750">
              <a:buFont typeface="Wingdings" panose="05000000000000000000" pitchFamily="2" charset="2"/>
              <a:buChar char="§"/>
            </a:pPr>
            <a:endParaRPr lang="en-US" dirty="0"/>
          </a:p>
        </p:txBody>
      </p:sp>
      <p:sp>
        <p:nvSpPr>
          <p:cNvPr id="2" name="Footer Placeholder 1">
            <a:extLst>
              <a:ext uri="{FF2B5EF4-FFF2-40B4-BE49-F238E27FC236}">
                <a16:creationId xmlns:a16="http://schemas.microsoft.com/office/drawing/2014/main" id="{BB039879-F294-27D4-0F4D-A738535363FA}"/>
              </a:ext>
            </a:extLst>
          </p:cNvPr>
          <p:cNvSpPr>
            <a:spLocks noGrp="1"/>
          </p:cNvSpPr>
          <p:nvPr>
            <p:ph type="ftr" sz="quarter" idx="11"/>
          </p:nvPr>
        </p:nvSpPr>
        <p:spPr>
          <a:xfrm>
            <a:off x="9064481" y="6492875"/>
            <a:ext cx="2606302" cy="365125"/>
          </a:xfrm>
        </p:spPr>
        <p:txBody>
          <a:bodyPr/>
          <a:lstStyle/>
          <a:p>
            <a:r>
              <a:rPr lang="en-US" sz="1600" dirty="0"/>
              <a:t>SEP 2025 </a:t>
            </a:r>
          </a:p>
        </p:txBody>
      </p:sp>
      <p:sp>
        <p:nvSpPr>
          <p:cNvPr id="3" name="Slide Number Placeholder 2">
            <a:extLst>
              <a:ext uri="{FF2B5EF4-FFF2-40B4-BE49-F238E27FC236}">
                <a16:creationId xmlns:a16="http://schemas.microsoft.com/office/drawing/2014/main" id="{EA0F0031-3621-9C40-D180-F83F61C8899D}"/>
              </a:ext>
            </a:extLst>
          </p:cNvPr>
          <p:cNvSpPr>
            <a:spLocks noGrp="1"/>
          </p:cNvSpPr>
          <p:nvPr>
            <p:ph type="sldNum" sz="quarter" idx="12"/>
          </p:nvPr>
        </p:nvSpPr>
        <p:spPr/>
        <p:txBody>
          <a:bodyPr/>
          <a:lstStyle/>
          <a:p>
            <a:fld id="{DFA4CD3D-26C8-47FF-8D13-9B32BAAB4735}" type="slidenum">
              <a:rPr lang="en-US" smtClean="0"/>
              <a:t>39</a:t>
            </a:fld>
            <a:endParaRPr lang="en-US"/>
          </a:p>
        </p:txBody>
      </p:sp>
      <p:sp>
        <p:nvSpPr>
          <p:cNvPr id="4" name="Title 3">
            <a:extLst>
              <a:ext uri="{FF2B5EF4-FFF2-40B4-BE49-F238E27FC236}">
                <a16:creationId xmlns:a16="http://schemas.microsoft.com/office/drawing/2014/main" id="{970348BF-5AE1-E070-BA55-C77F397DC1E8}"/>
              </a:ext>
            </a:extLst>
          </p:cNvPr>
          <p:cNvSpPr>
            <a:spLocks noGrp="1"/>
          </p:cNvSpPr>
          <p:nvPr>
            <p:ph type="title"/>
          </p:nvPr>
        </p:nvSpPr>
        <p:spPr>
          <a:xfrm>
            <a:off x="642257" y="909840"/>
            <a:ext cx="11152870" cy="838854"/>
          </a:xfrm>
        </p:spPr>
        <p:txBody>
          <a:bodyPr>
            <a:noAutofit/>
          </a:bodyPr>
          <a:lstStyle/>
          <a:p>
            <a:r>
              <a:rPr lang="en-US" sz="3600" dirty="0">
                <a:solidFill>
                  <a:srgbClr val="BA0C2F"/>
                </a:solidFill>
                <a:latin typeface="Buckeye Serif 2 SemiBold" pitchFamily="2" charset="0"/>
                <a:ea typeface="Buckeye Serif 2 SemiBold" pitchFamily="2" charset="0"/>
              </a:rPr>
              <a:t>Student Centered Course Policies</a:t>
            </a:r>
            <a:endParaRPr lang="en-US" sz="3600" dirty="0">
              <a:solidFill>
                <a:srgbClr val="BA0C2F"/>
              </a:solidFill>
            </a:endParaRPr>
          </a:p>
        </p:txBody>
      </p:sp>
      <p:sp>
        <p:nvSpPr>
          <p:cNvPr id="6" name="Text Placeholder 5">
            <a:extLst>
              <a:ext uri="{FF2B5EF4-FFF2-40B4-BE49-F238E27FC236}">
                <a16:creationId xmlns:a16="http://schemas.microsoft.com/office/drawing/2014/main" id="{EAEE6641-DBF5-E3AD-59B1-9F7520F91262}"/>
              </a:ext>
            </a:extLst>
          </p:cNvPr>
          <p:cNvSpPr>
            <a:spLocks noGrp="1"/>
          </p:cNvSpPr>
          <p:nvPr>
            <p:ph type="body" idx="20"/>
          </p:nvPr>
        </p:nvSpPr>
        <p:spPr/>
        <p:txBody>
          <a:bodyPr>
            <a:normAutofit/>
          </a:bodyPr>
          <a:lstStyle/>
          <a:p>
            <a:r>
              <a:rPr lang="en-US" dirty="0">
                <a:solidFill>
                  <a:srgbClr val="BA0C2F"/>
                </a:solidFill>
              </a:rPr>
              <a:t>Course Policies: Intent</a:t>
            </a:r>
          </a:p>
        </p:txBody>
      </p:sp>
      <p:sp>
        <p:nvSpPr>
          <p:cNvPr id="7" name="Content Placeholder 6">
            <a:extLst>
              <a:ext uri="{FF2B5EF4-FFF2-40B4-BE49-F238E27FC236}">
                <a16:creationId xmlns:a16="http://schemas.microsoft.com/office/drawing/2014/main" id="{1286DAB6-F6DE-FD90-D54F-F23733C6AE4D}"/>
              </a:ext>
            </a:extLst>
          </p:cNvPr>
          <p:cNvSpPr>
            <a:spLocks noGrp="1"/>
          </p:cNvSpPr>
          <p:nvPr>
            <p:ph sz="half" idx="21"/>
          </p:nvPr>
        </p:nvSpPr>
        <p:spPr>
          <a:xfrm>
            <a:off x="642257" y="2532775"/>
            <a:ext cx="5201923" cy="3415386"/>
          </a:xfrm>
        </p:spPr>
        <p:txBody>
          <a:bodyPr wrap="square" bIns="0">
            <a:noAutofit/>
          </a:bodyPr>
          <a:lstStyle/>
          <a:p>
            <a:pPr marL="285750" indent="-285750">
              <a:buFont typeface="Wingdings" panose="05000000000000000000" pitchFamily="2" charset="2"/>
              <a:buChar char="§"/>
            </a:pPr>
            <a:r>
              <a:rPr lang="en-US" sz="2800" dirty="0">
                <a:solidFill>
                  <a:srgbClr val="212325"/>
                </a:solidFill>
              </a:rPr>
              <a:t>Set clear expectations and boundaries for appropriate conduct</a:t>
            </a:r>
          </a:p>
          <a:p>
            <a:pPr marL="285750" indent="-285750">
              <a:buFont typeface="Wingdings" panose="05000000000000000000" pitchFamily="2" charset="2"/>
              <a:buChar char="§"/>
            </a:pPr>
            <a:r>
              <a:rPr lang="en-US" sz="2800" dirty="0">
                <a:solidFill>
                  <a:srgbClr val="212325"/>
                </a:solidFill>
              </a:rPr>
              <a:t>Hold all students accountable for appropriately challenging standards</a:t>
            </a:r>
          </a:p>
        </p:txBody>
      </p:sp>
      <p:sp>
        <p:nvSpPr>
          <p:cNvPr id="8" name="Text Placeholder 7">
            <a:extLst>
              <a:ext uri="{FF2B5EF4-FFF2-40B4-BE49-F238E27FC236}">
                <a16:creationId xmlns:a16="http://schemas.microsoft.com/office/drawing/2014/main" id="{D67B3BEE-0E50-3668-241C-238FDC56B640}"/>
              </a:ext>
            </a:extLst>
          </p:cNvPr>
          <p:cNvSpPr>
            <a:spLocks noGrp="1"/>
          </p:cNvSpPr>
          <p:nvPr>
            <p:ph type="body" idx="22"/>
          </p:nvPr>
        </p:nvSpPr>
        <p:spPr>
          <a:xfrm>
            <a:off x="6336934" y="1895625"/>
            <a:ext cx="5201923" cy="638664"/>
          </a:xfrm>
        </p:spPr>
        <p:txBody>
          <a:bodyPr>
            <a:normAutofit/>
          </a:bodyPr>
          <a:lstStyle/>
          <a:p>
            <a:r>
              <a:rPr lang="en-US" dirty="0">
                <a:solidFill>
                  <a:srgbClr val="BA0C2F"/>
                </a:solidFill>
              </a:rPr>
              <a:t>Course Policies: Impact</a:t>
            </a:r>
          </a:p>
        </p:txBody>
      </p:sp>
      <p:sp>
        <p:nvSpPr>
          <p:cNvPr id="12" name="TextBox 11">
            <a:extLst>
              <a:ext uri="{FF2B5EF4-FFF2-40B4-BE49-F238E27FC236}">
                <a16:creationId xmlns:a16="http://schemas.microsoft.com/office/drawing/2014/main" id="{D2FEB3E1-A0C3-99D0-F874-A0B0A1647A26}"/>
              </a:ext>
            </a:extLst>
          </p:cNvPr>
          <p:cNvSpPr txBox="1"/>
          <p:nvPr/>
        </p:nvSpPr>
        <p:spPr>
          <a:xfrm>
            <a:off x="926951" y="121201"/>
            <a:ext cx="11121614" cy="646331"/>
          </a:xfrm>
          <a:prstGeom prst="rect">
            <a:avLst/>
          </a:prstGeom>
          <a:noFill/>
        </p:spPr>
        <p:txBody>
          <a:bodyPr wrap="square" rtlCol="0">
            <a:spAutoFit/>
          </a:bodyPr>
          <a:lstStyle/>
          <a:p>
            <a:pPr algn="r"/>
            <a:r>
              <a:rPr lang="en-US" sz="1800" dirty="0">
                <a:solidFill>
                  <a:schemeClr val="tx1"/>
                </a:solidFill>
                <a:latin typeface="Buckeye Serif 2 SemiBold" pitchFamily="2" charset="0"/>
                <a:ea typeface="Buckeye Serif 2 SemiBold" pitchFamily="2" charset="0"/>
              </a:rPr>
              <a:t>Part 2: Consider Context</a:t>
            </a:r>
            <a:br>
              <a:rPr lang="en-US" sz="1800" dirty="0">
                <a:solidFill>
                  <a:schemeClr val="tx1"/>
                </a:solidFill>
                <a:latin typeface="Buckeye Serif 2 SemiBold" pitchFamily="2" charset="0"/>
                <a:ea typeface="Buckeye Serif 2 SemiBold" pitchFamily="2" charset="0"/>
              </a:rPr>
            </a:br>
            <a:endParaRPr lang="en-US" dirty="0"/>
          </a:p>
        </p:txBody>
      </p:sp>
    </p:spTree>
    <p:extLst>
      <p:ext uri="{BB962C8B-B14F-4D97-AF65-F5344CB8AC3E}">
        <p14:creationId xmlns:p14="http://schemas.microsoft.com/office/powerpoint/2010/main" val="227799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80209-CF2F-0005-70A4-07B060866276}"/>
              </a:ext>
            </a:extLst>
          </p:cNvPr>
          <p:cNvSpPr>
            <a:spLocks noGrp="1"/>
          </p:cNvSpPr>
          <p:nvPr>
            <p:ph type="title"/>
          </p:nvPr>
        </p:nvSpPr>
        <p:spPr>
          <a:xfrm>
            <a:off x="653143" y="394945"/>
            <a:ext cx="10515600" cy="838854"/>
          </a:xfrm>
        </p:spPr>
        <p:txBody>
          <a:bodyPr/>
          <a:lstStyle/>
          <a:p>
            <a:r>
              <a:rPr lang="en-US" b="0" dirty="0">
                <a:latin typeface="Buckeye Serif 2 SemiBold" pitchFamily="2" charset="0"/>
                <a:ea typeface="Buckeye Serif 2 SemiBold" pitchFamily="2" charset="0"/>
              </a:rPr>
              <a:t>Today’s Learning Outcomes</a:t>
            </a:r>
          </a:p>
        </p:txBody>
      </p:sp>
      <p:sp>
        <p:nvSpPr>
          <p:cNvPr id="3" name="Content Placeholder 2">
            <a:extLst>
              <a:ext uri="{FF2B5EF4-FFF2-40B4-BE49-F238E27FC236}">
                <a16:creationId xmlns:a16="http://schemas.microsoft.com/office/drawing/2014/main" id="{6B67D930-80E9-FC41-B4FE-B410F10E7D95}"/>
              </a:ext>
            </a:extLst>
          </p:cNvPr>
          <p:cNvSpPr>
            <a:spLocks noGrp="1"/>
          </p:cNvSpPr>
          <p:nvPr>
            <p:ph idx="1"/>
          </p:nvPr>
        </p:nvSpPr>
        <p:spPr>
          <a:xfrm>
            <a:off x="653143" y="1237133"/>
            <a:ext cx="10515600" cy="5034577"/>
          </a:xfrm>
        </p:spPr>
        <p:txBody>
          <a:bodyPr vert="horz" lIns="91440" tIns="45720" rIns="91440" bIns="45720" rtlCol="0" anchor="t">
            <a:normAutofit fontScale="92500" lnSpcReduction="20000"/>
          </a:bodyPr>
          <a:lstStyle/>
          <a:p>
            <a:r>
              <a:rPr lang="en-US" dirty="0">
                <a:solidFill>
                  <a:srgbClr val="212325"/>
                </a:solidFill>
                <a:latin typeface="Buckeye Sans 2 SemiBold" pitchFamily="2" charset="0"/>
              </a:rPr>
              <a:t>Participants will be able to:</a:t>
            </a:r>
          </a:p>
          <a:p>
            <a:endParaRPr lang="en-US" dirty="0">
              <a:solidFill>
                <a:srgbClr val="212325"/>
              </a:solidFill>
              <a:latin typeface="Buckeye Sans 2 SemiBold" pitchFamily="2" charset="0"/>
            </a:endParaRPr>
          </a:p>
          <a:p>
            <a:pPr marL="342900" indent="-342900">
              <a:lnSpc>
                <a:spcPct val="107000"/>
              </a:lnSpc>
              <a:spcBef>
                <a:spcPts val="0"/>
              </a:spcBef>
              <a:buFont typeface="Wingdings" panose="05000000000000000000" pitchFamily="2" charset="2"/>
              <a:buChar char="q"/>
            </a:pPr>
            <a:r>
              <a:rPr lang="en-US" kern="100" dirty="0">
                <a:solidFill>
                  <a:srgbClr val="212325"/>
                </a:solidFill>
                <a:effectLst/>
                <a:latin typeface="Buckeye Sans 2" pitchFamily="2" charset="0"/>
                <a:ea typeface="Buckeye Serif 2" pitchFamily="2" charset="0"/>
              </a:rPr>
              <a:t>Define how academic belonging fits into a student’s overall sense of belonging.</a:t>
            </a:r>
          </a:p>
          <a:p>
            <a:pPr marL="342900" indent="-342900">
              <a:lnSpc>
                <a:spcPct val="107000"/>
              </a:lnSpc>
              <a:spcBef>
                <a:spcPts val="0"/>
              </a:spcBef>
              <a:buFont typeface="Wingdings" panose="05000000000000000000" pitchFamily="2" charset="2"/>
              <a:buChar char="q"/>
            </a:pPr>
            <a:endParaRPr lang="en-US" kern="100" dirty="0">
              <a:solidFill>
                <a:srgbClr val="212325"/>
              </a:solidFill>
              <a:effectLst/>
              <a:latin typeface="Buckeye Sans 2" pitchFamily="2" charset="0"/>
              <a:ea typeface="Buckeye Serif 2" pitchFamily="2" charset="0"/>
            </a:endParaRPr>
          </a:p>
          <a:p>
            <a:pPr marL="342900" indent="-342900">
              <a:lnSpc>
                <a:spcPct val="107000"/>
              </a:lnSpc>
              <a:spcBef>
                <a:spcPts val="0"/>
              </a:spcBef>
              <a:buFont typeface="Wingdings" panose="05000000000000000000" pitchFamily="2" charset="2"/>
              <a:buChar char="q"/>
            </a:pPr>
            <a:r>
              <a:rPr lang="en-US" kern="100" dirty="0">
                <a:solidFill>
                  <a:srgbClr val="212325"/>
                </a:solidFill>
                <a:effectLst/>
                <a:latin typeface="Buckeye Sans 2" pitchFamily="2" charset="0"/>
                <a:ea typeface="Buckeye Serif 2" pitchFamily="2" charset="0"/>
              </a:rPr>
              <a:t>Describe intentional design strategies that can utilize the syllabus as a tool to contribute to student sense of belonging.</a:t>
            </a:r>
          </a:p>
          <a:p>
            <a:pPr marL="342900" indent="-342900">
              <a:lnSpc>
                <a:spcPct val="107000"/>
              </a:lnSpc>
              <a:spcBef>
                <a:spcPts val="0"/>
              </a:spcBef>
              <a:buFont typeface="Wingdings" panose="05000000000000000000" pitchFamily="2" charset="2"/>
              <a:buChar char="q"/>
            </a:pPr>
            <a:endParaRPr lang="en-US" kern="100" dirty="0">
              <a:solidFill>
                <a:srgbClr val="212325"/>
              </a:solidFill>
              <a:effectLst/>
              <a:latin typeface="Buckeye Sans 2" pitchFamily="2" charset="0"/>
              <a:ea typeface="Buckeye Serif 2" pitchFamily="2" charset="0"/>
            </a:endParaRPr>
          </a:p>
          <a:p>
            <a:pPr marL="342900" indent="-342900">
              <a:lnSpc>
                <a:spcPct val="107000"/>
              </a:lnSpc>
              <a:spcBef>
                <a:spcPts val="0"/>
              </a:spcBef>
              <a:buFont typeface="Wingdings" panose="05000000000000000000" pitchFamily="2" charset="2"/>
              <a:buChar char="q"/>
            </a:pPr>
            <a:r>
              <a:rPr lang="en-US" kern="100" dirty="0">
                <a:solidFill>
                  <a:srgbClr val="212325"/>
                </a:solidFill>
                <a:effectLst/>
                <a:latin typeface="Buckeye Sans 2" pitchFamily="2" charset="0"/>
                <a:ea typeface="Buckeye Serif 2" pitchFamily="2" charset="0"/>
              </a:rPr>
              <a:t>Implement syllabus design choices that demonstrate and align with participant’s personalized approach to fostering student sense of belonging.  </a:t>
            </a:r>
          </a:p>
          <a:p>
            <a:pPr marL="342900" indent="-342900">
              <a:lnSpc>
                <a:spcPct val="107000"/>
              </a:lnSpc>
              <a:spcBef>
                <a:spcPts val="0"/>
              </a:spcBef>
              <a:buFont typeface="Wingdings" panose="05000000000000000000" pitchFamily="2" charset="2"/>
              <a:buChar char="q"/>
            </a:pPr>
            <a:endParaRPr lang="en-US" kern="100" dirty="0">
              <a:solidFill>
                <a:srgbClr val="212325"/>
              </a:solidFill>
              <a:effectLst/>
              <a:latin typeface="Buckeye Sans 2" pitchFamily="2" charset="0"/>
              <a:ea typeface="Buckeye Serif 2" pitchFamily="2" charset="0"/>
            </a:endParaRPr>
          </a:p>
          <a:p>
            <a:pPr marL="342900" indent="-342900">
              <a:lnSpc>
                <a:spcPct val="107000"/>
              </a:lnSpc>
              <a:spcBef>
                <a:spcPts val="0"/>
              </a:spcBef>
              <a:spcAft>
                <a:spcPts val="800"/>
              </a:spcAft>
              <a:buFont typeface="Wingdings" panose="05000000000000000000" pitchFamily="2" charset="2"/>
              <a:buChar char="q"/>
            </a:pPr>
            <a:r>
              <a:rPr lang="en-US" kern="100" dirty="0">
                <a:solidFill>
                  <a:srgbClr val="212325"/>
                </a:solidFill>
                <a:effectLst/>
                <a:latin typeface="Buckeye Sans 2" pitchFamily="2" charset="0"/>
                <a:ea typeface="Buckeye Serif 2" pitchFamily="2" charset="0"/>
              </a:rPr>
              <a:t>Identify ways to demonstrate support for students’ mental health and well-being.</a:t>
            </a:r>
          </a:p>
        </p:txBody>
      </p:sp>
      <p:sp>
        <p:nvSpPr>
          <p:cNvPr id="4" name="Footer Placeholder 3">
            <a:extLst>
              <a:ext uri="{FF2B5EF4-FFF2-40B4-BE49-F238E27FC236}">
                <a16:creationId xmlns:a16="http://schemas.microsoft.com/office/drawing/2014/main" id="{406A5BB4-DB15-300D-E943-59D67504E214}"/>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0B3513C3-B06B-659A-26B6-6EEB3C625343}"/>
              </a:ext>
            </a:extLst>
          </p:cNvPr>
          <p:cNvSpPr>
            <a:spLocks noGrp="1"/>
          </p:cNvSpPr>
          <p:nvPr>
            <p:ph type="sldNum" sz="quarter" idx="12"/>
          </p:nvPr>
        </p:nvSpPr>
        <p:spPr/>
        <p:txBody>
          <a:bodyPr/>
          <a:lstStyle/>
          <a:p>
            <a:fld id="{6A437EE8-8900-40F5-8C81-C8A18CC53EFD}" type="slidenum">
              <a:rPr lang="en-US" smtClean="0"/>
              <a:t>4</a:t>
            </a:fld>
            <a:endParaRPr lang="en-US"/>
          </a:p>
        </p:txBody>
      </p:sp>
    </p:spTree>
    <p:extLst>
      <p:ext uri="{BB962C8B-B14F-4D97-AF65-F5344CB8AC3E}">
        <p14:creationId xmlns:p14="http://schemas.microsoft.com/office/powerpoint/2010/main" val="1014145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E3836-978C-8BC3-8890-280654FF3C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65AF6-18E6-9955-D55C-D6DC08A5D44A}"/>
              </a:ext>
            </a:extLst>
          </p:cNvPr>
          <p:cNvSpPr>
            <a:spLocks noGrp="1"/>
          </p:cNvSpPr>
          <p:nvPr>
            <p:ph type="title"/>
          </p:nvPr>
        </p:nvSpPr>
        <p:spPr/>
        <p:txBody>
          <a:bodyPr>
            <a:normAutofit/>
          </a:bodyPr>
          <a:lstStyle/>
          <a:p>
            <a:r>
              <a:rPr lang="en-US" sz="3600" dirty="0">
                <a:solidFill>
                  <a:srgbClr val="BA0C2F"/>
                </a:solidFill>
                <a:latin typeface="Buckeye Serif 2 SemiBold" pitchFamily="2" charset="0"/>
                <a:ea typeface="Buckeye Serif 2 SemiBold" pitchFamily="2" charset="0"/>
              </a:rPr>
              <a:t>Conduct a Student-Centered Policy Review</a:t>
            </a:r>
            <a:endParaRPr lang="en-US" sz="3600" dirty="0">
              <a:latin typeface="Buckeye Serif 2 SemiBold" pitchFamily="2" charset="0"/>
              <a:ea typeface="Buckeye Serif 2 SemiBold" pitchFamily="2" charset="0"/>
            </a:endParaRPr>
          </a:p>
        </p:txBody>
      </p:sp>
      <p:sp>
        <p:nvSpPr>
          <p:cNvPr id="3" name="Content Placeholder 2">
            <a:extLst>
              <a:ext uri="{FF2B5EF4-FFF2-40B4-BE49-F238E27FC236}">
                <a16:creationId xmlns:a16="http://schemas.microsoft.com/office/drawing/2014/main" id="{B15B01EF-705F-FA83-9FA2-5DB782E8ECE5}"/>
              </a:ext>
            </a:extLst>
          </p:cNvPr>
          <p:cNvSpPr>
            <a:spLocks noGrp="1"/>
          </p:cNvSpPr>
          <p:nvPr>
            <p:ph idx="1"/>
          </p:nvPr>
        </p:nvSpPr>
        <p:spPr>
          <a:xfrm>
            <a:off x="653142" y="1759579"/>
            <a:ext cx="10950593" cy="4521480"/>
          </a:xfrm>
        </p:spPr>
        <p:txBody>
          <a:bodyPr>
            <a:noAutofit/>
          </a:bodyPr>
          <a:lstStyle/>
          <a:p>
            <a:r>
              <a:rPr lang="en-US" sz="3600" dirty="0">
                <a:solidFill>
                  <a:srgbClr val="212325"/>
                </a:solidFill>
              </a:rPr>
              <a:t>Review your course policies through the student lens</a:t>
            </a:r>
          </a:p>
          <a:p>
            <a:r>
              <a:rPr lang="en-US" sz="2400" dirty="0">
                <a:solidFill>
                  <a:srgbClr val="212325"/>
                </a:solidFill>
              </a:rPr>
              <a:t>Key ingredients for Student-Centered Policies:</a:t>
            </a:r>
          </a:p>
          <a:p>
            <a:pPr marL="285750" indent="-285750">
              <a:buFont typeface="Wingdings" panose="05000000000000000000" pitchFamily="2" charset="2"/>
              <a:buChar char="ü"/>
            </a:pPr>
            <a:r>
              <a:rPr lang="en-US" dirty="0">
                <a:solidFill>
                  <a:srgbClr val="212325"/>
                </a:solidFill>
              </a:rPr>
              <a:t>All students can comply with policies without an</a:t>
            </a:r>
            <a:r>
              <a:rPr lang="en-US" b="1" dirty="0">
                <a:solidFill>
                  <a:srgbClr val="212325"/>
                </a:solidFill>
              </a:rPr>
              <a:t> undue burden </a:t>
            </a:r>
            <a:r>
              <a:rPr lang="en-US" dirty="0">
                <a:solidFill>
                  <a:srgbClr val="212325"/>
                </a:solidFill>
              </a:rPr>
              <a:t>being placed</a:t>
            </a:r>
            <a:r>
              <a:rPr lang="en-US" b="1" dirty="0">
                <a:solidFill>
                  <a:srgbClr val="212325"/>
                </a:solidFill>
              </a:rPr>
              <a:t> </a:t>
            </a:r>
            <a:r>
              <a:rPr lang="en-US" dirty="0">
                <a:solidFill>
                  <a:srgbClr val="212325"/>
                </a:solidFill>
              </a:rPr>
              <a:t>on any student group</a:t>
            </a:r>
          </a:p>
          <a:p>
            <a:pPr marL="285750" indent="-285750">
              <a:buFont typeface="Wingdings" panose="05000000000000000000" pitchFamily="2" charset="2"/>
              <a:buChar char="ü"/>
            </a:pPr>
            <a:r>
              <a:rPr lang="en-US" dirty="0">
                <a:solidFill>
                  <a:srgbClr val="212325"/>
                </a:solidFill>
              </a:rPr>
              <a:t>Communicate </a:t>
            </a:r>
            <a:r>
              <a:rPr lang="en-US" b="1" dirty="0">
                <a:solidFill>
                  <a:srgbClr val="212325"/>
                </a:solidFill>
              </a:rPr>
              <a:t>respect and care for students </a:t>
            </a:r>
            <a:r>
              <a:rPr lang="en-US" dirty="0">
                <a:solidFill>
                  <a:srgbClr val="212325"/>
                </a:solidFill>
              </a:rPr>
              <a:t>as engaged and capable members of the learning community</a:t>
            </a:r>
          </a:p>
          <a:p>
            <a:pPr marL="285750" indent="-285750">
              <a:buFont typeface="Wingdings" panose="05000000000000000000" pitchFamily="2" charset="2"/>
              <a:buChar char="ü"/>
            </a:pPr>
            <a:r>
              <a:rPr lang="en-US" dirty="0">
                <a:solidFill>
                  <a:srgbClr val="212325"/>
                </a:solidFill>
              </a:rPr>
              <a:t>Take into account the </a:t>
            </a:r>
            <a:r>
              <a:rPr lang="en-US" b="1" dirty="0">
                <a:solidFill>
                  <a:srgbClr val="212325"/>
                </a:solidFill>
              </a:rPr>
              <a:t>diversity and complexity of students' lived experiences</a:t>
            </a:r>
            <a:r>
              <a:rPr lang="en-US" dirty="0">
                <a:solidFill>
                  <a:srgbClr val="212325"/>
                </a:solidFill>
              </a:rPr>
              <a:t> by viewing students as individuals whose lives extend beyond the classroom and considering how their different roles can influence their experiences in your class.</a:t>
            </a:r>
          </a:p>
          <a:p>
            <a:endParaRPr lang="en-US" sz="3600" dirty="0">
              <a:solidFill>
                <a:srgbClr val="212325"/>
              </a:solidFill>
            </a:endParaRPr>
          </a:p>
          <a:p>
            <a:endParaRPr lang="en-US" sz="3600" dirty="0">
              <a:solidFill>
                <a:schemeClr val="tx1"/>
              </a:solidFill>
              <a:latin typeface="Buckeye Sans 2" pitchFamily="2" charset="0"/>
            </a:endParaRPr>
          </a:p>
        </p:txBody>
      </p:sp>
      <p:sp>
        <p:nvSpPr>
          <p:cNvPr id="4" name="TextBox 3">
            <a:extLst>
              <a:ext uri="{FF2B5EF4-FFF2-40B4-BE49-F238E27FC236}">
                <a16:creationId xmlns:a16="http://schemas.microsoft.com/office/drawing/2014/main" id="{1130C3A3-35EA-A8CC-8AAE-CF352F8B66BD}"/>
              </a:ext>
            </a:extLst>
          </p:cNvPr>
          <p:cNvSpPr txBox="1"/>
          <p:nvPr/>
        </p:nvSpPr>
        <p:spPr>
          <a:xfrm>
            <a:off x="926951" y="121201"/>
            <a:ext cx="10879286" cy="646331"/>
          </a:xfrm>
          <a:prstGeom prst="rect">
            <a:avLst/>
          </a:prstGeom>
          <a:noFill/>
        </p:spPr>
        <p:txBody>
          <a:bodyPr wrap="square" rtlCol="0">
            <a:spAutoFit/>
          </a:bodyPr>
          <a:lstStyle/>
          <a:p>
            <a:pPr algn="r"/>
            <a:r>
              <a:rPr lang="en-US" sz="1800" dirty="0">
                <a:solidFill>
                  <a:schemeClr val="tx1"/>
                </a:solidFill>
                <a:latin typeface="Buckeye Serif 2 SemiBold" pitchFamily="2" charset="0"/>
                <a:ea typeface="Buckeye Serif 2 SemiBold" pitchFamily="2" charset="0"/>
              </a:rPr>
              <a:t>Part 2: Consider Context</a:t>
            </a:r>
            <a:br>
              <a:rPr lang="en-US" sz="1800" dirty="0">
                <a:solidFill>
                  <a:schemeClr val="tx1"/>
                </a:solidFill>
                <a:latin typeface="Buckeye Serif 2 SemiBold" pitchFamily="2" charset="0"/>
                <a:ea typeface="Buckeye Serif 2 SemiBold" pitchFamily="2" charset="0"/>
              </a:rPr>
            </a:br>
            <a:endParaRPr lang="en-US" dirty="0"/>
          </a:p>
        </p:txBody>
      </p:sp>
      <p:sp>
        <p:nvSpPr>
          <p:cNvPr id="5" name="Footer Placeholder 1">
            <a:extLst>
              <a:ext uri="{FF2B5EF4-FFF2-40B4-BE49-F238E27FC236}">
                <a16:creationId xmlns:a16="http://schemas.microsoft.com/office/drawing/2014/main" id="{5044E321-7C6E-2596-BC88-83F6FAAC4BC2}"/>
              </a:ext>
            </a:extLst>
          </p:cNvPr>
          <p:cNvSpPr>
            <a:spLocks noGrp="1"/>
          </p:cNvSpPr>
          <p:nvPr>
            <p:ph type="ftr" sz="quarter" idx="11"/>
          </p:nvPr>
        </p:nvSpPr>
        <p:spPr>
          <a:xfrm>
            <a:off x="5910943" y="6305009"/>
            <a:ext cx="2606302" cy="365125"/>
          </a:xfrm>
        </p:spPr>
        <p:txBody>
          <a:bodyPr/>
          <a:lstStyle/>
          <a:p>
            <a:r>
              <a:rPr lang="en-US" sz="1600" dirty="0"/>
              <a:t>SEP 2025</a:t>
            </a:r>
          </a:p>
        </p:txBody>
      </p:sp>
    </p:spTree>
    <p:extLst>
      <p:ext uri="{BB962C8B-B14F-4D97-AF65-F5344CB8AC3E}">
        <p14:creationId xmlns:p14="http://schemas.microsoft.com/office/powerpoint/2010/main" val="176113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EA596-F7D2-2220-1E7F-4FFEC4003947}"/>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1449DFB-28C3-B42B-F0EB-339A2126980A}"/>
              </a:ext>
            </a:extLst>
          </p:cNvPr>
          <p:cNvSpPr>
            <a:spLocks noGrp="1"/>
          </p:cNvSpPr>
          <p:nvPr>
            <p:ph sz="half" idx="23"/>
          </p:nvPr>
        </p:nvSpPr>
        <p:spPr>
          <a:xfrm>
            <a:off x="6344515" y="2533547"/>
            <a:ext cx="5201923" cy="4203252"/>
          </a:xfrm>
        </p:spPr>
        <p:txBody>
          <a:bodyPr>
            <a:normAutofit/>
          </a:bodyPr>
          <a:lstStyle/>
          <a:p>
            <a:r>
              <a:rPr lang="en-US" sz="2400" b="1" dirty="0">
                <a:solidFill>
                  <a:srgbClr val="212325"/>
                </a:solidFill>
              </a:rPr>
              <a:t>Late Work Grace Period: </a:t>
            </a:r>
          </a:p>
          <a:p>
            <a:r>
              <a:rPr lang="en-US" sz="2400" dirty="0">
                <a:solidFill>
                  <a:srgbClr val="212325"/>
                </a:solidFill>
              </a:rPr>
              <a:t>Once in the term, if needed, you may turn in an assignment up to 2 days (48 hours) late for full marks. In order to receive full marks on your assignment, you must notify the TA at least 24 hours prior to the original due date that you will be using your late-work-grace period. You do not need to provide a reason for using your grace period.</a:t>
            </a:r>
          </a:p>
        </p:txBody>
      </p:sp>
      <p:sp>
        <p:nvSpPr>
          <p:cNvPr id="2" name="Footer Placeholder 1">
            <a:extLst>
              <a:ext uri="{FF2B5EF4-FFF2-40B4-BE49-F238E27FC236}">
                <a16:creationId xmlns:a16="http://schemas.microsoft.com/office/drawing/2014/main" id="{2224C47B-852E-405D-D310-76390AC32A72}"/>
              </a:ext>
            </a:extLst>
          </p:cNvPr>
          <p:cNvSpPr>
            <a:spLocks noGrp="1"/>
          </p:cNvSpPr>
          <p:nvPr>
            <p:ph type="ftr" sz="quarter" idx="11"/>
          </p:nvPr>
        </p:nvSpPr>
        <p:spPr>
          <a:xfrm>
            <a:off x="9064481" y="6492875"/>
            <a:ext cx="2606302" cy="365125"/>
          </a:xfrm>
        </p:spPr>
        <p:txBody>
          <a:bodyPr/>
          <a:lstStyle/>
          <a:p>
            <a:r>
              <a:rPr lang="en-US" sz="1600" dirty="0"/>
              <a:t>SEP 2025</a:t>
            </a:r>
          </a:p>
        </p:txBody>
      </p:sp>
      <p:sp>
        <p:nvSpPr>
          <p:cNvPr id="3" name="Slide Number Placeholder 2">
            <a:extLst>
              <a:ext uri="{FF2B5EF4-FFF2-40B4-BE49-F238E27FC236}">
                <a16:creationId xmlns:a16="http://schemas.microsoft.com/office/drawing/2014/main" id="{7EF694E5-3A31-2DEC-2BA3-41AC85155306}"/>
              </a:ext>
            </a:extLst>
          </p:cNvPr>
          <p:cNvSpPr>
            <a:spLocks noGrp="1"/>
          </p:cNvSpPr>
          <p:nvPr>
            <p:ph type="sldNum" sz="quarter" idx="12"/>
          </p:nvPr>
        </p:nvSpPr>
        <p:spPr/>
        <p:txBody>
          <a:bodyPr/>
          <a:lstStyle/>
          <a:p>
            <a:fld id="{DFA4CD3D-26C8-47FF-8D13-9B32BAAB4735}" type="slidenum">
              <a:rPr lang="en-US" smtClean="0"/>
              <a:t>41</a:t>
            </a:fld>
            <a:endParaRPr lang="en-US"/>
          </a:p>
        </p:txBody>
      </p:sp>
      <p:sp>
        <p:nvSpPr>
          <p:cNvPr id="4" name="Title 3">
            <a:extLst>
              <a:ext uri="{FF2B5EF4-FFF2-40B4-BE49-F238E27FC236}">
                <a16:creationId xmlns:a16="http://schemas.microsoft.com/office/drawing/2014/main" id="{8D368324-45DE-D7CD-F79B-3C5CF8145C8A}"/>
              </a:ext>
            </a:extLst>
          </p:cNvPr>
          <p:cNvSpPr>
            <a:spLocks noGrp="1"/>
          </p:cNvSpPr>
          <p:nvPr>
            <p:ph type="title"/>
          </p:nvPr>
        </p:nvSpPr>
        <p:spPr>
          <a:xfrm>
            <a:off x="642257" y="909840"/>
            <a:ext cx="11152870" cy="838854"/>
          </a:xfrm>
        </p:spPr>
        <p:txBody>
          <a:bodyPr>
            <a:noAutofit/>
          </a:bodyPr>
          <a:lstStyle/>
          <a:p>
            <a:r>
              <a:rPr lang="en-US" sz="3600" dirty="0">
                <a:solidFill>
                  <a:srgbClr val="BA0C2F"/>
                </a:solidFill>
                <a:latin typeface="Buckeye Serif 2 SemiBold" pitchFamily="2" charset="0"/>
                <a:ea typeface="Buckeye Serif 2 SemiBold" pitchFamily="2" charset="0"/>
              </a:rPr>
              <a:t>Remove, Revise, Replace Policies</a:t>
            </a:r>
          </a:p>
        </p:txBody>
      </p:sp>
      <p:sp>
        <p:nvSpPr>
          <p:cNvPr id="6" name="Text Placeholder 5">
            <a:extLst>
              <a:ext uri="{FF2B5EF4-FFF2-40B4-BE49-F238E27FC236}">
                <a16:creationId xmlns:a16="http://schemas.microsoft.com/office/drawing/2014/main" id="{0385324A-41E7-F9DD-3B59-13F2EBEB9BD1}"/>
              </a:ext>
            </a:extLst>
          </p:cNvPr>
          <p:cNvSpPr>
            <a:spLocks noGrp="1"/>
          </p:cNvSpPr>
          <p:nvPr>
            <p:ph type="body" idx="20"/>
          </p:nvPr>
        </p:nvSpPr>
        <p:spPr>
          <a:xfrm>
            <a:off x="653143" y="1894110"/>
            <a:ext cx="5676210" cy="638664"/>
          </a:xfrm>
        </p:spPr>
        <p:txBody>
          <a:bodyPr>
            <a:noAutofit/>
          </a:bodyPr>
          <a:lstStyle/>
          <a:p>
            <a:r>
              <a:rPr lang="en-US" sz="2000" dirty="0">
                <a:solidFill>
                  <a:srgbClr val="BA0C2F"/>
                </a:solidFill>
              </a:rPr>
              <a:t>Example 1:</a:t>
            </a:r>
          </a:p>
        </p:txBody>
      </p:sp>
      <p:sp>
        <p:nvSpPr>
          <p:cNvPr id="7" name="Content Placeholder 6">
            <a:extLst>
              <a:ext uri="{FF2B5EF4-FFF2-40B4-BE49-F238E27FC236}">
                <a16:creationId xmlns:a16="http://schemas.microsoft.com/office/drawing/2014/main" id="{D0CCDDCF-EA56-3925-258D-0901331DAEBA}"/>
              </a:ext>
            </a:extLst>
          </p:cNvPr>
          <p:cNvSpPr>
            <a:spLocks noGrp="1"/>
          </p:cNvSpPr>
          <p:nvPr>
            <p:ph sz="half" idx="21"/>
          </p:nvPr>
        </p:nvSpPr>
        <p:spPr>
          <a:xfrm>
            <a:off x="642257" y="2532775"/>
            <a:ext cx="5201923" cy="3415386"/>
          </a:xfrm>
        </p:spPr>
        <p:txBody>
          <a:bodyPr wrap="square" bIns="0" numCol="1">
            <a:noAutofit/>
          </a:bodyPr>
          <a:lstStyle/>
          <a:p>
            <a:r>
              <a:rPr lang="en-US" sz="2400" b="1" dirty="0">
                <a:solidFill>
                  <a:srgbClr val="212325"/>
                </a:solidFill>
              </a:rPr>
              <a:t>Lowest Homework Grade Drop Policy: </a:t>
            </a:r>
          </a:p>
          <a:p>
            <a:r>
              <a:rPr lang="en-US" sz="2400" dirty="0">
                <a:solidFill>
                  <a:srgbClr val="212325"/>
                </a:solidFill>
              </a:rPr>
              <a:t>There is a homework assignment due every week. At the end of the term, your lowest two homework grades will be dropped, and will not be included in your overall course grade.</a:t>
            </a:r>
          </a:p>
        </p:txBody>
      </p:sp>
      <p:sp>
        <p:nvSpPr>
          <p:cNvPr id="8" name="Text Placeholder 7">
            <a:extLst>
              <a:ext uri="{FF2B5EF4-FFF2-40B4-BE49-F238E27FC236}">
                <a16:creationId xmlns:a16="http://schemas.microsoft.com/office/drawing/2014/main" id="{CFBDAADE-25FE-D89B-0B46-2126EE843ED5}"/>
              </a:ext>
            </a:extLst>
          </p:cNvPr>
          <p:cNvSpPr>
            <a:spLocks noGrp="1"/>
          </p:cNvSpPr>
          <p:nvPr>
            <p:ph type="body" idx="22"/>
          </p:nvPr>
        </p:nvSpPr>
        <p:spPr>
          <a:xfrm>
            <a:off x="6336934" y="1895625"/>
            <a:ext cx="5201923" cy="638664"/>
          </a:xfrm>
        </p:spPr>
        <p:txBody>
          <a:bodyPr>
            <a:noAutofit/>
          </a:bodyPr>
          <a:lstStyle/>
          <a:p>
            <a:r>
              <a:rPr lang="en-US" sz="2000" dirty="0">
                <a:solidFill>
                  <a:srgbClr val="BA0C2F"/>
                </a:solidFill>
              </a:rPr>
              <a:t>Example 2:</a:t>
            </a:r>
          </a:p>
        </p:txBody>
      </p:sp>
      <p:sp>
        <p:nvSpPr>
          <p:cNvPr id="12" name="TextBox 11">
            <a:extLst>
              <a:ext uri="{FF2B5EF4-FFF2-40B4-BE49-F238E27FC236}">
                <a16:creationId xmlns:a16="http://schemas.microsoft.com/office/drawing/2014/main" id="{D5F9411E-A118-2AAF-E02D-7D2BCA67141C}"/>
              </a:ext>
            </a:extLst>
          </p:cNvPr>
          <p:cNvSpPr txBox="1"/>
          <p:nvPr/>
        </p:nvSpPr>
        <p:spPr>
          <a:xfrm>
            <a:off x="926951" y="121201"/>
            <a:ext cx="11121614" cy="646331"/>
          </a:xfrm>
          <a:prstGeom prst="rect">
            <a:avLst/>
          </a:prstGeom>
          <a:noFill/>
        </p:spPr>
        <p:txBody>
          <a:bodyPr wrap="square" rtlCol="0">
            <a:spAutoFit/>
          </a:bodyPr>
          <a:lstStyle/>
          <a:p>
            <a:pPr algn="r"/>
            <a:r>
              <a:rPr lang="en-US" sz="1800" dirty="0">
                <a:solidFill>
                  <a:schemeClr val="tx1"/>
                </a:solidFill>
                <a:latin typeface="Buckeye Serif 2 SemiBold" pitchFamily="2" charset="0"/>
                <a:ea typeface="Buckeye Serif 2 SemiBold" pitchFamily="2" charset="0"/>
              </a:rPr>
              <a:t>Part 2: Consider Context</a:t>
            </a:r>
            <a:br>
              <a:rPr lang="en-US" sz="1800" dirty="0">
                <a:solidFill>
                  <a:schemeClr val="tx1"/>
                </a:solidFill>
                <a:latin typeface="Buckeye Serif 2 SemiBold" pitchFamily="2" charset="0"/>
                <a:ea typeface="Buckeye Serif 2 SemiBold" pitchFamily="2" charset="0"/>
              </a:rPr>
            </a:br>
            <a:endParaRPr lang="en-US" dirty="0"/>
          </a:p>
        </p:txBody>
      </p:sp>
    </p:spTree>
    <p:extLst>
      <p:ext uri="{BB962C8B-B14F-4D97-AF65-F5344CB8AC3E}">
        <p14:creationId xmlns:p14="http://schemas.microsoft.com/office/powerpoint/2010/main" val="4003759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FAD1F5-7A66-1974-BB9E-F1605E8D4911}"/>
              </a:ext>
            </a:extLst>
          </p:cNvPr>
          <p:cNvSpPr>
            <a:spLocks noGrp="1"/>
          </p:cNvSpPr>
          <p:nvPr>
            <p:ph type="sldNum" sz="quarter" idx="12"/>
          </p:nvPr>
        </p:nvSpPr>
        <p:spPr/>
        <p:txBody>
          <a:bodyPr/>
          <a:lstStyle/>
          <a:p>
            <a:fld id="{DFA4CD3D-26C8-47FF-8D13-9B32BAAB4735}" type="slidenum">
              <a:rPr lang="en-US" smtClean="0"/>
              <a:t>42</a:t>
            </a:fld>
            <a:endParaRPr lang="en-US"/>
          </a:p>
        </p:txBody>
      </p:sp>
      <p:sp>
        <p:nvSpPr>
          <p:cNvPr id="4" name="Content Placeholder 3">
            <a:extLst>
              <a:ext uri="{FF2B5EF4-FFF2-40B4-BE49-F238E27FC236}">
                <a16:creationId xmlns:a16="http://schemas.microsoft.com/office/drawing/2014/main" id="{2E67352C-F3F3-ACB0-0B65-346837E50CE4}"/>
              </a:ext>
            </a:extLst>
          </p:cNvPr>
          <p:cNvSpPr>
            <a:spLocks noGrp="1"/>
          </p:cNvSpPr>
          <p:nvPr>
            <p:ph sz="half" idx="22"/>
          </p:nvPr>
        </p:nvSpPr>
        <p:spPr>
          <a:xfrm>
            <a:off x="609600" y="1267096"/>
            <a:ext cx="3074126" cy="4905103"/>
          </a:xfrm>
          <a:ln>
            <a:noFill/>
          </a:ln>
        </p:spPr>
        <p:txBody>
          <a:bodyPr/>
          <a:lstStyle/>
          <a:p>
            <a:pPr algn="l"/>
            <a:r>
              <a:rPr lang="en-US" sz="1800" b="1" dirty="0">
                <a:solidFill>
                  <a:srgbClr val="BA0C2F"/>
                </a:solidFill>
              </a:rPr>
              <a:t>The following student identity groups are  represented in your course:</a:t>
            </a:r>
          </a:p>
          <a:p>
            <a:pPr marL="285750" indent="-285750" algn="l">
              <a:buFont typeface="Wingdings" panose="05000000000000000000" pitchFamily="2" charset="2"/>
              <a:buChar char="q"/>
            </a:pPr>
            <a:r>
              <a:rPr lang="en-US" sz="1800" dirty="0">
                <a:solidFill>
                  <a:srgbClr val="212325"/>
                </a:solidFill>
              </a:rPr>
              <a:t>Commuter students</a:t>
            </a:r>
          </a:p>
          <a:p>
            <a:pPr marL="285750" indent="-285750" algn="l">
              <a:buFont typeface="Wingdings" panose="05000000000000000000" pitchFamily="2" charset="2"/>
              <a:buChar char="q"/>
            </a:pPr>
            <a:r>
              <a:rPr lang="en-US" sz="1800" dirty="0">
                <a:solidFill>
                  <a:srgbClr val="212325"/>
                </a:solidFill>
              </a:rPr>
              <a:t>First generation college students</a:t>
            </a:r>
          </a:p>
          <a:p>
            <a:pPr marL="285750" indent="-285750" algn="l">
              <a:buFont typeface="Wingdings" panose="05000000000000000000" pitchFamily="2" charset="2"/>
              <a:buChar char="q"/>
            </a:pPr>
            <a:r>
              <a:rPr lang="en-US" sz="1800" dirty="0">
                <a:solidFill>
                  <a:srgbClr val="212325"/>
                </a:solidFill>
              </a:rPr>
              <a:t>Students from groups underrepresented in higher education or specific fields </a:t>
            </a:r>
          </a:p>
          <a:p>
            <a:pPr marL="285750" indent="-285750" algn="l">
              <a:buFont typeface="Wingdings" panose="05000000000000000000" pitchFamily="2" charset="2"/>
              <a:buChar char="q"/>
            </a:pPr>
            <a:r>
              <a:rPr lang="en-US" sz="1800" dirty="0">
                <a:solidFill>
                  <a:srgbClr val="212325"/>
                </a:solidFill>
              </a:rPr>
              <a:t>Students learning English as an additional language</a:t>
            </a:r>
          </a:p>
          <a:p>
            <a:pPr marL="285750" indent="-285750" algn="l">
              <a:buFont typeface="Wingdings" panose="05000000000000000000" pitchFamily="2" charset="2"/>
              <a:buChar char="q"/>
            </a:pPr>
            <a:r>
              <a:rPr lang="en-US" sz="1800" dirty="0">
                <a:solidFill>
                  <a:srgbClr val="212325"/>
                </a:solidFill>
              </a:rPr>
              <a:t>Students with disabilities</a:t>
            </a:r>
          </a:p>
          <a:p>
            <a:pPr marL="285750" indent="-285750" algn="l">
              <a:buFont typeface="Wingdings" panose="05000000000000000000" pitchFamily="2" charset="2"/>
              <a:buChar char="q"/>
            </a:pPr>
            <a:r>
              <a:rPr lang="en-US" sz="1800" dirty="0">
                <a:solidFill>
                  <a:srgbClr val="212325"/>
                </a:solidFill>
              </a:rPr>
              <a:t>Undocumented students</a:t>
            </a:r>
          </a:p>
          <a:p>
            <a:pPr algn="l"/>
            <a:endParaRPr lang="en-US" sz="1800" b="1" dirty="0">
              <a:solidFill>
                <a:srgbClr val="BA0C2F"/>
              </a:solidFill>
            </a:endParaRPr>
          </a:p>
          <a:p>
            <a:endParaRPr lang="en-US" dirty="0"/>
          </a:p>
        </p:txBody>
      </p:sp>
      <p:sp>
        <p:nvSpPr>
          <p:cNvPr id="5" name="Content Placeholder 4">
            <a:extLst>
              <a:ext uri="{FF2B5EF4-FFF2-40B4-BE49-F238E27FC236}">
                <a16:creationId xmlns:a16="http://schemas.microsoft.com/office/drawing/2014/main" id="{0CEA563E-1DC6-207D-B136-AB9FFA478692}"/>
              </a:ext>
            </a:extLst>
          </p:cNvPr>
          <p:cNvSpPr>
            <a:spLocks noGrp="1"/>
          </p:cNvSpPr>
          <p:nvPr>
            <p:ph sz="half" idx="25"/>
          </p:nvPr>
        </p:nvSpPr>
        <p:spPr>
          <a:xfrm>
            <a:off x="3853543" y="1267096"/>
            <a:ext cx="3956957" cy="4905103"/>
          </a:xfrm>
          <a:ln>
            <a:noFill/>
          </a:ln>
        </p:spPr>
        <p:txBody>
          <a:bodyPr/>
          <a:lstStyle/>
          <a:p>
            <a:pPr algn="l"/>
            <a:r>
              <a:rPr lang="en-US" b="1" dirty="0">
                <a:solidFill>
                  <a:srgbClr val="BA0C2F"/>
                </a:solidFill>
              </a:rPr>
              <a:t>Key ingredients for Student-Centered Policies:</a:t>
            </a:r>
          </a:p>
          <a:p>
            <a:pPr marL="285750" indent="-285750" algn="l">
              <a:buFont typeface="Wingdings" panose="05000000000000000000" pitchFamily="2" charset="2"/>
              <a:buChar char="ü"/>
            </a:pPr>
            <a:r>
              <a:rPr lang="en-US" sz="1800" dirty="0">
                <a:solidFill>
                  <a:srgbClr val="212325"/>
                </a:solidFill>
              </a:rPr>
              <a:t>All students can comply with policies without an</a:t>
            </a:r>
            <a:r>
              <a:rPr lang="en-US" sz="1800" b="1" dirty="0">
                <a:solidFill>
                  <a:srgbClr val="212325"/>
                </a:solidFill>
              </a:rPr>
              <a:t> undue burden </a:t>
            </a:r>
            <a:r>
              <a:rPr lang="en-US" sz="1800" dirty="0">
                <a:solidFill>
                  <a:srgbClr val="212325"/>
                </a:solidFill>
              </a:rPr>
              <a:t>being placed</a:t>
            </a:r>
            <a:r>
              <a:rPr lang="en-US" sz="1800" b="1" dirty="0">
                <a:solidFill>
                  <a:srgbClr val="212325"/>
                </a:solidFill>
              </a:rPr>
              <a:t> </a:t>
            </a:r>
            <a:r>
              <a:rPr lang="en-US" sz="1800" dirty="0">
                <a:solidFill>
                  <a:srgbClr val="212325"/>
                </a:solidFill>
              </a:rPr>
              <a:t>on any student group</a:t>
            </a:r>
          </a:p>
          <a:p>
            <a:pPr marL="285750" indent="-285750" algn="l">
              <a:buFont typeface="Wingdings" panose="05000000000000000000" pitchFamily="2" charset="2"/>
              <a:buChar char="ü"/>
            </a:pPr>
            <a:r>
              <a:rPr lang="en-US" sz="1800" dirty="0">
                <a:solidFill>
                  <a:srgbClr val="212325"/>
                </a:solidFill>
              </a:rPr>
              <a:t>Communicate </a:t>
            </a:r>
            <a:r>
              <a:rPr lang="en-US" sz="1800" b="1" dirty="0">
                <a:solidFill>
                  <a:srgbClr val="212325"/>
                </a:solidFill>
              </a:rPr>
              <a:t>respect and care for students </a:t>
            </a:r>
            <a:r>
              <a:rPr lang="en-US" sz="1800" dirty="0">
                <a:solidFill>
                  <a:srgbClr val="212325"/>
                </a:solidFill>
              </a:rPr>
              <a:t>as engaged and capable members of the learning community</a:t>
            </a:r>
          </a:p>
          <a:p>
            <a:pPr marL="285750" indent="-285750" algn="l">
              <a:buFont typeface="Wingdings" panose="05000000000000000000" pitchFamily="2" charset="2"/>
              <a:buChar char="ü"/>
            </a:pPr>
            <a:r>
              <a:rPr lang="en-US" sz="1800" dirty="0">
                <a:solidFill>
                  <a:srgbClr val="212325"/>
                </a:solidFill>
              </a:rPr>
              <a:t>Take into account the </a:t>
            </a:r>
            <a:r>
              <a:rPr lang="en-US" sz="1800" b="1" dirty="0">
                <a:solidFill>
                  <a:srgbClr val="212325"/>
                </a:solidFill>
              </a:rPr>
              <a:t>diversity and complexity of students' lived experiences</a:t>
            </a:r>
            <a:r>
              <a:rPr lang="en-US" sz="1800" dirty="0">
                <a:solidFill>
                  <a:srgbClr val="212325"/>
                </a:solidFill>
              </a:rPr>
              <a:t> by viewing students as individuals whose lives extend beyond the classroom and considering how their different roles can influence their experiences in your class.</a:t>
            </a:r>
          </a:p>
          <a:p>
            <a:endParaRPr lang="en-US" dirty="0"/>
          </a:p>
        </p:txBody>
      </p:sp>
      <p:sp>
        <p:nvSpPr>
          <p:cNvPr id="10" name="Title 9">
            <a:extLst>
              <a:ext uri="{FF2B5EF4-FFF2-40B4-BE49-F238E27FC236}">
                <a16:creationId xmlns:a16="http://schemas.microsoft.com/office/drawing/2014/main" id="{386232CC-A58A-B1DB-A3D5-B626A2C5F5DC}"/>
              </a:ext>
            </a:extLst>
          </p:cNvPr>
          <p:cNvSpPr>
            <a:spLocks noGrp="1"/>
          </p:cNvSpPr>
          <p:nvPr>
            <p:ph type="title"/>
          </p:nvPr>
        </p:nvSpPr>
        <p:spPr/>
        <p:txBody>
          <a:bodyPr>
            <a:normAutofit fontScale="90000"/>
          </a:bodyPr>
          <a:lstStyle/>
          <a:p>
            <a:r>
              <a:rPr lang="en-US" sz="4800" dirty="0">
                <a:solidFill>
                  <a:srgbClr val="BA0C2F"/>
                </a:solidFill>
                <a:latin typeface="Buckeye Serif 2 SemiBold" pitchFamily="2" charset="0"/>
                <a:ea typeface="Buckeye Serif 2 SemiBold" pitchFamily="2" charset="0"/>
              </a:rPr>
              <a:t>Group Exercise – Revise This Policy</a:t>
            </a:r>
            <a:endParaRPr lang="en-US" dirty="0"/>
          </a:p>
        </p:txBody>
      </p:sp>
      <p:sp>
        <p:nvSpPr>
          <p:cNvPr id="12" name="Text Placeholder 11">
            <a:extLst>
              <a:ext uri="{FF2B5EF4-FFF2-40B4-BE49-F238E27FC236}">
                <a16:creationId xmlns:a16="http://schemas.microsoft.com/office/drawing/2014/main" id="{2B0ECBCD-FA2E-3234-0343-292B1A34DA62}"/>
              </a:ext>
            </a:extLst>
          </p:cNvPr>
          <p:cNvSpPr>
            <a:spLocks noGrp="1"/>
          </p:cNvSpPr>
          <p:nvPr>
            <p:ph type="body" sz="quarter" idx="33"/>
          </p:nvPr>
        </p:nvSpPr>
        <p:spPr>
          <a:xfrm>
            <a:off x="8077200" y="1267096"/>
            <a:ext cx="3505200" cy="5402830"/>
          </a:xfrm>
          <a:ln w="19050">
            <a:solidFill>
              <a:schemeClr val="tx1"/>
            </a:solidFill>
          </a:ln>
        </p:spPr>
        <p:txBody>
          <a:bodyPr/>
          <a:lstStyle/>
          <a:p>
            <a:r>
              <a:rPr lang="en-US" sz="1800" i="1" dirty="0">
                <a:solidFill>
                  <a:srgbClr val="212325"/>
                </a:solidFill>
              </a:rPr>
              <a:t>Assignments are due at the end of class on the date stated in your course schedule.  I will </a:t>
            </a:r>
            <a:r>
              <a:rPr lang="en-US" sz="1800" b="1" i="1" dirty="0">
                <a:solidFill>
                  <a:srgbClr val="212325"/>
                </a:solidFill>
              </a:rPr>
              <a:t>not</a:t>
            </a:r>
            <a:r>
              <a:rPr lang="en-US" sz="1800" i="1" dirty="0">
                <a:solidFill>
                  <a:srgbClr val="212325"/>
                </a:solidFill>
              </a:rPr>
              <a:t> accept any assignments that are handed in past the due date.  I will only extend due dates personally if you have a </a:t>
            </a:r>
            <a:r>
              <a:rPr lang="en-US" sz="1800" i="1" u="sng" dirty="0">
                <a:solidFill>
                  <a:srgbClr val="212325"/>
                </a:solidFill>
              </a:rPr>
              <a:t>documented</a:t>
            </a:r>
            <a:r>
              <a:rPr lang="en-US" sz="1800" i="1" dirty="0">
                <a:solidFill>
                  <a:srgbClr val="212325"/>
                </a:solidFill>
              </a:rPr>
              <a:t> excuse.  If you have an issue of this nature that you need to discuss with me, please email me or come by during my office hours.  I will not address these issues before, during, or after class time.  There is also the possibility that I will extend due dates for the whole class if I feel it is necessary to do so.  </a:t>
            </a:r>
          </a:p>
        </p:txBody>
      </p:sp>
    </p:spTree>
    <p:extLst>
      <p:ext uri="{BB962C8B-B14F-4D97-AF65-F5344CB8AC3E}">
        <p14:creationId xmlns:p14="http://schemas.microsoft.com/office/powerpoint/2010/main" val="256831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40C219-990E-BD9B-B701-F29BA6A2B089}"/>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02BCB65B-E159-710B-362D-3B6B646812E8}"/>
              </a:ext>
            </a:extLst>
          </p:cNvPr>
          <p:cNvSpPr>
            <a:spLocks noGrp="1"/>
          </p:cNvSpPr>
          <p:nvPr>
            <p:ph type="sldNum" sz="quarter" idx="12"/>
          </p:nvPr>
        </p:nvSpPr>
        <p:spPr/>
        <p:txBody>
          <a:bodyPr/>
          <a:lstStyle/>
          <a:p>
            <a:fld id="{DFA4CD3D-26C8-47FF-8D13-9B32BAAB4735}" type="slidenum">
              <a:rPr lang="en-US" smtClean="0"/>
              <a:t>43</a:t>
            </a:fld>
            <a:endParaRPr lang="en-US"/>
          </a:p>
        </p:txBody>
      </p:sp>
      <p:sp>
        <p:nvSpPr>
          <p:cNvPr id="4" name="Title 3">
            <a:extLst>
              <a:ext uri="{FF2B5EF4-FFF2-40B4-BE49-F238E27FC236}">
                <a16:creationId xmlns:a16="http://schemas.microsoft.com/office/drawing/2014/main" id="{3936D8D5-53C4-164D-D126-6972A6B7560B}"/>
              </a:ext>
            </a:extLst>
          </p:cNvPr>
          <p:cNvSpPr>
            <a:spLocks noGrp="1"/>
          </p:cNvSpPr>
          <p:nvPr>
            <p:ph type="title"/>
          </p:nvPr>
        </p:nvSpPr>
        <p:spPr/>
        <p:txBody>
          <a:bodyPr/>
          <a:lstStyle/>
          <a:p>
            <a:r>
              <a:rPr lang="en-US" dirty="0">
                <a:solidFill>
                  <a:srgbClr val="BA0C2F"/>
                </a:solidFill>
                <a:latin typeface="Buckeye Serif 2 SemiBold" pitchFamily="2" charset="0"/>
                <a:ea typeface="Buckeye Serif 2 SemiBold" pitchFamily="2" charset="0"/>
              </a:rPr>
              <a:t>“Part 3” What’s Next?</a:t>
            </a:r>
          </a:p>
        </p:txBody>
      </p:sp>
      <p:sp>
        <p:nvSpPr>
          <p:cNvPr id="6" name="Text Placeholder 5">
            <a:extLst>
              <a:ext uri="{FF2B5EF4-FFF2-40B4-BE49-F238E27FC236}">
                <a16:creationId xmlns:a16="http://schemas.microsoft.com/office/drawing/2014/main" id="{2D46968D-1D0D-AC2A-9DCF-8E4F7DB81EB3}"/>
              </a:ext>
            </a:extLst>
          </p:cNvPr>
          <p:cNvSpPr>
            <a:spLocks noGrp="1"/>
          </p:cNvSpPr>
          <p:nvPr>
            <p:ph type="body" idx="24"/>
          </p:nvPr>
        </p:nvSpPr>
        <p:spPr/>
        <p:txBody>
          <a:bodyPr/>
          <a:lstStyle/>
          <a:p>
            <a:r>
              <a:rPr lang="en-US" dirty="0">
                <a:solidFill>
                  <a:srgbClr val="212325"/>
                </a:solidFill>
              </a:rPr>
              <a:t>Rubrics</a:t>
            </a:r>
          </a:p>
        </p:txBody>
      </p:sp>
      <p:sp>
        <p:nvSpPr>
          <p:cNvPr id="7" name="Content Placeholder 6">
            <a:extLst>
              <a:ext uri="{FF2B5EF4-FFF2-40B4-BE49-F238E27FC236}">
                <a16:creationId xmlns:a16="http://schemas.microsoft.com/office/drawing/2014/main" id="{CB747CBC-0BAA-9A13-C8B0-31816E610E34}"/>
              </a:ext>
            </a:extLst>
          </p:cNvPr>
          <p:cNvSpPr>
            <a:spLocks noGrp="1"/>
          </p:cNvSpPr>
          <p:nvPr>
            <p:ph sz="half" idx="25"/>
          </p:nvPr>
        </p:nvSpPr>
        <p:spPr>
          <a:xfrm>
            <a:off x="9203010" y="2546185"/>
            <a:ext cx="2345614" cy="4123741"/>
          </a:xfrm>
        </p:spPr>
        <p:txBody>
          <a:bodyPr>
            <a:normAutofit/>
          </a:bodyPr>
          <a:lstStyle/>
          <a:p>
            <a:pPr marL="285750" indent="-285750">
              <a:buFont typeface="Arial" panose="020B0604020202020204" pitchFamily="34" charset="0"/>
              <a:buChar char="•"/>
            </a:pPr>
            <a:r>
              <a:rPr lang="en-US" sz="2000" dirty="0">
                <a:solidFill>
                  <a:srgbClr val="212325"/>
                </a:solidFill>
              </a:rPr>
              <a:t>Grading guide that makes explicit the criteria for evaluating students’ work</a:t>
            </a:r>
          </a:p>
          <a:p>
            <a:pPr marL="285750" indent="-285750">
              <a:buFont typeface="Arial" panose="020B0604020202020204" pitchFamily="34" charset="0"/>
              <a:buChar char="•"/>
            </a:pPr>
            <a:r>
              <a:rPr lang="en-US" sz="2000" dirty="0">
                <a:solidFill>
                  <a:srgbClr val="212325"/>
                </a:solidFill>
              </a:rPr>
              <a:t>Inform students of expectations while they are learning</a:t>
            </a:r>
          </a:p>
        </p:txBody>
      </p:sp>
      <p:sp>
        <p:nvSpPr>
          <p:cNvPr id="8" name="Text Placeholder 7">
            <a:extLst>
              <a:ext uri="{FF2B5EF4-FFF2-40B4-BE49-F238E27FC236}">
                <a16:creationId xmlns:a16="http://schemas.microsoft.com/office/drawing/2014/main" id="{D5D1749B-AA99-929F-8F1B-5FBE74CDADFD}"/>
              </a:ext>
            </a:extLst>
          </p:cNvPr>
          <p:cNvSpPr>
            <a:spLocks noGrp="1"/>
          </p:cNvSpPr>
          <p:nvPr>
            <p:ph type="body" idx="28"/>
          </p:nvPr>
        </p:nvSpPr>
        <p:spPr/>
        <p:txBody>
          <a:bodyPr/>
          <a:lstStyle/>
          <a:p>
            <a:r>
              <a:rPr lang="en-US" dirty="0">
                <a:solidFill>
                  <a:srgbClr val="212325"/>
                </a:solidFill>
              </a:rPr>
              <a:t>Transparency</a:t>
            </a:r>
          </a:p>
        </p:txBody>
      </p:sp>
      <p:sp>
        <p:nvSpPr>
          <p:cNvPr id="9" name="Content Placeholder 8">
            <a:extLst>
              <a:ext uri="{FF2B5EF4-FFF2-40B4-BE49-F238E27FC236}">
                <a16:creationId xmlns:a16="http://schemas.microsoft.com/office/drawing/2014/main" id="{3AAB2E51-261B-23D3-3688-7DAFB7CC278B}"/>
              </a:ext>
            </a:extLst>
          </p:cNvPr>
          <p:cNvSpPr>
            <a:spLocks noGrp="1"/>
          </p:cNvSpPr>
          <p:nvPr>
            <p:ph sz="half" idx="29"/>
          </p:nvPr>
        </p:nvSpPr>
        <p:spPr/>
        <p:txBody>
          <a:bodyPr>
            <a:normAutofit/>
          </a:bodyPr>
          <a:lstStyle/>
          <a:p>
            <a:pPr marL="285750" indent="-285750">
              <a:buFont typeface="Arial" panose="020B0604020202020204" pitchFamily="34" charset="0"/>
              <a:buChar char="•"/>
            </a:pPr>
            <a:r>
              <a:rPr lang="en-US" sz="2000" dirty="0">
                <a:solidFill>
                  <a:srgbClr val="212325"/>
                </a:solidFill>
              </a:rPr>
              <a:t>Transparent assignments communicate the task, its purpose, and the criteria for task evaluation before students begin work</a:t>
            </a:r>
          </a:p>
        </p:txBody>
      </p:sp>
      <p:sp>
        <p:nvSpPr>
          <p:cNvPr id="10" name="Text Placeholder 9">
            <a:extLst>
              <a:ext uri="{FF2B5EF4-FFF2-40B4-BE49-F238E27FC236}">
                <a16:creationId xmlns:a16="http://schemas.microsoft.com/office/drawing/2014/main" id="{F6962633-DE6D-EA8D-FC81-D901F2A5A760}"/>
              </a:ext>
            </a:extLst>
          </p:cNvPr>
          <p:cNvSpPr>
            <a:spLocks noGrp="1"/>
          </p:cNvSpPr>
          <p:nvPr>
            <p:ph type="body" idx="30"/>
          </p:nvPr>
        </p:nvSpPr>
        <p:spPr/>
        <p:txBody>
          <a:bodyPr/>
          <a:lstStyle/>
          <a:p>
            <a:r>
              <a:rPr lang="en-US" dirty="0">
                <a:solidFill>
                  <a:srgbClr val="212325"/>
                </a:solidFill>
              </a:rPr>
              <a:t>Scaffolding</a:t>
            </a:r>
          </a:p>
        </p:txBody>
      </p:sp>
      <p:sp>
        <p:nvSpPr>
          <p:cNvPr id="11" name="Content Placeholder 10">
            <a:extLst>
              <a:ext uri="{FF2B5EF4-FFF2-40B4-BE49-F238E27FC236}">
                <a16:creationId xmlns:a16="http://schemas.microsoft.com/office/drawing/2014/main" id="{497FA4AD-9D8D-A305-C205-2743C048BB3D}"/>
              </a:ext>
            </a:extLst>
          </p:cNvPr>
          <p:cNvSpPr>
            <a:spLocks noGrp="1"/>
          </p:cNvSpPr>
          <p:nvPr>
            <p:ph sz="half" idx="31"/>
          </p:nvPr>
        </p:nvSpPr>
        <p:spPr>
          <a:xfrm>
            <a:off x="3527040" y="2546185"/>
            <a:ext cx="2345614" cy="3241157"/>
          </a:xfrm>
        </p:spPr>
        <p:txBody>
          <a:bodyPr>
            <a:normAutofit fontScale="92500" lnSpcReduction="10000"/>
          </a:bodyPr>
          <a:lstStyle/>
          <a:p>
            <a:pPr marL="285750" indent="-285750">
              <a:buFont typeface="Arial" panose="020B0604020202020204" pitchFamily="34" charset="0"/>
              <a:buChar char="•"/>
            </a:pPr>
            <a:r>
              <a:rPr lang="en-US" dirty="0">
                <a:solidFill>
                  <a:srgbClr val="212325"/>
                </a:solidFill>
              </a:rPr>
              <a:t>Intentional design of students’ learning experience providing concrete incremental steps from which they can build knowledge</a:t>
            </a:r>
          </a:p>
          <a:p>
            <a:pPr marL="285750" indent="-285750">
              <a:buFont typeface="Arial" panose="020B0604020202020204" pitchFamily="34" charset="0"/>
              <a:buChar char="•"/>
            </a:pPr>
            <a:r>
              <a:rPr lang="en-US" dirty="0">
                <a:solidFill>
                  <a:srgbClr val="212325"/>
                </a:solidFill>
              </a:rPr>
              <a:t>Build in opportunities for formative assessment</a:t>
            </a:r>
          </a:p>
        </p:txBody>
      </p:sp>
      <p:sp>
        <p:nvSpPr>
          <p:cNvPr id="12" name="Text Placeholder 11">
            <a:extLst>
              <a:ext uri="{FF2B5EF4-FFF2-40B4-BE49-F238E27FC236}">
                <a16:creationId xmlns:a16="http://schemas.microsoft.com/office/drawing/2014/main" id="{E8799A39-86B5-26F9-CB7B-48637E854314}"/>
              </a:ext>
            </a:extLst>
          </p:cNvPr>
          <p:cNvSpPr>
            <a:spLocks noGrp="1"/>
          </p:cNvSpPr>
          <p:nvPr>
            <p:ph type="body" idx="32"/>
          </p:nvPr>
        </p:nvSpPr>
        <p:spPr/>
        <p:txBody>
          <a:bodyPr>
            <a:normAutofit fontScale="92500"/>
          </a:bodyPr>
          <a:lstStyle/>
          <a:p>
            <a:r>
              <a:rPr lang="en-US" dirty="0">
                <a:solidFill>
                  <a:srgbClr val="212325"/>
                </a:solidFill>
              </a:rPr>
              <a:t>Parallel Content</a:t>
            </a:r>
          </a:p>
        </p:txBody>
      </p:sp>
      <p:sp>
        <p:nvSpPr>
          <p:cNvPr id="13" name="Content Placeholder 12">
            <a:extLst>
              <a:ext uri="{FF2B5EF4-FFF2-40B4-BE49-F238E27FC236}">
                <a16:creationId xmlns:a16="http://schemas.microsoft.com/office/drawing/2014/main" id="{E8292395-BF9D-4E46-4B98-85047B73C180}"/>
              </a:ext>
            </a:extLst>
          </p:cNvPr>
          <p:cNvSpPr>
            <a:spLocks noGrp="1"/>
          </p:cNvSpPr>
          <p:nvPr>
            <p:ph sz="half" idx="33"/>
          </p:nvPr>
        </p:nvSpPr>
        <p:spPr>
          <a:xfrm>
            <a:off x="604568" y="2546185"/>
            <a:ext cx="2401114" cy="3908403"/>
          </a:xfrm>
        </p:spPr>
        <p:txBody>
          <a:bodyPr>
            <a:normAutofit/>
          </a:bodyPr>
          <a:lstStyle/>
          <a:p>
            <a:pPr marL="285750" indent="-285750">
              <a:buFont typeface="Arial" panose="020B0604020202020204" pitchFamily="34" charset="0"/>
              <a:buChar char="•"/>
            </a:pPr>
            <a:r>
              <a:rPr lang="en-US" sz="2000" dirty="0">
                <a:solidFill>
                  <a:srgbClr val="212325"/>
                </a:solidFill>
              </a:rPr>
              <a:t>Skills, abilities, foundational content pieces</a:t>
            </a:r>
          </a:p>
          <a:p>
            <a:pPr marL="285750" indent="-285750">
              <a:buFont typeface="Arial" panose="020B0604020202020204" pitchFamily="34" charset="0"/>
              <a:buChar char="•"/>
            </a:pPr>
            <a:r>
              <a:rPr lang="en-US" sz="2000" dirty="0">
                <a:solidFill>
                  <a:srgbClr val="212325"/>
                </a:solidFill>
              </a:rPr>
              <a:t>Often crucial components of disciplinary work</a:t>
            </a:r>
          </a:p>
          <a:p>
            <a:pPr marL="285750" indent="-285750">
              <a:buFont typeface="Arial" panose="020B0604020202020204" pitchFamily="34" charset="0"/>
              <a:buChar char="•"/>
            </a:pPr>
            <a:r>
              <a:rPr lang="en-US" sz="2000" dirty="0">
                <a:solidFill>
                  <a:srgbClr val="212325"/>
                </a:solidFill>
              </a:rPr>
              <a:t>Can be overlooked as course content</a:t>
            </a:r>
          </a:p>
        </p:txBody>
      </p:sp>
    </p:spTree>
    <p:extLst>
      <p:ext uri="{BB962C8B-B14F-4D97-AF65-F5344CB8AC3E}">
        <p14:creationId xmlns:p14="http://schemas.microsoft.com/office/powerpoint/2010/main" val="2543931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49100-EB6C-7AC5-4677-6C000C5EDA20}"/>
              </a:ext>
            </a:extLst>
          </p:cNvPr>
          <p:cNvSpPr>
            <a:spLocks noGrp="1"/>
          </p:cNvSpPr>
          <p:nvPr>
            <p:ph type="title"/>
          </p:nvPr>
        </p:nvSpPr>
        <p:spPr>
          <a:xfrm>
            <a:off x="664028" y="365125"/>
            <a:ext cx="10515600" cy="709295"/>
          </a:xfrm>
        </p:spPr>
        <p:txBody>
          <a:bodyPr>
            <a:normAutofit fontScale="90000"/>
          </a:bodyPr>
          <a:lstStyle/>
          <a:p>
            <a:r>
              <a:rPr lang="en-US" b="0" dirty="0">
                <a:latin typeface="Buckeye Serif 2" pitchFamily="2" charset="0"/>
                <a:ea typeface="Buckeye Serif 2" pitchFamily="2" charset="0"/>
              </a:rPr>
              <a:t>Learn More</a:t>
            </a:r>
          </a:p>
        </p:txBody>
      </p:sp>
      <p:sp>
        <p:nvSpPr>
          <p:cNvPr id="3" name="Content Placeholder 2">
            <a:extLst>
              <a:ext uri="{FF2B5EF4-FFF2-40B4-BE49-F238E27FC236}">
                <a16:creationId xmlns:a16="http://schemas.microsoft.com/office/drawing/2014/main" id="{E0DA3A95-44D6-4839-431E-69FE24DB75B2}"/>
              </a:ext>
            </a:extLst>
          </p:cNvPr>
          <p:cNvSpPr>
            <a:spLocks noGrp="1"/>
          </p:cNvSpPr>
          <p:nvPr>
            <p:ph idx="1"/>
          </p:nvPr>
        </p:nvSpPr>
        <p:spPr>
          <a:xfrm>
            <a:off x="653143" y="1074420"/>
            <a:ext cx="5083628" cy="5102543"/>
          </a:xfrm>
          <a:ln>
            <a:solidFill>
              <a:schemeClr val="tx1"/>
            </a:solidFill>
          </a:ln>
        </p:spPr>
        <p:txBody>
          <a:bodyPr vert="horz" lIns="91440" tIns="45720" rIns="91440" bIns="45720" rtlCol="0" anchor="t">
            <a:normAutofit fontScale="92500" lnSpcReduction="10000"/>
          </a:bodyPr>
          <a:lstStyle/>
          <a:p>
            <a:r>
              <a:rPr lang="en-US" dirty="0"/>
              <a:t>Upcoming Workshops:</a:t>
            </a:r>
          </a:p>
          <a:p>
            <a:pPr>
              <a:buFont typeface="Wingdings" panose="05000000000000000000" pitchFamily="2" charset="2"/>
              <a:buChar char="§"/>
            </a:pPr>
            <a:r>
              <a:rPr lang="en-US" dirty="0"/>
              <a:t>3/24: Classroom Environment Strategies to Foster Student Sense of Belonging and Build Achievement</a:t>
            </a:r>
          </a:p>
          <a:p>
            <a:pPr>
              <a:buFont typeface="Wingdings" panose="05000000000000000000" pitchFamily="2" charset="2"/>
              <a:buChar char="§"/>
            </a:pPr>
            <a:r>
              <a:rPr lang="en-US" dirty="0"/>
              <a:t>4/10: Introduction to Inclusive Teaching: Universal Design for Learning</a:t>
            </a:r>
          </a:p>
          <a:p>
            <a:pPr>
              <a:buFont typeface="Wingdings" panose="05000000000000000000" pitchFamily="2" charset="2"/>
              <a:buChar char="§"/>
            </a:pPr>
            <a:r>
              <a:rPr lang="en-US" dirty="0"/>
              <a:t>4/17: Working with Neurodivergent Students</a:t>
            </a:r>
          </a:p>
          <a:p>
            <a:pPr>
              <a:buFont typeface="Wingdings" panose="05000000000000000000" pitchFamily="2" charset="2"/>
              <a:buChar char="§"/>
            </a:pPr>
            <a:r>
              <a:rPr lang="en-US" dirty="0">
                <a:latin typeface="Buckeye Sans 2"/>
              </a:rPr>
              <a:t>4/30: From Debate to Dialogue: Conversation Strategies to Build Connection across Difference</a:t>
            </a:r>
          </a:p>
        </p:txBody>
      </p:sp>
      <p:sp>
        <p:nvSpPr>
          <p:cNvPr id="5" name="Content Placeholder 2">
            <a:extLst>
              <a:ext uri="{FF2B5EF4-FFF2-40B4-BE49-F238E27FC236}">
                <a16:creationId xmlns:a16="http://schemas.microsoft.com/office/drawing/2014/main" id="{82863AEB-39A6-74AE-272A-CB367F31F66B}"/>
              </a:ext>
            </a:extLst>
          </p:cNvPr>
          <p:cNvSpPr txBox="1">
            <a:spLocks/>
          </p:cNvSpPr>
          <p:nvPr/>
        </p:nvSpPr>
        <p:spPr>
          <a:xfrm>
            <a:off x="6444344" y="1074419"/>
            <a:ext cx="5083628" cy="5102543"/>
          </a:xfrm>
          <a:prstGeom prst="rect">
            <a:avLst/>
          </a:prstGeom>
          <a:ln>
            <a:solidFill>
              <a:schemeClr val="tx1"/>
            </a:solidFill>
          </a:ln>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TLRC Articles: </a:t>
            </a:r>
          </a:p>
          <a:p>
            <a:pPr marL="457200" indent="-457200">
              <a:buFont typeface="Wingdings" panose="05000000000000000000" pitchFamily="2" charset="2"/>
              <a:buChar char="§"/>
            </a:pPr>
            <a:r>
              <a:rPr lang="en-US" sz="2600" dirty="0"/>
              <a:t>Creating an Inclusive Environment in CarmenZoom</a:t>
            </a:r>
          </a:p>
          <a:p>
            <a:pPr marL="457200" indent="-457200">
              <a:buFont typeface="Wingdings" panose="05000000000000000000" pitchFamily="2" charset="2"/>
              <a:buChar char="§"/>
            </a:pPr>
            <a:r>
              <a:rPr lang="en-US" sz="2600" dirty="0"/>
              <a:t>Inclusive Teaching: Understanding and Supporting Diversity</a:t>
            </a:r>
          </a:p>
          <a:p>
            <a:pPr marL="457200" indent="-457200">
              <a:buFont typeface="Wingdings" panose="05000000000000000000" pitchFamily="2" charset="2"/>
              <a:buChar char="§"/>
            </a:pPr>
            <a:r>
              <a:rPr lang="en-US" sz="2600" dirty="0"/>
              <a:t>Online and Hybrid Syllabus Template Instructions</a:t>
            </a:r>
          </a:p>
          <a:p>
            <a:pPr marL="457200" indent="-457200">
              <a:buFont typeface="Wingdings" panose="05000000000000000000" pitchFamily="2" charset="2"/>
              <a:buChar char="§"/>
            </a:pPr>
            <a:r>
              <a:rPr lang="en-US" sz="2600" dirty="0"/>
              <a:t>Preparing to Teach at Ohio State</a:t>
            </a:r>
          </a:p>
          <a:p>
            <a:pPr marL="457200" indent="-457200">
              <a:buFont typeface="Wingdings" panose="05000000000000000000" pitchFamily="2" charset="2"/>
              <a:buChar char="§"/>
            </a:pPr>
            <a:r>
              <a:rPr lang="en-US" sz="2600" dirty="0"/>
              <a:t>Shaping a Positive Learning Environment</a:t>
            </a:r>
          </a:p>
          <a:p>
            <a:pPr marL="457200" indent="-457200">
              <a:buFont typeface="Wingdings" panose="05000000000000000000" pitchFamily="2" charset="2"/>
              <a:buChar char="§"/>
            </a:pPr>
            <a:r>
              <a:rPr lang="en-US" sz="2600" dirty="0"/>
              <a:t>Supporting Student Learning and Metacognition</a:t>
            </a:r>
          </a:p>
          <a:p>
            <a:pPr marL="457200" indent="-457200">
              <a:buFont typeface="Wingdings" panose="05000000000000000000" pitchFamily="2" charset="2"/>
              <a:buChar char="§"/>
            </a:pPr>
            <a:r>
              <a:rPr lang="en-US" sz="2600" dirty="0"/>
              <a:t>Universal Design for Learning: Planning with All Students in Mind</a:t>
            </a:r>
          </a:p>
        </p:txBody>
      </p:sp>
    </p:spTree>
    <p:extLst>
      <p:ext uri="{BB962C8B-B14F-4D97-AF65-F5344CB8AC3E}">
        <p14:creationId xmlns:p14="http://schemas.microsoft.com/office/powerpoint/2010/main" val="705753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C6951D-B8EB-B43E-9D6E-26E2B785D22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08A620-D479-A2D3-ABD8-326DFB3F3F13}"/>
              </a:ext>
            </a:extLst>
          </p:cNvPr>
          <p:cNvSpPr>
            <a:spLocks noGrp="1"/>
          </p:cNvSpPr>
          <p:nvPr>
            <p:ph type="sldNum" sz="quarter" idx="12"/>
          </p:nvPr>
        </p:nvSpPr>
        <p:spPr/>
        <p:txBody>
          <a:bodyPr/>
          <a:lstStyle/>
          <a:p>
            <a:fld id="{DFA4CD3D-26C8-47FF-8D13-9B32BAAB4735}" type="slidenum">
              <a:rPr lang="en-US" sz="1200" smtClean="0"/>
              <a:t>45</a:t>
            </a:fld>
            <a:endParaRPr lang="en-US" sz="1200"/>
          </a:p>
        </p:txBody>
      </p:sp>
      <p:pic>
        <p:nvPicPr>
          <p:cNvPr id="9" name="Picture 2" descr="QR code.">
            <a:extLst>
              <a:ext uri="{FF2B5EF4-FFF2-40B4-BE49-F238E27FC236}">
                <a16:creationId xmlns:a16="http://schemas.microsoft.com/office/drawing/2014/main" id="{26378F07-802C-44DF-748F-2FB44C802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058" y="2582803"/>
            <a:ext cx="3331717" cy="33238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B72838C-FCA5-69DB-7146-4528E8E0E517}"/>
              </a:ext>
            </a:extLst>
          </p:cNvPr>
          <p:cNvSpPr txBox="1"/>
          <p:nvPr/>
        </p:nvSpPr>
        <p:spPr>
          <a:xfrm>
            <a:off x="633335" y="197050"/>
            <a:ext cx="4128982" cy="2677656"/>
          </a:xfrm>
          <a:prstGeom prst="rect">
            <a:avLst/>
          </a:prstGeom>
          <a:noFill/>
        </p:spPr>
        <p:txBody>
          <a:bodyPr wrap="square" rtlCol="0">
            <a:spAutoFit/>
          </a:bodyPr>
          <a:lstStyle/>
          <a:p>
            <a:pPr algn="ctr"/>
            <a:r>
              <a:rPr lang="en-US" sz="2800" b="1" dirty="0"/>
              <a:t>We value your feedback!  </a:t>
            </a:r>
          </a:p>
          <a:p>
            <a:pPr algn="ctr"/>
            <a:r>
              <a:rPr lang="en-US" sz="2000" i="1" dirty="0"/>
              <a:t>Please take a moment to let us know about your experience today.</a:t>
            </a:r>
          </a:p>
          <a:p>
            <a:pPr algn="ctr"/>
            <a:endParaRPr lang="en-US" sz="2000" dirty="0"/>
          </a:p>
          <a:p>
            <a:pPr algn="ctr"/>
            <a:r>
              <a:rPr lang="en-US" sz="2000" dirty="0"/>
              <a:t>Scan the QR code or visit:</a:t>
            </a:r>
          </a:p>
          <a:p>
            <a:pPr algn="ctr"/>
            <a:r>
              <a:rPr lang="en-US" sz="2000" dirty="0">
                <a:solidFill>
                  <a:srgbClr val="0070C0"/>
                </a:solidFill>
                <a:hlinkClick r:id="rId4">
                  <a:extLst>
                    <a:ext uri="{A12FA001-AC4F-418D-AE19-62706E023703}">
                      <ahyp:hlinkClr xmlns:ahyp="http://schemas.microsoft.com/office/drawing/2018/hyperlinkcolor" val="tx"/>
                    </a:ext>
                  </a:extLst>
                </a:hlinkClick>
              </a:rPr>
              <a:t>https://go.osu.edu/syllabus-survey</a:t>
            </a:r>
            <a:endParaRPr lang="en-US" sz="2000" dirty="0">
              <a:solidFill>
                <a:srgbClr val="0070C0"/>
              </a:solidFill>
            </a:endParaRPr>
          </a:p>
          <a:p>
            <a:pPr algn="ctr"/>
            <a:endParaRPr lang="en-US" sz="2000" dirty="0"/>
          </a:p>
          <a:p>
            <a:pPr algn="ctr"/>
            <a:endParaRPr lang="en-US" sz="2000" b="1" dirty="0">
              <a:solidFill>
                <a:srgbClr val="00B050"/>
              </a:solidFill>
            </a:endParaRPr>
          </a:p>
        </p:txBody>
      </p:sp>
      <p:sp>
        <p:nvSpPr>
          <p:cNvPr id="11" name="Title 1">
            <a:extLst>
              <a:ext uri="{FF2B5EF4-FFF2-40B4-BE49-F238E27FC236}">
                <a16:creationId xmlns:a16="http://schemas.microsoft.com/office/drawing/2014/main" id="{87E85E88-8944-C08D-A47B-1D4A0F2560CA}"/>
              </a:ext>
            </a:extLst>
          </p:cNvPr>
          <p:cNvSpPr>
            <a:spLocks noGrp="1"/>
          </p:cNvSpPr>
          <p:nvPr>
            <p:ph type="title"/>
          </p:nvPr>
        </p:nvSpPr>
        <p:spPr>
          <a:xfrm>
            <a:off x="5344922" y="330615"/>
            <a:ext cx="5441196" cy="1325563"/>
          </a:xfrm>
        </p:spPr>
        <p:txBody>
          <a:bodyPr anchor="b">
            <a:normAutofit/>
          </a:bodyPr>
          <a:lstStyle/>
          <a:p>
            <a:r>
              <a:rPr lang="en-US" sz="4400" dirty="0">
                <a:solidFill>
                  <a:srgbClr val="BA0C2F"/>
                </a:solidFill>
                <a:latin typeface="Buckeye Serif 2 SemiBold" pitchFamily="2" charset="0"/>
                <a:ea typeface="Buckeye Serif 2 SemiBold" pitchFamily="2" charset="0"/>
              </a:rPr>
              <a:t>Discussion</a:t>
            </a:r>
            <a:br>
              <a:rPr lang="en-US" sz="4400" dirty="0">
                <a:solidFill>
                  <a:srgbClr val="BA0C2F"/>
                </a:solidFill>
                <a:latin typeface="Buckeye Serif 2 SemiBold" pitchFamily="2" charset="0"/>
                <a:ea typeface="Buckeye Serif 2 SemiBold" pitchFamily="2" charset="0"/>
              </a:rPr>
            </a:br>
            <a:r>
              <a:rPr lang="en-US" sz="4400" dirty="0">
                <a:solidFill>
                  <a:srgbClr val="BA0C2F"/>
                </a:solidFill>
                <a:latin typeface="Buckeye Serif 2 SemiBold" pitchFamily="2" charset="0"/>
                <a:ea typeface="Buckeye Serif 2 SemiBold" pitchFamily="2" charset="0"/>
              </a:rPr>
              <a:t>Final Questions</a:t>
            </a:r>
            <a:endParaRPr lang="en-US" sz="4400" dirty="0">
              <a:solidFill>
                <a:srgbClr val="BA0C2F"/>
              </a:solidFill>
            </a:endParaRPr>
          </a:p>
        </p:txBody>
      </p:sp>
      <p:sp>
        <p:nvSpPr>
          <p:cNvPr id="12" name="Content Placeholder 17">
            <a:extLst>
              <a:ext uri="{FF2B5EF4-FFF2-40B4-BE49-F238E27FC236}">
                <a16:creationId xmlns:a16="http://schemas.microsoft.com/office/drawing/2014/main" id="{31C41506-4993-B743-0729-650C1F1637D7}"/>
              </a:ext>
            </a:extLst>
          </p:cNvPr>
          <p:cNvSpPr>
            <a:spLocks noGrp="1"/>
          </p:cNvSpPr>
          <p:nvPr>
            <p:ph sz="half" idx="13"/>
          </p:nvPr>
        </p:nvSpPr>
        <p:spPr>
          <a:xfrm>
            <a:off x="5344922" y="2025483"/>
            <a:ext cx="5441197" cy="4121921"/>
          </a:xfrm>
        </p:spPr>
        <p:txBody>
          <a:bodyPr vert="horz" lIns="91440" tIns="45720" rIns="91440" bIns="45720" rtlCol="0" anchor="t">
            <a:normAutofit/>
          </a:bodyPr>
          <a:lstStyle/>
          <a:p>
            <a:r>
              <a:rPr lang="en-US" b="1" dirty="0">
                <a:solidFill>
                  <a:schemeClr val="tx1"/>
                </a:solidFill>
                <a:latin typeface="Buckeye Sans 2"/>
              </a:rPr>
              <a:t>Audrey Harlyn, MA</a:t>
            </a:r>
            <a:br>
              <a:rPr lang="en-US" sz="2400" dirty="0">
                <a:effectLst/>
                <a:ea typeface="Calibri" panose="020F0502020204030204" pitchFamily="34" charset="0"/>
              </a:rPr>
            </a:br>
            <a:r>
              <a:rPr lang="en-US" u="sng" dirty="0">
                <a:solidFill>
                  <a:srgbClr val="0070C0"/>
                </a:solidFill>
                <a:latin typeface="Buckeye Sans 2"/>
                <a:ea typeface="+mn-lt"/>
                <a:cs typeface="+mn-lt"/>
                <a:hlinkClick r:id="rId5">
                  <a:extLst>
                    <a:ext uri="{A12FA001-AC4F-418D-AE19-62706E023703}">
                      <ahyp:hlinkClr xmlns:ahyp="http://schemas.microsoft.com/office/drawing/2018/hyperlinkcolor" val="tx"/>
                    </a:ext>
                  </a:extLst>
                </a:hlinkClick>
              </a:rPr>
              <a:t>Harlyn.1@osu.edu</a:t>
            </a:r>
            <a:endParaRPr lang="en-US" u="sng" dirty="0">
              <a:solidFill>
                <a:srgbClr val="0070C0"/>
              </a:solidFill>
              <a:latin typeface="Buckeye Sans 2"/>
              <a:ea typeface="+mn-lt"/>
              <a:cs typeface="+mn-lt"/>
            </a:endParaRPr>
          </a:p>
          <a:p>
            <a:endParaRPr lang="en-US" u="sng" dirty="0">
              <a:solidFill>
                <a:srgbClr val="0563C1"/>
              </a:solidFill>
              <a:ea typeface="+mn-lt"/>
              <a:cs typeface="+mn-lt"/>
            </a:endParaRPr>
          </a:p>
          <a:p>
            <a:r>
              <a:rPr lang="en-US" b="1" dirty="0">
                <a:solidFill>
                  <a:schemeClr val="tx1"/>
                </a:solidFill>
                <a:latin typeface="Buckeye Sans 2"/>
              </a:rPr>
              <a:t>Vicki Pitstick, PhD</a:t>
            </a:r>
            <a:br>
              <a:rPr lang="en-US" sz="2400" dirty="0">
                <a:effectLst/>
                <a:ea typeface="Calibri" panose="020F0502020204030204" pitchFamily="34" charset="0"/>
              </a:rPr>
            </a:br>
            <a:r>
              <a:rPr lang="en-US" u="sng" dirty="0">
                <a:solidFill>
                  <a:srgbClr val="0070C0"/>
                </a:solidFill>
                <a:latin typeface="Buckeye Sans 2"/>
                <a:ea typeface="+mn-lt"/>
                <a:cs typeface="+mn-lt"/>
                <a:hlinkClick r:id="rId6">
                  <a:extLst>
                    <a:ext uri="{A12FA001-AC4F-418D-AE19-62706E023703}">
                      <ahyp:hlinkClr xmlns:ahyp="http://schemas.microsoft.com/office/drawing/2018/hyperlinkcolor" val="tx"/>
                    </a:ext>
                  </a:extLst>
                </a:hlinkClick>
              </a:rPr>
              <a:t>Pitstick.10@osu.edu</a:t>
            </a:r>
            <a:endParaRPr lang="en-US" u="sng" dirty="0">
              <a:solidFill>
                <a:srgbClr val="0070C0"/>
              </a:solidFill>
              <a:latin typeface="Buckeye Sans 2"/>
              <a:ea typeface="+mn-lt"/>
              <a:cs typeface="+mn-lt"/>
            </a:endParaRPr>
          </a:p>
          <a:p>
            <a:endParaRPr lang="en-US" u="sng" dirty="0">
              <a:solidFill>
                <a:srgbClr val="0070C0"/>
              </a:solidFill>
              <a:latin typeface="Buckeye Sans 2"/>
              <a:ea typeface="+mn-lt"/>
              <a:cs typeface="+mn-lt"/>
            </a:endParaRPr>
          </a:p>
          <a:p>
            <a:r>
              <a:rPr lang="en-US" b="1" dirty="0">
                <a:solidFill>
                  <a:schemeClr val="tx1"/>
                </a:solidFill>
                <a:latin typeface="Buckeye Sans 2"/>
              </a:rPr>
              <a:t>Rachel Tuttle, EdD</a:t>
            </a:r>
          </a:p>
          <a:p>
            <a:r>
              <a:rPr lang="en-US" u="sng" dirty="0">
                <a:solidFill>
                  <a:srgbClr val="0070C0"/>
                </a:solidFill>
                <a:latin typeface="Buckeye Sans 2"/>
                <a:ea typeface="+mn-lt"/>
                <a:cs typeface="+mn-lt"/>
              </a:rPr>
              <a:t>Tuttle.146@osu.edu</a:t>
            </a:r>
          </a:p>
          <a:p>
            <a:endParaRPr lang="en-US" sz="2400" dirty="0"/>
          </a:p>
          <a:p>
            <a:endParaRPr lang="en-US" sz="2400" dirty="0"/>
          </a:p>
          <a:p>
            <a:endParaRPr lang="en-US" dirty="0"/>
          </a:p>
        </p:txBody>
      </p:sp>
    </p:spTree>
    <p:extLst>
      <p:ext uri="{BB962C8B-B14F-4D97-AF65-F5344CB8AC3E}">
        <p14:creationId xmlns:p14="http://schemas.microsoft.com/office/powerpoint/2010/main" val="2141142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F394AB-EB6A-B8A0-6A43-7F1554E78308}"/>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191FF50D-D0BC-0528-9721-470E1F6067DA}"/>
              </a:ext>
            </a:extLst>
          </p:cNvPr>
          <p:cNvSpPr>
            <a:spLocks noGrp="1"/>
          </p:cNvSpPr>
          <p:nvPr>
            <p:ph type="sldNum" sz="quarter" idx="12"/>
          </p:nvPr>
        </p:nvSpPr>
        <p:spPr/>
        <p:txBody>
          <a:bodyPr/>
          <a:lstStyle/>
          <a:p>
            <a:fld id="{6A437EE8-8900-40F5-8C81-C8A18CC53EFD}" type="slidenum">
              <a:rPr lang="en-US" smtClean="0"/>
              <a:t>5</a:t>
            </a:fld>
            <a:endParaRPr lang="en-US"/>
          </a:p>
        </p:txBody>
      </p:sp>
      <p:sp>
        <p:nvSpPr>
          <p:cNvPr id="8" name="Content Placeholder 7">
            <a:extLst>
              <a:ext uri="{FF2B5EF4-FFF2-40B4-BE49-F238E27FC236}">
                <a16:creationId xmlns:a16="http://schemas.microsoft.com/office/drawing/2014/main" id="{6C3895BE-6B32-AC75-1F8F-BD9DF6941BB7}"/>
              </a:ext>
            </a:extLst>
          </p:cNvPr>
          <p:cNvSpPr>
            <a:spLocks noGrp="1"/>
          </p:cNvSpPr>
          <p:nvPr>
            <p:ph sz="half" idx="13"/>
          </p:nvPr>
        </p:nvSpPr>
        <p:spPr>
          <a:xfrm>
            <a:off x="5344922" y="2025483"/>
            <a:ext cx="6711243" cy="4121921"/>
          </a:xfrm>
        </p:spPr>
        <p:txBody>
          <a:bodyPr vert="horz" lIns="91440" tIns="45720" rIns="91440" bIns="45720" rtlCol="0" anchor="t">
            <a:normAutofit/>
          </a:bodyPr>
          <a:lstStyle/>
          <a:p>
            <a:pPr marL="342900" indent="-342900">
              <a:buFont typeface="Arial" panose="020B0604020202020204" pitchFamily="34" charset="0"/>
              <a:buChar char="•"/>
            </a:pPr>
            <a:r>
              <a:rPr lang="en-US" sz="2800" dirty="0">
                <a:solidFill>
                  <a:schemeClr val="tx1"/>
                </a:solidFill>
                <a:latin typeface="Buckeye Serif 2" pitchFamily="2" charset="0"/>
                <a:ea typeface="Buckeye Serif 2" pitchFamily="2" charset="0"/>
              </a:rPr>
              <a:t>Student Sense of Belonging </a:t>
            </a:r>
          </a:p>
          <a:p>
            <a:pPr marL="342900" indent="-342900">
              <a:buFont typeface="Arial" panose="020B0604020202020204" pitchFamily="34" charset="0"/>
              <a:buChar char="•"/>
            </a:pPr>
            <a:r>
              <a:rPr lang="en-US" sz="2800" dirty="0">
                <a:solidFill>
                  <a:schemeClr val="tx1"/>
                </a:solidFill>
                <a:latin typeface="Buckeye Serif 2" pitchFamily="2" charset="0"/>
                <a:ea typeface="Buckeye Serif 2" pitchFamily="2" charset="0"/>
              </a:rPr>
              <a:t>Syllabus Strategies</a:t>
            </a:r>
          </a:p>
          <a:p>
            <a:pPr marL="809625" lvl="1" indent="-342900"/>
            <a:r>
              <a:rPr lang="en-US" sz="2800" dirty="0">
                <a:solidFill>
                  <a:schemeClr val="tx1"/>
                </a:solidFill>
                <a:latin typeface="Buckeye Serif 2" pitchFamily="2" charset="0"/>
                <a:ea typeface="Buckeye Serif 2" pitchFamily="2" charset="0"/>
              </a:rPr>
              <a:t>Part 1: Set Expectations for an Inclusive Classroom </a:t>
            </a:r>
          </a:p>
          <a:p>
            <a:pPr marL="809625" lvl="1" indent="-342900"/>
            <a:r>
              <a:rPr lang="en-US" sz="2800" dirty="0">
                <a:solidFill>
                  <a:schemeClr val="tx1"/>
                </a:solidFill>
                <a:latin typeface="Buckeye Serif 2" pitchFamily="2" charset="0"/>
                <a:ea typeface="Buckeye Serif 2" pitchFamily="2" charset="0"/>
              </a:rPr>
              <a:t>Part 2: Consider Context</a:t>
            </a:r>
          </a:p>
          <a:p>
            <a:pPr marL="1265238" lvl="2" indent="-342900"/>
            <a:r>
              <a:rPr lang="en-US" sz="2600" dirty="0">
                <a:solidFill>
                  <a:schemeClr val="tx1"/>
                </a:solidFill>
                <a:latin typeface="Buckeye Serif 2" pitchFamily="2" charset="0"/>
                <a:ea typeface="Buckeye Serif 2" pitchFamily="2" charset="0"/>
              </a:rPr>
              <a:t>Dennis Learning Center</a:t>
            </a:r>
          </a:p>
          <a:p>
            <a:pPr marL="342900" indent="-342900">
              <a:buFont typeface="Arial" panose="020B0604020202020204" pitchFamily="34" charset="0"/>
              <a:buChar char="•"/>
            </a:pPr>
            <a:r>
              <a:rPr lang="en-US" sz="2800" dirty="0">
                <a:solidFill>
                  <a:schemeClr val="tx1"/>
                </a:solidFill>
                <a:latin typeface="Buckeye Serif 2" pitchFamily="2" charset="0"/>
                <a:ea typeface="Buckeye Serif 2" pitchFamily="2" charset="0"/>
              </a:rPr>
              <a:t>Questions &amp; Final Thoughts</a:t>
            </a:r>
          </a:p>
          <a:p>
            <a:pPr marL="342900" indent="-342900">
              <a:buFont typeface="Arial" panose="020B0604020202020204" pitchFamily="34" charset="0"/>
              <a:buChar char="•"/>
            </a:pPr>
            <a:r>
              <a:rPr lang="en-US" sz="2800" dirty="0">
                <a:solidFill>
                  <a:schemeClr val="tx1"/>
                </a:solidFill>
                <a:latin typeface="Buckeye Serif 2" pitchFamily="2" charset="0"/>
                <a:ea typeface="Buckeye Serif 2" pitchFamily="2" charset="0"/>
              </a:rPr>
              <a:t>Wrap-Up</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6" name="Picture Placeholder 5" descr="A group of people sitting around a table">
            <a:extLst>
              <a:ext uri="{FF2B5EF4-FFF2-40B4-BE49-F238E27FC236}">
                <a16:creationId xmlns:a16="http://schemas.microsoft.com/office/drawing/2014/main" id="{6DB26C47-190D-E429-5193-39469759407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9722" r="19722"/>
          <a:stretch>
            <a:fillRect/>
          </a:stretch>
        </p:blipFill>
        <p:spPr/>
      </p:pic>
      <p:sp>
        <p:nvSpPr>
          <p:cNvPr id="2" name="Title 1">
            <a:extLst>
              <a:ext uri="{FF2B5EF4-FFF2-40B4-BE49-F238E27FC236}">
                <a16:creationId xmlns:a16="http://schemas.microsoft.com/office/drawing/2014/main" id="{0393A089-DB4A-9445-C068-DCADEC8E8D61}"/>
              </a:ext>
            </a:extLst>
          </p:cNvPr>
          <p:cNvSpPr>
            <a:spLocks noGrp="1"/>
          </p:cNvSpPr>
          <p:nvPr>
            <p:ph type="title"/>
          </p:nvPr>
        </p:nvSpPr>
        <p:spPr/>
        <p:txBody>
          <a:bodyPr anchor="b">
            <a:normAutofit/>
          </a:bodyPr>
          <a:lstStyle/>
          <a:p>
            <a:r>
              <a:rPr lang="en-US" b="0" dirty="0">
                <a:solidFill>
                  <a:srgbClr val="BA0C2F"/>
                </a:solidFill>
                <a:latin typeface="Buckeye Serif 2" pitchFamily="2" charset="0"/>
                <a:ea typeface="Buckeye Serif 2" pitchFamily="2" charset="0"/>
              </a:rPr>
              <a:t>Session Outline</a:t>
            </a:r>
          </a:p>
        </p:txBody>
      </p:sp>
    </p:spTree>
    <p:extLst>
      <p:ext uri="{BB962C8B-B14F-4D97-AF65-F5344CB8AC3E}">
        <p14:creationId xmlns:p14="http://schemas.microsoft.com/office/powerpoint/2010/main" val="193008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06A5BB4-DB15-300D-E943-59D67504E214}"/>
              </a:ext>
            </a:extLst>
          </p:cNvPr>
          <p:cNvSpPr>
            <a:spLocks noGrp="1"/>
          </p:cNvSpPr>
          <p:nvPr>
            <p:ph type="ftr" sz="quarter" idx="11"/>
          </p:nvPr>
        </p:nvSpPr>
        <p:spPr>
          <a:xfrm>
            <a:off x="6970371" y="6310522"/>
            <a:ext cx="4114800" cy="365125"/>
          </a:xfrm>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0B3513C3-B06B-659A-26B6-6EEB3C625343}"/>
              </a:ext>
            </a:extLst>
          </p:cNvPr>
          <p:cNvSpPr>
            <a:spLocks noGrp="1"/>
          </p:cNvSpPr>
          <p:nvPr>
            <p:ph type="sldNum" sz="quarter" idx="12"/>
          </p:nvPr>
        </p:nvSpPr>
        <p:spPr/>
        <p:txBody>
          <a:bodyPr/>
          <a:lstStyle/>
          <a:p>
            <a:fld id="{6A437EE8-8900-40F5-8C81-C8A18CC53EFD}" type="slidenum">
              <a:rPr lang="en-US" smtClean="0"/>
              <a:t>6</a:t>
            </a:fld>
            <a:endParaRPr lang="en-US"/>
          </a:p>
        </p:txBody>
      </p:sp>
      <p:sp>
        <p:nvSpPr>
          <p:cNvPr id="3" name="Content Placeholder 2">
            <a:extLst>
              <a:ext uri="{FF2B5EF4-FFF2-40B4-BE49-F238E27FC236}">
                <a16:creationId xmlns:a16="http://schemas.microsoft.com/office/drawing/2014/main" id="{6B67D930-80E9-FC41-B4FE-B410F10E7D95}"/>
              </a:ext>
            </a:extLst>
          </p:cNvPr>
          <p:cNvSpPr>
            <a:spLocks noGrp="1"/>
          </p:cNvSpPr>
          <p:nvPr>
            <p:ph sz="half" idx="13"/>
          </p:nvPr>
        </p:nvSpPr>
        <p:spPr>
          <a:xfrm>
            <a:off x="5344922" y="1988327"/>
            <a:ext cx="5952827" cy="4693099"/>
          </a:xfrm>
        </p:spPr>
        <p:txBody>
          <a:bodyPr vert="horz" lIns="91440" tIns="45720" rIns="91440" bIns="45720" rtlCol="0" anchor="t">
            <a:noAutofit/>
          </a:bodyPr>
          <a:lstStyle/>
          <a:p>
            <a:r>
              <a:rPr lang="en-US" i="1" dirty="0">
                <a:solidFill>
                  <a:srgbClr val="000000"/>
                </a:solidFill>
                <a:latin typeface="Buckeye Sans 2" pitchFamily="2" charset="0"/>
                <a:ea typeface="Cambria"/>
              </a:rPr>
              <a:t>When students feel...</a:t>
            </a:r>
            <a:endParaRPr lang="en-US" dirty="0">
              <a:solidFill>
                <a:srgbClr val="000000"/>
              </a:solidFill>
              <a:latin typeface="Buckeye Sans 2" pitchFamily="2" charset="0"/>
              <a:ea typeface="Cambria"/>
            </a:endParaRPr>
          </a:p>
          <a:p>
            <a:pPr marL="457200" indent="-457200">
              <a:buFont typeface="Wingdings" panose="020B0604020202020204" pitchFamily="34" charset="0"/>
              <a:buChar char="Ø"/>
            </a:pPr>
            <a:r>
              <a:rPr lang="en-US" i="1" dirty="0">
                <a:solidFill>
                  <a:srgbClr val="000000"/>
                </a:solidFill>
                <a:latin typeface="Buckeye Sans 2" pitchFamily="2" charset="0"/>
                <a:ea typeface="Cambria"/>
              </a:rPr>
              <a:t>valued and respected in the educational context</a:t>
            </a:r>
            <a:endParaRPr lang="en-US" dirty="0">
              <a:solidFill>
                <a:srgbClr val="000000"/>
              </a:solidFill>
              <a:latin typeface="Buckeye Sans 2" pitchFamily="2" charset="0"/>
              <a:ea typeface="Cambria"/>
            </a:endParaRPr>
          </a:p>
          <a:p>
            <a:pPr marL="457200" indent="-457200">
              <a:buFont typeface="Wingdings" panose="020B0604020202020204" pitchFamily="34" charset="0"/>
              <a:buChar char="Ø"/>
            </a:pPr>
            <a:r>
              <a:rPr lang="en-US" i="1" dirty="0">
                <a:solidFill>
                  <a:srgbClr val="000000"/>
                </a:solidFill>
                <a:latin typeface="Buckeye Sans 2" pitchFamily="2" charset="0"/>
                <a:ea typeface="Cambria"/>
              </a:rPr>
              <a:t>a sense of socio-psychological comfort and connection to the  depths and quality of the group dynamics </a:t>
            </a:r>
            <a:endParaRPr lang="en-US" dirty="0">
              <a:solidFill>
                <a:srgbClr val="000000"/>
              </a:solidFill>
              <a:latin typeface="Buckeye Sans 2" pitchFamily="2" charset="0"/>
              <a:ea typeface="Cambria"/>
            </a:endParaRPr>
          </a:p>
          <a:p>
            <a:pPr marL="457200" indent="-457200">
              <a:buFont typeface="Wingdings" panose="020B0604020202020204" pitchFamily="34" charset="0"/>
              <a:buChar char="Ø"/>
            </a:pPr>
            <a:r>
              <a:rPr lang="en-US" i="1" dirty="0">
                <a:solidFill>
                  <a:srgbClr val="000000"/>
                </a:solidFill>
                <a:latin typeface="Buckeye Sans 2" pitchFamily="2" charset="0"/>
                <a:ea typeface="Cambria"/>
              </a:rPr>
              <a:t>they are being accepted for who they are without changing anything</a:t>
            </a:r>
          </a:p>
          <a:p>
            <a:pPr marL="457200" indent="-457200">
              <a:buFont typeface="Wingdings" panose="020B0604020202020204" pitchFamily="34" charset="0"/>
              <a:buChar char="Ø"/>
            </a:pPr>
            <a:r>
              <a:rPr lang="en-US" i="1" dirty="0">
                <a:solidFill>
                  <a:srgbClr val="000000"/>
                </a:solidFill>
                <a:latin typeface="Buckeye Sans 2" pitchFamily="2" charset="0"/>
                <a:ea typeface="Cambria"/>
              </a:rPr>
              <a:t>their sense of belonging or not belonging is not just a feeling but is worn like their own skin</a:t>
            </a:r>
            <a:endParaRPr lang="en-US" dirty="0">
              <a:latin typeface="Buckeye Sans 2" pitchFamily="2" charset="0"/>
            </a:endParaRPr>
          </a:p>
        </p:txBody>
      </p:sp>
      <p:pic>
        <p:nvPicPr>
          <p:cNvPr id="9" name="Picture Placeholder 8" descr="A group of young men working on a project">
            <a:extLst>
              <a:ext uri="{FF2B5EF4-FFF2-40B4-BE49-F238E27FC236}">
                <a16:creationId xmlns:a16="http://schemas.microsoft.com/office/drawing/2014/main" id="{BB0C1DE4-1C2B-B70E-61E4-318F990C5E9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05" r="1705"/>
          <a:stretch/>
        </p:blipFill>
        <p:spPr/>
      </p:pic>
      <p:sp>
        <p:nvSpPr>
          <p:cNvPr id="2" name="Title 1">
            <a:extLst>
              <a:ext uri="{FF2B5EF4-FFF2-40B4-BE49-F238E27FC236}">
                <a16:creationId xmlns:a16="http://schemas.microsoft.com/office/drawing/2014/main" id="{79D80209-CF2F-0005-70A4-07B060866276}"/>
              </a:ext>
            </a:extLst>
          </p:cNvPr>
          <p:cNvSpPr>
            <a:spLocks noGrp="1"/>
          </p:cNvSpPr>
          <p:nvPr>
            <p:ph type="title"/>
          </p:nvPr>
        </p:nvSpPr>
        <p:spPr/>
        <p:txBody>
          <a:bodyPr>
            <a:noAutofit/>
          </a:bodyPr>
          <a:lstStyle/>
          <a:p>
            <a:r>
              <a:rPr lang="en-US" sz="3200" b="0" dirty="0">
                <a:solidFill>
                  <a:srgbClr val="BA0C2F"/>
                </a:solidFill>
                <a:latin typeface="Buckeye Serif 2 SemiBold"/>
                <a:ea typeface="Buckeye Serif 2 SemiBold" pitchFamily="2" charset="0"/>
              </a:rPr>
              <a:t>What is Student Sense of Belonging? </a:t>
            </a:r>
            <a:br>
              <a:rPr lang="en-US" sz="3200" b="0" dirty="0">
                <a:latin typeface="Buckeye Serif 2 SemiBold" pitchFamily="2" charset="0"/>
                <a:ea typeface="Buckeye Serif 2 SemiBold" pitchFamily="2" charset="0"/>
              </a:rPr>
            </a:br>
            <a:br>
              <a:rPr lang="en-US" sz="3200" b="1" dirty="0">
                <a:latin typeface="Buckeye Serif 2 SemiBold" pitchFamily="2" charset="0"/>
                <a:ea typeface="Buckeye Serif 2 SemiBold" pitchFamily="2" charset="0"/>
              </a:rPr>
            </a:br>
            <a:endParaRPr lang="en-US" sz="3200" b="0" dirty="0">
              <a:solidFill>
                <a:srgbClr val="C00000"/>
              </a:solidFill>
              <a:latin typeface="Buckeye Serif 2 SemiBold" pitchFamily="2" charset="0"/>
              <a:ea typeface="Buckeye Serif 2 SemiBold" pitchFamily="2" charset="0"/>
            </a:endParaRPr>
          </a:p>
        </p:txBody>
      </p:sp>
    </p:spTree>
    <p:extLst>
      <p:ext uri="{BB962C8B-B14F-4D97-AF65-F5344CB8AC3E}">
        <p14:creationId xmlns:p14="http://schemas.microsoft.com/office/powerpoint/2010/main" val="3736466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11067A-EBF3-9B16-4C29-AFE74A868D2F}"/>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91E39954-4757-4BA2-0554-C7AC7292D096}"/>
              </a:ext>
            </a:extLst>
          </p:cNvPr>
          <p:cNvSpPr>
            <a:spLocks noGrp="1"/>
          </p:cNvSpPr>
          <p:nvPr>
            <p:ph type="sldNum" sz="quarter" idx="12"/>
          </p:nvPr>
        </p:nvSpPr>
        <p:spPr/>
        <p:txBody>
          <a:bodyPr/>
          <a:lstStyle/>
          <a:p>
            <a:fld id="{DFA4CD3D-26C8-47FF-8D13-9B32BAAB4735}" type="slidenum">
              <a:rPr lang="en-US" smtClean="0"/>
              <a:t>7</a:t>
            </a:fld>
            <a:endParaRPr lang="en-US"/>
          </a:p>
        </p:txBody>
      </p:sp>
      <p:sp>
        <p:nvSpPr>
          <p:cNvPr id="12" name="Title 1">
            <a:extLst>
              <a:ext uri="{FF2B5EF4-FFF2-40B4-BE49-F238E27FC236}">
                <a16:creationId xmlns:a16="http://schemas.microsoft.com/office/drawing/2014/main" id="{DFD4C355-5AB2-5B50-EDF1-2666C75DB9D5}"/>
              </a:ext>
            </a:extLst>
          </p:cNvPr>
          <p:cNvSpPr>
            <a:spLocks noGrp="1"/>
          </p:cNvSpPr>
          <p:nvPr>
            <p:ph type="title" idx="4294967295"/>
          </p:nvPr>
        </p:nvSpPr>
        <p:spPr>
          <a:xfrm>
            <a:off x="925513" y="1893888"/>
            <a:ext cx="3657600" cy="3594100"/>
          </a:xfrm>
          <a:prstGeom prst="ellipse">
            <a:avLst/>
          </a:prstGeom>
          <a:solidFill>
            <a:srgbClr val="BA0E31"/>
          </a:solidFill>
          <a:ln w="174625" cmpd="thinThick">
            <a:solidFill>
              <a:srgbClr val="262626"/>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
                <a:srgbClr val="C00000"/>
              </a:buClr>
              <a:buSzPct val="110000"/>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mj-lt"/>
                <a:ea typeface="+mj-ea"/>
                <a:cs typeface="+mj-cs"/>
              </a:rPr>
              <a:t>Academic</a:t>
            </a:r>
            <a:r>
              <a:rPr kumimoji="0" lang="en-US" sz="1800" b="1" i="0" u="none" strike="noStrike" kern="1200" cap="none" spc="0" normalizeH="0" baseline="0" noProof="0" dirty="0">
                <a:ln>
                  <a:noFill/>
                </a:ln>
                <a:solidFill>
                  <a:srgbClr val="FFFFFF"/>
                </a:solidFill>
                <a:effectLst/>
                <a:uLnTx/>
                <a:uFillTx/>
                <a:latin typeface="+mj-lt"/>
                <a:ea typeface="+mj-ea"/>
                <a:cs typeface="+mj-cs"/>
              </a:rPr>
              <a:t> Belonging</a:t>
            </a:r>
            <a:br>
              <a:rPr kumimoji="0" lang="en-US" sz="1800" b="1" i="0" u="none" strike="noStrike" kern="1200" cap="none" spc="0" normalizeH="0" baseline="0" noProof="0" dirty="0">
                <a:ln>
                  <a:noFill/>
                </a:ln>
                <a:solidFill>
                  <a:srgbClr val="6B6C6C"/>
                </a:solidFill>
                <a:effectLst/>
                <a:uLnTx/>
                <a:uFillTx/>
                <a:latin typeface="+mj-lt"/>
                <a:ea typeface="+mj-ea"/>
                <a:cs typeface="+mn-cs"/>
              </a:rPr>
            </a:br>
            <a:br>
              <a:rPr kumimoji="0" lang="en-US" sz="1800" b="1" i="0" u="none" strike="noStrike" kern="1200" cap="none" spc="0" normalizeH="0" baseline="0" noProof="0" dirty="0">
                <a:ln>
                  <a:noFill/>
                </a:ln>
                <a:solidFill>
                  <a:srgbClr val="6B6C6C"/>
                </a:solidFill>
                <a:effectLst/>
                <a:uLnTx/>
                <a:uFillTx/>
                <a:latin typeface="+mj-lt"/>
                <a:ea typeface="+mj-ea"/>
                <a:cs typeface="+mn-cs"/>
              </a:rPr>
            </a:br>
            <a:r>
              <a:rPr kumimoji="0" lang="en-US" sz="1800" b="0" i="0" u="none" strike="noStrike" kern="1200" cap="none" spc="0" normalizeH="0" baseline="0" noProof="0" dirty="0">
                <a:ln>
                  <a:noFill/>
                </a:ln>
                <a:solidFill>
                  <a:srgbClr val="FFFFFF"/>
                </a:solidFill>
                <a:effectLst/>
                <a:uLnTx/>
                <a:uFillTx/>
                <a:latin typeface="+mj-lt"/>
                <a:ea typeface="+mj-ea"/>
                <a:cs typeface="+mj-cs"/>
              </a:rPr>
              <a:t>When a student feels competent and comfortable in class.</a:t>
            </a:r>
            <a:br>
              <a:rPr kumimoji="0" lang="en-US" sz="1800" b="0" i="0" u="none" strike="noStrike" kern="1200" cap="none" spc="0" normalizeH="0" baseline="0" noProof="0" dirty="0">
                <a:ln>
                  <a:noFill/>
                </a:ln>
                <a:solidFill>
                  <a:srgbClr val="FFFFFF"/>
                </a:solidFill>
                <a:effectLst/>
                <a:uLnTx/>
                <a:uFillTx/>
                <a:latin typeface="+mj-lt"/>
                <a:ea typeface="+mj-ea"/>
                <a:cs typeface="+mn-cs"/>
              </a:rPr>
            </a:br>
            <a:r>
              <a:rPr kumimoji="0" lang="en-US" sz="1800" b="0" i="0" u="none" strike="noStrike" kern="1200" cap="none" spc="0" normalizeH="0" baseline="0" noProof="0" dirty="0">
                <a:ln>
                  <a:noFill/>
                </a:ln>
                <a:solidFill>
                  <a:srgbClr val="FFFFFF"/>
                </a:solidFill>
                <a:effectLst/>
                <a:uLnTx/>
                <a:uFillTx/>
                <a:latin typeface="+mj-lt"/>
                <a:ea typeface="+mj-ea"/>
                <a:cs typeface="+mn-cs"/>
              </a:rPr>
              <a:t>(Nunn, 2021) </a:t>
            </a:r>
            <a:endParaRPr kumimoji="0" lang="en-US" sz="1800" b="0" i="0" u="none" strike="noStrike" kern="1200" cap="none" spc="0" normalizeH="0" baseline="0" noProof="0" dirty="0">
              <a:ln>
                <a:noFill/>
              </a:ln>
              <a:solidFill>
                <a:srgbClr val="FFFFFF"/>
              </a:solidFill>
              <a:effectLst/>
              <a:uLnTx/>
              <a:uFillTx/>
              <a:latin typeface="+mj-lt"/>
              <a:ea typeface="+mj-ea"/>
              <a:cs typeface="+mj-cs"/>
            </a:endParaRPr>
          </a:p>
        </p:txBody>
      </p:sp>
      <p:pic>
        <p:nvPicPr>
          <p:cNvPr id="13" name="Picture Placeholder 7" descr="A diagram of a sense of belonging">
            <a:extLst>
              <a:ext uri="{FF2B5EF4-FFF2-40B4-BE49-F238E27FC236}">
                <a16:creationId xmlns:a16="http://schemas.microsoft.com/office/drawing/2014/main" id="{64102EF5-F119-344C-7C82-7063B99D2051}"/>
              </a:ext>
            </a:extLst>
          </p:cNvPr>
          <p:cNvPicPr>
            <a:picLocks noGrp="1" noChangeAspect="1"/>
          </p:cNvPicPr>
          <p:nvPr>
            <p:ph idx="26"/>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11489" r="15191"/>
          <a:stretch/>
        </p:blipFill>
        <p:spPr>
          <a:xfrm>
            <a:off x="3980330" y="365759"/>
            <a:ext cx="8107447" cy="5749963"/>
          </a:xfrm>
          <a:prstGeom prst="rect">
            <a:avLst/>
          </a:prstGeom>
        </p:spPr>
      </p:pic>
    </p:spTree>
    <p:extLst>
      <p:ext uri="{BB962C8B-B14F-4D97-AF65-F5344CB8AC3E}">
        <p14:creationId xmlns:p14="http://schemas.microsoft.com/office/powerpoint/2010/main" val="2615395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E294A2-A2BB-06DE-1C38-EF84860FE4C1}"/>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5F98C3AB-EDE2-210B-61F6-D20B9B386BCA}"/>
              </a:ext>
            </a:extLst>
          </p:cNvPr>
          <p:cNvSpPr>
            <a:spLocks noGrp="1"/>
          </p:cNvSpPr>
          <p:nvPr>
            <p:ph type="sldNum" sz="quarter" idx="12"/>
          </p:nvPr>
        </p:nvSpPr>
        <p:spPr/>
        <p:txBody>
          <a:bodyPr/>
          <a:lstStyle/>
          <a:p>
            <a:fld id="{DFA4CD3D-26C8-47FF-8D13-9B32BAAB4735}" type="slidenum">
              <a:rPr lang="en-US" smtClean="0"/>
              <a:t>8</a:t>
            </a:fld>
            <a:endParaRPr lang="en-US"/>
          </a:p>
        </p:txBody>
      </p:sp>
      <p:sp>
        <p:nvSpPr>
          <p:cNvPr id="4" name="Content Placeholder 3">
            <a:extLst>
              <a:ext uri="{FF2B5EF4-FFF2-40B4-BE49-F238E27FC236}">
                <a16:creationId xmlns:a16="http://schemas.microsoft.com/office/drawing/2014/main" id="{0FCD28EE-DA52-F771-2DC3-C76C63A0FEEA}"/>
              </a:ext>
            </a:extLst>
          </p:cNvPr>
          <p:cNvSpPr>
            <a:spLocks noGrp="1"/>
          </p:cNvSpPr>
          <p:nvPr>
            <p:ph sz="half" idx="13"/>
          </p:nvPr>
        </p:nvSpPr>
        <p:spPr/>
        <p:txBody>
          <a:bodyPr vert="horz" lIns="91440" tIns="45720" rIns="91440" bIns="45720" rtlCol="0" anchor="t">
            <a:noAutofit/>
          </a:bodyPr>
          <a:lstStyle/>
          <a:p>
            <a:pPr marL="342900" indent="-342900">
              <a:buChar char="•"/>
            </a:pPr>
            <a:r>
              <a:rPr lang="en-US" dirty="0">
                <a:solidFill>
                  <a:schemeClr val="tx1"/>
                </a:solidFill>
                <a:latin typeface="Buckeye Sans 2" pitchFamily="2" charset="0"/>
                <a:ea typeface="Buckeye Serif 2" pitchFamily="2" charset="0"/>
              </a:rPr>
              <a:t>Higher level of student motivation to learn that leads to higher achievement</a:t>
            </a:r>
          </a:p>
          <a:p>
            <a:pPr marL="342900" indent="-342900">
              <a:buChar char="•"/>
            </a:pPr>
            <a:r>
              <a:rPr lang="en-US" dirty="0">
                <a:solidFill>
                  <a:schemeClr val="tx1"/>
                </a:solidFill>
                <a:latin typeface="Buckeye Sans 2" pitchFamily="2" charset="0"/>
                <a:ea typeface="Buckeye Serif 2" pitchFamily="2" charset="0"/>
              </a:rPr>
              <a:t>More participation and engagement from students</a:t>
            </a:r>
          </a:p>
          <a:p>
            <a:pPr marL="342900" indent="-342900">
              <a:buChar char="•"/>
            </a:pPr>
            <a:r>
              <a:rPr lang="en-US" dirty="0">
                <a:solidFill>
                  <a:schemeClr val="tx1"/>
                </a:solidFill>
                <a:latin typeface="Buckeye Sans 2" pitchFamily="2" charset="0"/>
                <a:ea typeface="Buckeye Serif 2" pitchFamily="2" charset="0"/>
              </a:rPr>
              <a:t>The words of a faculty member make an impact on students</a:t>
            </a:r>
          </a:p>
          <a:p>
            <a:pPr marL="342900" indent="-342900">
              <a:buChar char="•"/>
            </a:pPr>
            <a:r>
              <a:rPr lang="en-US" dirty="0">
                <a:solidFill>
                  <a:schemeClr val="tx1"/>
                </a:solidFill>
                <a:latin typeface="Buckeye Sans 2" pitchFamily="2" charset="0"/>
                <a:ea typeface="Buckeye Serif 2" pitchFamily="2" charset="0"/>
              </a:rPr>
              <a:t>One staff or faculty member who cares in a student's life can not only affect success in their chosen field but can positively impact their overall well-being.</a:t>
            </a:r>
          </a:p>
        </p:txBody>
      </p:sp>
      <p:sp>
        <p:nvSpPr>
          <p:cNvPr id="6" name="Title 5">
            <a:extLst>
              <a:ext uri="{FF2B5EF4-FFF2-40B4-BE49-F238E27FC236}">
                <a16:creationId xmlns:a16="http://schemas.microsoft.com/office/drawing/2014/main" id="{31337699-21E4-BF04-0868-5C0F17E6FEA0}"/>
              </a:ext>
            </a:extLst>
          </p:cNvPr>
          <p:cNvSpPr>
            <a:spLocks noGrp="1"/>
          </p:cNvSpPr>
          <p:nvPr>
            <p:ph type="title"/>
          </p:nvPr>
        </p:nvSpPr>
        <p:spPr/>
        <p:txBody>
          <a:bodyPr anchor="b"/>
          <a:lstStyle/>
          <a:p>
            <a:r>
              <a:rPr lang="en-US" b="0" dirty="0">
                <a:solidFill>
                  <a:srgbClr val="BA0C2F"/>
                </a:solidFill>
                <a:latin typeface="Buckeye Serif 2" pitchFamily="2" charset="0"/>
                <a:ea typeface="Buckeye Serif 2" pitchFamily="2" charset="0"/>
              </a:rPr>
              <a:t>Why it matters</a:t>
            </a:r>
          </a:p>
        </p:txBody>
      </p:sp>
      <p:pic>
        <p:nvPicPr>
          <p:cNvPr id="9" name="Picture Placeholder 8" descr="A group of people sitting in a room with a computer">
            <a:extLst>
              <a:ext uri="{FF2B5EF4-FFF2-40B4-BE49-F238E27FC236}">
                <a16:creationId xmlns:a16="http://schemas.microsoft.com/office/drawing/2014/main" id="{FF8C521F-6A83-B8AD-1CD0-02E4181E2B8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2883" r="22883"/>
          <a:stretch>
            <a:fillRect/>
          </a:stretch>
        </p:blipFill>
        <p:spPr/>
      </p:pic>
    </p:spTree>
    <p:extLst>
      <p:ext uri="{BB962C8B-B14F-4D97-AF65-F5344CB8AC3E}">
        <p14:creationId xmlns:p14="http://schemas.microsoft.com/office/powerpoint/2010/main" val="2807462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415F71-4661-C7B6-0B47-12FCC7B8CB95}"/>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00B406BC-A573-4BD6-5FB4-1955B70C3CB2}"/>
              </a:ext>
            </a:extLst>
          </p:cNvPr>
          <p:cNvSpPr>
            <a:spLocks noGrp="1"/>
          </p:cNvSpPr>
          <p:nvPr>
            <p:ph type="sldNum" sz="quarter" idx="12"/>
          </p:nvPr>
        </p:nvSpPr>
        <p:spPr/>
        <p:txBody>
          <a:bodyPr/>
          <a:lstStyle/>
          <a:p>
            <a:fld id="{DFA4CD3D-26C8-47FF-8D13-9B32BAAB4735}" type="slidenum">
              <a:rPr lang="en-US" smtClean="0"/>
              <a:t>9</a:t>
            </a:fld>
            <a:endParaRPr lang="en-US"/>
          </a:p>
        </p:txBody>
      </p:sp>
      <p:pic>
        <p:nvPicPr>
          <p:cNvPr id="4" name="Picture 3" descr="A cartoon of a person in a pyramid">
            <a:extLst>
              <a:ext uri="{FF2B5EF4-FFF2-40B4-BE49-F238E27FC236}">
                <a16:creationId xmlns:a16="http://schemas.microsoft.com/office/drawing/2014/main" id="{183BD08A-4DB5-3C40-4437-75A052D94D7C}"/>
              </a:ext>
            </a:extLst>
          </p:cNvPr>
          <p:cNvPicPr>
            <a:picLocks noChangeAspect="1"/>
          </p:cNvPicPr>
          <p:nvPr/>
        </p:nvPicPr>
        <p:blipFill>
          <a:blip r:embed="rId2"/>
          <a:stretch>
            <a:fillRect/>
          </a:stretch>
        </p:blipFill>
        <p:spPr>
          <a:xfrm>
            <a:off x="2644409" y="385763"/>
            <a:ext cx="8231799" cy="5891091"/>
          </a:xfrm>
          <a:prstGeom prst="rect">
            <a:avLst/>
          </a:prstGeom>
        </p:spPr>
      </p:pic>
      <p:sp>
        <p:nvSpPr>
          <p:cNvPr id="5" name="Title 4">
            <a:extLst>
              <a:ext uri="{FF2B5EF4-FFF2-40B4-BE49-F238E27FC236}">
                <a16:creationId xmlns:a16="http://schemas.microsoft.com/office/drawing/2014/main" id="{5DF84948-B1B8-1565-24A4-E3A49DAECE56}"/>
              </a:ext>
            </a:extLst>
          </p:cNvPr>
          <p:cNvSpPr>
            <a:spLocks noGrp="1"/>
          </p:cNvSpPr>
          <p:nvPr>
            <p:ph type="title" idx="4294967295"/>
          </p:nvPr>
        </p:nvSpPr>
        <p:spPr/>
        <p:txBody>
          <a:bodyPr/>
          <a:lstStyle/>
          <a:p>
            <a:endParaRPr lang="en-US" dirty="0"/>
          </a:p>
        </p:txBody>
      </p:sp>
    </p:spTree>
    <p:extLst>
      <p:ext uri="{BB962C8B-B14F-4D97-AF65-F5344CB8AC3E}">
        <p14:creationId xmlns:p14="http://schemas.microsoft.com/office/powerpoint/2010/main" val="566132099"/>
      </p:ext>
    </p:extLst>
  </p:cSld>
  <p:clrMapOvr>
    <a:masterClrMapping/>
  </p:clrMapOvr>
</p:sld>
</file>

<file path=ppt/theme/theme1.xml><?xml version="1.0" encoding="utf-8"?>
<a:theme xmlns:a="http://schemas.openxmlformats.org/drawingml/2006/main" name="Office Theme">
  <a:themeElements>
    <a:clrScheme name="700e1e">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700E1E"/>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FFFFFF"/>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4">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E65F33"/>
      </a:hlink>
      <a:folHlink>
        <a:srgbClr val="FFFFFF"/>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700e1e">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700E1E"/>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Custom 1">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FFFFFF"/>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3E599D5F-8A97-457D-B1E6-3D080210E531}">
  <we:reference id="d98404ac-f9e2-4292-8cb6-eec349559ae5" version="1.0.0.2" store="EXCatalog" storeType="EXCatalog"/>
  <we:alternateReferences>
    <we:reference id="WA104381526" version="1.0.0.2" store="WA104381526" storeType="OMEX"/>
  </we:alternateReferences>
  <we:properties>
    <we:property name="FormID" value="&quot;NlYJ61IQlUiVKx_53x0RIZHkcDealmZCrrtZJ6l48dhUOFQzUUpSSzc3TFNJRVc2NFU3TjMwU0I3Wi4u&quot;"/>
    <we:property name="FormMode" value="&quot;DesignTime&quot;"/>
  </we:properties>
  <we:bindings/>
  <we:snapshot xmlns:r="http://schemas.openxmlformats.org/officeDocument/2006/relationships"/>
</we:webextension>
</file>

<file path=ppt/webextensions/webextension2.xml><?xml version="1.0" encoding="utf-8"?>
<we:webextension xmlns:we="http://schemas.microsoft.com/office/webextensions/webextension/2010/11" id="{788A1EC7-A8A0-4009-B7D4-D4331B88C43D}">
  <we:reference id="d98404ac-f9e2-4292-8cb6-eec349559ae5" version="1.0.0.2" store="EXCatalog" storeType="EXCatalog"/>
  <we:alternateReferences>
    <we:reference id="WA104381526" version="1.0.0.2" store="WA104381526" storeType="OMEX"/>
  </we:alternateReferences>
  <we:properties>
    <we:property name="FormID" value="&quot;NlYJ61IQlUiVKx_53x0RIZHkcDealmZCrrtZJ6l48dhUM1RJTFVOSVBQVTdCSklHUEExWFk2Qk5aWC4u&quot;"/>
    <we:property name="FormMode" value="&quot;DesignTime&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7838b69-40c8-4305-9e71-88e109461eab">
      <Terms xmlns="http://schemas.microsoft.com/office/infopath/2007/PartnerControls"/>
    </lcf76f155ced4ddcb4097134ff3c332f>
    <TaxCatchAll xmlns="5d4cbc9f-bf6b-44e0-a3dc-722ea6663b03" xsi:nil="true"/>
    <SharedWithUsers xmlns="5d4cbc9f-bf6b-44e0-a3dc-722ea6663b03">
      <UserInfo>
        <DisplayName>DRAKE All Staff Members</DisplayName>
        <AccountId>66</AccountId>
        <AccountType/>
      </UserInfo>
      <UserInfo>
        <DisplayName>Tuttle, Rachel</DisplayName>
        <AccountId>85</AccountId>
        <AccountType/>
      </UserInfo>
      <UserInfo>
        <DisplayName>Warner, Harry</DisplayName>
        <AccountId>86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91503D866FF35499390B5317E0805B1" ma:contentTypeVersion="15" ma:contentTypeDescription="Create a new document." ma:contentTypeScope="" ma:versionID="0baf5d796aae546ed8b9ed2bc98503ba">
  <xsd:schema xmlns:xsd="http://www.w3.org/2001/XMLSchema" xmlns:xs="http://www.w3.org/2001/XMLSchema" xmlns:p="http://schemas.microsoft.com/office/2006/metadata/properties" xmlns:ns2="a7838b69-40c8-4305-9e71-88e109461eab" xmlns:ns3="5d4cbc9f-bf6b-44e0-a3dc-722ea6663b03" targetNamespace="http://schemas.microsoft.com/office/2006/metadata/properties" ma:root="true" ma:fieldsID="cd4ecd204f9aa55ba99e9bb3e2794897" ns2:_="" ns3:_="">
    <xsd:import namespace="a7838b69-40c8-4305-9e71-88e109461eab"/>
    <xsd:import namespace="5d4cbc9f-bf6b-44e0-a3dc-722ea6663b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838b69-40c8-4305-9e71-88e109461e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b434354-605c-4a24-9fd5-b21458dd13e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4cbc9f-bf6b-44e0-a3dc-722ea6663b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864f062-4305-48b7-8de7-a6734e6a7fe9}" ma:internalName="TaxCatchAll" ma:showField="CatchAllData" ma:web="5d4cbc9f-bf6b-44e0-a3dc-722ea6663b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8BEB66-0C0B-4B90-9CB4-1562F81D5409}">
  <ds:schemaRefs>
    <ds:schemaRef ds:uri="http://schemas.microsoft.com/sharepoint/v3/contenttype/forms"/>
  </ds:schemaRefs>
</ds:datastoreItem>
</file>

<file path=customXml/itemProps2.xml><?xml version="1.0" encoding="utf-8"?>
<ds:datastoreItem xmlns:ds="http://schemas.openxmlformats.org/officeDocument/2006/customXml" ds:itemID="{11A5B590-EC41-47D6-9826-DB3928C76193}">
  <ds:schemaRefs>
    <ds:schemaRef ds:uri="http://purl.org/dc/terms/"/>
    <ds:schemaRef ds:uri="http://purl.org/dc/elements/1.1/"/>
    <ds:schemaRef ds:uri="http://purl.org/dc/dcmitype/"/>
    <ds:schemaRef ds:uri="http://schemas.microsoft.com/office/2006/metadata/properties"/>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5d4cbc9f-bf6b-44e0-a3dc-722ea6663b03"/>
    <ds:schemaRef ds:uri="a7838b69-40c8-4305-9e71-88e109461eab"/>
  </ds:schemaRefs>
</ds:datastoreItem>
</file>

<file path=customXml/itemProps3.xml><?xml version="1.0" encoding="utf-8"?>
<ds:datastoreItem xmlns:ds="http://schemas.openxmlformats.org/officeDocument/2006/customXml" ds:itemID="{4A1CAFAD-8290-44CC-B24A-83B015EB83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838b69-40c8-4305-9e71-88e109461eab"/>
    <ds:schemaRef ds:uri="5d4cbc9f-bf6b-44e0-a3dc-722ea6663b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8709</TotalTime>
  <Words>3194</Words>
  <Application>Microsoft Office PowerPoint</Application>
  <PresentationFormat>Widescreen</PresentationFormat>
  <Paragraphs>395</Paragraphs>
  <Slides>45</Slides>
  <Notes>30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45</vt:i4>
      </vt:variant>
    </vt:vector>
  </HeadingPairs>
  <TitlesOfParts>
    <vt:vector size="62" baseType="lpstr">
      <vt:lpstr>Arial</vt:lpstr>
      <vt:lpstr>Buckeye Sans</vt:lpstr>
      <vt:lpstr>Buckeye Sans 2</vt:lpstr>
      <vt:lpstr>Buckeye Sans 2 SemiBold</vt:lpstr>
      <vt:lpstr>Buckeye Serif 2</vt:lpstr>
      <vt:lpstr>Buckeye Serif 2 Black</vt:lpstr>
      <vt:lpstr>Buckeye Serif 2 SemiBold</vt:lpstr>
      <vt:lpstr>Buckeye Serif Black</vt:lpstr>
      <vt:lpstr>Calibri</vt:lpstr>
      <vt:lpstr>Courier New</vt:lpstr>
      <vt:lpstr>Segoe UI</vt:lpstr>
      <vt:lpstr>Wingdings</vt:lpstr>
      <vt:lpstr>Office Theme</vt:lpstr>
      <vt:lpstr>1_Office Theme</vt:lpstr>
      <vt:lpstr>Office Theme</vt:lpstr>
      <vt:lpstr>Office Theme</vt:lpstr>
      <vt:lpstr>1_Office Theme</vt:lpstr>
      <vt:lpstr>Syllabus Strategies to Foster Student Sense of Belonging</vt:lpstr>
      <vt:lpstr>Facilitators</vt:lpstr>
      <vt:lpstr>Workshop  Guidelines</vt:lpstr>
      <vt:lpstr>Today’s Learning Outcomes</vt:lpstr>
      <vt:lpstr>Session Outline</vt:lpstr>
      <vt:lpstr>What is Student Sense of Belonging?   </vt:lpstr>
      <vt:lpstr>Academic Belonging  When a student feels competent and comfortable in class. (Nunn, 2021) </vt:lpstr>
      <vt:lpstr>Why it matters</vt:lpstr>
      <vt:lpstr>PowerPoint Presentation</vt:lpstr>
      <vt:lpstr>Growth Mindset + Growth Culture</vt:lpstr>
      <vt:lpstr>Growth Mindset Culture</vt:lpstr>
      <vt:lpstr>A Growth Mindset-Focused Syllabus</vt:lpstr>
      <vt:lpstr>Conversation: Answer in the chat or out loud</vt:lpstr>
      <vt:lpstr>The Syllabus</vt:lpstr>
      <vt:lpstr>Part 1:  Set Expectations for an Inclusive Classroom</vt:lpstr>
      <vt:lpstr>PowerPoint Presentation</vt:lpstr>
      <vt:lpstr>PowerPoint Presentation</vt:lpstr>
      <vt:lpstr>The Syllabus as a Contract</vt:lpstr>
      <vt:lpstr>The Syllabus as a  Living Constitution</vt:lpstr>
      <vt:lpstr>The Syllabus as a  Living Constitution</vt:lpstr>
      <vt:lpstr>The Syllabus as a  Living Constitution</vt:lpstr>
      <vt:lpstr>The Syllabus as a  Living Constitution</vt:lpstr>
      <vt:lpstr>The Syllabus as a  Living Constitution</vt:lpstr>
      <vt:lpstr>Syllabus Review Activity</vt:lpstr>
      <vt:lpstr>Debrief</vt:lpstr>
      <vt:lpstr>Communicate Your Commitment to  Inclusive Teaching</vt:lpstr>
      <vt:lpstr>PowerPoint Presentation</vt:lpstr>
      <vt:lpstr>PowerPoint Presentation</vt:lpstr>
      <vt:lpstr>Communicate Your Commitment to Inclusive Teaching</vt:lpstr>
      <vt:lpstr>Communicate Your Commitment to Inclusive Teaching</vt:lpstr>
      <vt:lpstr>Tone</vt:lpstr>
      <vt:lpstr>Present the Material in a Tone that Conveys Respect</vt:lpstr>
      <vt:lpstr>Part 2:  Consider Context</vt:lpstr>
      <vt:lpstr>Rachel Tuttle, EdD</vt:lpstr>
      <vt:lpstr>Dennis Learning Center </vt:lpstr>
      <vt:lpstr>Dennis Learning Center</vt:lpstr>
      <vt:lpstr>Tool: Workload Calculator</vt:lpstr>
      <vt:lpstr>Tool: Calendar</vt:lpstr>
      <vt:lpstr>Student Centered Course Policies</vt:lpstr>
      <vt:lpstr>Conduct a Student-Centered Policy Review</vt:lpstr>
      <vt:lpstr>Remove, Revise, Replace Policies</vt:lpstr>
      <vt:lpstr>Group Exercise – Revise This Policy</vt:lpstr>
      <vt:lpstr>“Part 3” What’s Next?</vt:lpstr>
      <vt:lpstr>Learn More</vt:lpstr>
      <vt:lpstr>Discussion Final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Hoy, Mary</dc:creator>
  <cp:lastModifiedBy>Hines, Tiffany</cp:lastModifiedBy>
  <cp:revision>145</cp:revision>
  <dcterms:created xsi:type="dcterms:W3CDTF">2021-09-24T16:29:17Z</dcterms:created>
  <dcterms:modified xsi:type="dcterms:W3CDTF">2025-04-08T13:05:59Z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0x010100691503D866FF35499390B5317E0805B1</vt:lpwstr>
  </property>
  <property fmtid="{D5CDD505-2E9C-101B-9397-08002B2CF9AE}" pid="3" name="MediaServiceImageTags">
    <vt:lpwstr/>
  </property>
</Properties>
</file>