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693" r:id="rId5"/>
  </p:sldMasterIdLst>
  <p:notesMasterIdLst>
    <p:notesMasterId r:id="rId45"/>
  </p:notesMasterIdLst>
  <p:sldIdLst>
    <p:sldId id="876" r:id="rId6"/>
    <p:sldId id="875" r:id="rId7"/>
    <p:sldId id="892" r:id="rId8"/>
    <p:sldId id="893" r:id="rId9"/>
    <p:sldId id="894" r:id="rId10"/>
    <p:sldId id="896" r:id="rId11"/>
    <p:sldId id="897" r:id="rId12"/>
    <p:sldId id="898" r:id="rId13"/>
    <p:sldId id="899" r:id="rId14"/>
    <p:sldId id="900" r:id="rId15"/>
    <p:sldId id="901" r:id="rId16"/>
    <p:sldId id="902" r:id="rId17"/>
    <p:sldId id="905" r:id="rId18"/>
    <p:sldId id="907" r:id="rId19"/>
    <p:sldId id="908" r:id="rId20"/>
    <p:sldId id="904" r:id="rId21"/>
    <p:sldId id="906" r:id="rId22"/>
    <p:sldId id="934" r:id="rId23"/>
    <p:sldId id="935" r:id="rId24"/>
    <p:sldId id="909" r:id="rId25"/>
    <p:sldId id="911" r:id="rId26"/>
    <p:sldId id="912" r:id="rId27"/>
    <p:sldId id="913" r:id="rId28"/>
    <p:sldId id="914" r:id="rId29"/>
    <p:sldId id="915" r:id="rId30"/>
    <p:sldId id="916" r:id="rId31"/>
    <p:sldId id="917" r:id="rId32"/>
    <p:sldId id="920" r:id="rId33"/>
    <p:sldId id="919" r:id="rId34"/>
    <p:sldId id="921" r:id="rId35"/>
    <p:sldId id="922" r:id="rId36"/>
    <p:sldId id="923" r:id="rId37"/>
    <p:sldId id="924" r:id="rId38"/>
    <p:sldId id="925" r:id="rId39"/>
    <p:sldId id="926" r:id="rId40"/>
    <p:sldId id="927" r:id="rId41"/>
    <p:sldId id="931" r:id="rId42"/>
    <p:sldId id="932" r:id="rId43"/>
    <p:sldId id="933"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tchell, Sam" initials="MS" lastIdx="1" clrIdx="0">
    <p:extLst>
      <p:ext uri="{19B8F6BF-5375-455C-9EA6-DF929625EA0E}">
        <p15:presenceInfo xmlns:p15="http://schemas.microsoft.com/office/powerpoint/2012/main" userId="S::mitchell.1857@buckeyemail.osu.edu::bbe25c93-8732-462c-bb4e-654bbb888658" providerId="AD"/>
      </p:ext>
    </p:extLst>
  </p:cmAuthor>
  <p:cmAuthor id="2" name="Sandborn, Shana" initials="SS" lastIdx="3" clrIdx="1">
    <p:extLst>
      <p:ext uri="{19B8F6BF-5375-455C-9EA6-DF929625EA0E}">
        <p15:presenceInfo xmlns:p15="http://schemas.microsoft.com/office/powerpoint/2012/main" userId="S::sandborn.2@buckeyemail.osu.edu::f1f2c939-2389-4f1b-ab5b-262d2d6acf65" providerId="AD"/>
      </p:ext>
    </p:extLst>
  </p:cmAuthor>
  <p:cmAuthor id="3" name="Masonheimer, August" initials="AM" lastIdx="1" clrIdx="2">
    <p:extLst>
      <p:ext uri="{19B8F6BF-5375-455C-9EA6-DF929625EA0E}">
        <p15:presenceInfo xmlns:p15="http://schemas.microsoft.com/office/powerpoint/2012/main" userId="S::masonheimer.1@buckeyemail.osu.edu::fce3785f-9fc6-4afe-a971-0eb0baa66288" providerId="AD"/>
      </p:ext>
    </p:extLst>
  </p:cmAuthor>
  <p:cmAuthor id="4" name="Thompson, Carmi" initials="TC" lastIdx="1" clrIdx="3">
    <p:extLst>
      <p:ext uri="{19B8F6BF-5375-455C-9EA6-DF929625EA0E}">
        <p15:presenceInfo xmlns:p15="http://schemas.microsoft.com/office/powerpoint/2012/main" userId="S::thompson.4455@buckeyemail.osu.edu::5667fbfe-d7ab-42e8-8844-1dc3e311e6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0000"/>
    <a:srgbClr val="C00000"/>
    <a:srgbClr val="BA0C2F"/>
    <a:srgbClr val="3F4443"/>
    <a:srgbClr val="EFEF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D275A4-6D06-B14B-9A2B-D15285573FBC}" v="8" dt="2026-03-31T21:39:01.1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865"/>
    <p:restoredTop sz="83773"/>
  </p:normalViewPr>
  <p:slideViewPr>
    <p:cSldViewPr snapToGrid="0">
      <p:cViewPr varScale="1">
        <p:scale>
          <a:sx n="45" d="100"/>
          <a:sy n="45" d="100"/>
        </p:scale>
        <p:origin x="192" y="5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hony, Anika" userId="760a5405-ed92-4265-a06c-41e7580e647b" providerId="ADAL" clId="{2537F935-66CB-5BE8-B3FA-CC5C67AD74B1}"/>
    <pc:docChg chg="undo custSel addSld delSld modSld sldOrd delMainMaster">
      <pc:chgData name="Anthony, Anika" userId="760a5405-ed92-4265-a06c-41e7580e647b" providerId="ADAL" clId="{2537F935-66CB-5BE8-B3FA-CC5C67AD74B1}" dt="2026-04-01T18:16:57.631" v="598" actId="20577"/>
      <pc:docMkLst>
        <pc:docMk/>
      </pc:docMkLst>
      <pc:sldChg chg="modSp mod">
        <pc:chgData name="Anthony, Anika" userId="760a5405-ed92-4265-a06c-41e7580e647b" providerId="ADAL" clId="{2537F935-66CB-5BE8-B3FA-CC5C67AD74B1}" dt="2026-03-31T21:39:02.789" v="551" actId="20577"/>
        <pc:sldMkLst>
          <pc:docMk/>
          <pc:sldMk cId="1531455026" sldId="875"/>
        </pc:sldMkLst>
        <pc:spChg chg="mod">
          <ac:chgData name="Anthony, Anika" userId="760a5405-ed92-4265-a06c-41e7580e647b" providerId="ADAL" clId="{2537F935-66CB-5BE8-B3FA-CC5C67AD74B1}" dt="2026-03-31T21:38:55.154" v="545" actId="20577"/>
          <ac:spMkLst>
            <pc:docMk/>
            <pc:sldMk cId="1531455026" sldId="875"/>
            <ac:spMk id="9" creationId="{E216100A-4869-CDC7-FA7A-C92F910E3178}"/>
          </ac:spMkLst>
        </pc:spChg>
        <pc:spChg chg="mod">
          <ac:chgData name="Anthony, Anika" userId="760a5405-ed92-4265-a06c-41e7580e647b" providerId="ADAL" clId="{2537F935-66CB-5BE8-B3FA-CC5C67AD74B1}" dt="2026-03-31T21:39:02.789" v="551" actId="20577"/>
          <ac:spMkLst>
            <pc:docMk/>
            <pc:sldMk cId="1531455026" sldId="875"/>
            <ac:spMk id="11" creationId="{451F7FA1-58C6-6066-9A07-9CB730E36507}"/>
          </ac:spMkLst>
        </pc:spChg>
      </pc:sldChg>
      <pc:sldChg chg="modSp mod">
        <pc:chgData name="Anthony, Anika" userId="760a5405-ed92-4265-a06c-41e7580e647b" providerId="ADAL" clId="{2537F935-66CB-5BE8-B3FA-CC5C67AD74B1}" dt="2026-03-31T19:34:34.250" v="399" actId="1076"/>
        <pc:sldMkLst>
          <pc:docMk/>
          <pc:sldMk cId="2684014046" sldId="902"/>
        </pc:sldMkLst>
        <pc:spChg chg="mod">
          <ac:chgData name="Anthony, Anika" userId="760a5405-ed92-4265-a06c-41e7580e647b" providerId="ADAL" clId="{2537F935-66CB-5BE8-B3FA-CC5C67AD74B1}" dt="2026-03-31T19:34:34.250" v="399" actId="1076"/>
          <ac:spMkLst>
            <pc:docMk/>
            <pc:sldMk cId="2684014046" sldId="902"/>
            <ac:spMk id="2" creationId="{8A80918D-AF79-D9F8-B70C-CB7F3E8D28EC}"/>
          </ac:spMkLst>
        </pc:spChg>
      </pc:sldChg>
      <pc:sldChg chg="modSp mod ord">
        <pc:chgData name="Anthony, Anika" userId="760a5405-ed92-4265-a06c-41e7580e647b" providerId="ADAL" clId="{2537F935-66CB-5BE8-B3FA-CC5C67AD74B1}" dt="2026-03-31T19:36:26.780" v="414" actId="20577"/>
        <pc:sldMkLst>
          <pc:docMk/>
          <pc:sldMk cId="3269222761" sldId="904"/>
        </pc:sldMkLst>
        <pc:spChg chg="mod">
          <ac:chgData name="Anthony, Anika" userId="760a5405-ed92-4265-a06c-41e7580e647b" providerId="ADAL" clId="{2537F935-66CB-5BE8-B3FA-CC5C67AD74B1}" dt="2026-03-31T19:36:26.780" v="414" actId="20577"/>
          <ac:spMkLst>
            <pc:docMk/>
            <pc:sldMk cId="3269222761" sldId="904"/>
            <ac:spMk id="2" creationId="{0CB02F17-F7D0-5D90-629E-E14D5C73419B}"/>
          </ac:spMkLst>
        </pc:spChg>
      </pc:sldChg>
      <pc:sldChg chg="modSp mod ord">
        <pc:chgData name="Anthony, Anika" userId="760a5405-ed92-4265-a06c-41e7580e647b" providerId="ADAL" clId="{2537F935-66CB-5BE8-B3FA-CC5C67AD74B1}" dt="2026-03-31T19:24:25.161" v="381" actId="20578"/>
        <pc:sldMkLst>
          <pc:docMk/>
          <pc:sldMk cId="2123681191" sldId="906"/>
        </pc:sldMkLst>
        <pc:spChg chg="mod">
          <ac:chgData name="Anthony, Anika" userId="760a5405-ed92-4265-a06c-41e7580e647b" providerId="ADAL" clId="{2537F935-66CB-5BE8-B3FA-CC5C67AD74B1}" dt="2026-03-31T19:14:22.023" v="57" actId="20577"/>
          <ac:spMkLst>
            <pc:docMk/>
            <pc:sldMk cId="2123681191" sldId="906"/>
            <ac:spMk id="2" creationId="{0CB02F17-F7D0-5D90-629E-E14D5C73419B}"/>
          </ac:spMkLst>
        </pc:spChg>
        <pc:spChg chg="mod">
          <ac:chgData name="Anthony, Anika" userId="760a5405-ed92-4265-a06c-41e7580e647b" providerId="ADAL" clId="{2537F935-66CB-5BE8-B3FA-CC5C67AD74B1}" dt="2026-03-31T19:17:13.459" v="277" actId="20577"/>
          <ac:spMkLst>
            <pc:docMk/>
            <pc:sldMk cId="2123681191" sldId="906"/>
            <ac:spMk id="4" creationId="{A79CE9A7-D249-5343-8D1A-16BDCD029A25}"/>
          </ac:spMkLst>
        </pc:spChg>
      </pc:sldChg>
      <pc:sldChg chg="modSp mod">
        <pc:chgData name="Anthony, Anika" userId="760a5405-ed92-4265-a06c-41e7580e647b" providerId="ADAL" clId="{2537F935-66CB-5BE8-B3FA-CC5C67AD74B1}" dt="2026-03-31T19:18:23.019" v="324" actId="27636"/>
        <pc:sldMkLst>
          <pc:docMk/>
          <pc:sldMk cId="2229256330" sldId="931"/>
        </pc:sldMkLst>
        <pc:spChg chg="mod">
          <ac:chgData name="Anthony, Anika" userId="760a5405-ed92-4265-a06c-41e7580e647b" providerId="ADAL" clId="{2537F935-66CB-5BE8-B3FA-CC5C67AD74B1}" dt="2026-03-31T19:18:23.019" v="324" actId="27636"/>
          <ac:spMkLst>
            <pc:docMk/>
            <pc:sldMk cId="2229256330" sldId="931"/>
            <ac:spMk id="3" creationId="{63906C33-6D83-28D8-4B2C-CD1C71E63778}"/>
          </ac:spMkLst>
        </pc:spChg>
      </pc:sldChg>
      <pc:sldChg chg="modSp mod">
        <pc:chgData name="Anthony, Anika" userId="760a5405-ed92-4265-a06c-41e7580e647b" providerId="ADAL" clId="{2537F935-66CB-5BE8-B3FA-CC5C67AD74B1}" dt="2026-03-31T19:18:23.032" v="325" actId="27636"/>
        <pc:sldMkLst>
          <pc:docMk/>
          <pc:sldMk cId="4065655099" sldId="932"/>
        </pc:sldMkLst>
        <pc:spChg chg="mod">
          <ac:chgData name="Anthony, Anika" userId="760a5405-ed92-4265-a06c-41e7580e647b" providerId="ADAL" clId="{2537F935-66CB-5BE8-B3FA-CC5C67AD74B1}" dt="2026-03-31T19:18:23.032" v="325" actId="27636"/>
          <ac:spMkLst>
            <pc:docMk/>
            <pc:sldMk cId="4065655099" sldId="932"/>
            <ac:spMk id="5" creationId="{D49C7AE5-D1A5-2D56-5E7E-B28A625829DA}"/>
          </ac:spMkLst>
        </pc:spChg>
      </pc:sldChg>
      <pc:sldChg chg="modSp mod">
        <pc:chgData name="Anthony, Anika" userId="760a5405-ed92-4265-a06c-41e7580e647b" providerId="ADAL" clId="{2537F935-66CB-5BE8-B3FA-CC5C67AD74B1}" dt="2026-03-31T21:31:35.813" v="539" actId="20577"/>
        <pc:sldMkLst>
          <pc:docMk/>
          <pc:sldMk cId="4293276611" sldId="933"/>
        </pc:sldMkLst>
        <pc:spChg chg="mod">
          <ac:chgData name="Anthony, Anika" userId="760a5405-ed92-4265-a06c-41e7580e647b" providerId="ADAL" clId="{2537F935-66CB-5BE8-B3FA-CC5C67AD74B1}" dt="2026-03-31T21:31:35.813" v="539" actId="20577"/>
          <ac:spMkLst>
            <pc:docMk/>
            <pc:sldMk cId="4293276611" sldId="933"/>
            <ac:spMk id="7" creationId="{CF8AEFD3-750C-EDD3-7717-EF9875CCF94F}"/>
          </ac:spMkLst>
        </pc:spChg>
      </pc:sldChg>
      <pc:sldChg chg="addSp delSp modSp new mod ord modClrScheme chgLayout">
        <pc:chgData name="Anthony, Anika" userId="760a5405-ed92-4265-a06c-41e7580e647b" providerId="ADAL" clId="{2537F935-66CB-5BE8-B3FA-CC5C67AD74B1}" dt="2026-03-31T19:44:43.403" v="505" actId="20577"/>
        <pc:sldMkLst>
          <pc:docMk/>
          <pc:sldMk cId="3798488280" sldId="934"/>
        </pc:sldMkLst>
        <pc:spChg chg="del mod ord">
          <ac:chgData name="Anthony, Anika" userId="760a5405-ed92-4265-a06c-41e7580e647b" providerId="ADAL" clId="{2537F935-66CB-5BE8-B3FA-CC5C67AD74B1}" dt="2026-03-31T19:17:56.989" v="279" actId="700"/>
          <ac:spMkLst>
            <pc:docMk/>
            <pc:sldMk cId="3798488280" sldId="934"/>
            <ac:spMk id="2" creationId="{4A368E95-6975-0B02-8D78-61B82920CC02}"/>
          </ac:spMkLst>
        </pc:spChg>
        <pc:spChg chg="del mod ord">
          <ac:chgData name="Anthony, Anika" userId="760a5405-ed92-4265-a06c-41e7580e647b" providerId="ADAL" clId="{2537F935-66CB-5BE8-B3FA-CC5C67AD74B1}" dt="2026-03-31T19:17:56.989" v="279" actId="700"/>
          <ac:spMkLst>
            <pc:docMk/>
            <pc:sldMk cId="3798488280" sldId="934"/>
            <ac:spMk id="3" creationId="{A03B587C-FB29-A0B2-C517-5D43733083FA}"/>
          </ac:spMkLst>
        </pc:spChg>
        <pc:spChg chg="del mod ord">
          <ac:chgData name="Anthony, Anika" userId="760a5405-ed92-4265-a06c-41e7580e647b" providerId="ADAL" clId="{2537F935-66CB-5BE8-B3FA-CC5C67AD74B1}" dt="2026-03-31T19:31:14.660" v="385" actId="478"/>
          <ac:spMkLst>
            <pc:docMk/>
            <pc:sldMk cId="3798488280" sldId="934"/>
            <ac:spMk id="4" creationId="{FDBE2EC5-86CE-56C5-369A-AA91EFB05C29}"/>
          </ac:spMkLst>
        </pc:spChg>
        <pc:spChg chg="mod ord">
          <ac:chgData name="Anthony, Anika" userId="760a5405-ed92-4265-a06c-41e7580e647b" providerId="ADAL" clId="{2537F935-66CB-5BE8-B3FA-CC5C67AD74B1}" dt="2026-03-31T19:31:44.788" v="392" actId="1076"/>
          <ac:spMkLst>
            <pc:docMk/>
            <pc:sldMk cId="3798488280" sldId="934"/>
            <ac:spMk id="5" creationId="{EBEE32BC-41A4-34A5-C243-19C12AB23017}"/>
          </ac:spMkLst>
        </pc:spChg>
        <pc:spChg chg="add mod ord">
          <ac:chgData name="Anthony, Anika" userId="760a5405-ed92-4265-a06c-41e7580e647b" providerId="ADAL" clId="{2537F935-66CB-5BE8-B3FA-CC5C67AD74B1}" dt="2026-03-31T19:20:27.702" v="354" actId="20577"/>
          <ac:spMkLst>
            <pc:docMk/>
            <pc:sldMk cId="3798488280" sldId="934"/>
            <ac:spMk id="6" creationId="{186FA256-19C7-6C26-9955-9CF2FD0A0B30}"/>
          </ac:spMkLst>
        </pc:spChg>
        <pc:spChg chg="add mod ord">
          <ac:chgData name="Anthony, Anika" userId="760a5405-ed92-4265-a06c-41e7580e647b" providerId="ADAL" clId="{2537F935-66CB-5BE8-B3FA-CC5C67AD74B1}" dt="2026-03-31T19:44:43.403" v="505" actId="20577"/>
          <ac:spMkLst>
            <pc:docMk/>
            <pc:sldMk cId="3798488280" sldId="934"/>
            <ac:spMk id="7" creationId="{5CE4C8A9-5BE7-E7D2-CDBF-B537EEF25236}"/>
          </ac:spMkLst>
        </pc:spChg>
        <pc:spChg chg="add mod">
          <ac:chgData name="Anthony, Anika" userId="760a5405-ed92-4265-a06c-41e7580e647b" providerId="ADAL" clId="{2537F935-66CB-5BE8-B3FA-CC5C67AD74B1}" dt="2026-03-31T19:31:26.838" v="389" actId="1076"/>
          <ac:spMkLst>
            <pc:docMk/>
            <pc:sldMk cId="3798488280" sldId="934"/>
            <ac:spMk id="8" creationId="{6A1B5B61-CC16-F880-4F98-14C0B48C991D}"/>
          </ac:spMkLst>
        </pc:spChg>
      </pc:sldChg>
      <pc:sldChg chg="addSp delSp modSp add mod ord">
        <pc:chgData name="Anthony, Anika" userId="760a5405-ed92-4265-a06c-41e7580e647b" providerId="ADAL" clId="{2537F935-66CB-5BE8-B3FA-CC5C67AD74B1}" dt="2026-04-01T18:16:57.631" v="598" actId="20577"/>
        <pc:sldMkLst>
          <pc:docMk/>
          <pc:sldMk cId="305079867" sldId="935"/>
        </pc:sldMkLst>
        <pc:spChg chg="add mod">
          <ac:chgData name="Anthony, Anika" userId="760a5405-ed92-4265-a06c-41e7580e647b" providerId="ADAL" clId="{2537F935-66CB-5BE8-B3FA-CC5C67AD74B1}" dt="2026-03-31T19:31:58.736" v="394"/>
          <ac:spMkLst>
            <pc:docMk/>
            <pc:sldMk cId="305079867" sldId="935"/>
            <ac:spMk id="2" creationId="{721656A9-DCB0-CAA8-EB8A-305B7115D82C}"/>
          </ac:spMkLst>
        </pc:spChg>
        <pc:spChg chg="del">
          <ac:chgData name="Anthony, Anika" userId="760a5405-ed92-4265-a06c-41e7580e647b" providerId="ADAL" clId="{2537F935-66CB-5BE8-B3FA-CC5C67AD74B1}" dt="2026-03-31T19:31:51.040" v="393" actId="478"/>
          <ac:spMkLst>
            <pc:docMk/>
            <pc:sldMk cId="305079867" sldId="935"/>
            <ac:spMk id="4" creationId="{3538A341-AF77-C849-B670-DAE4252455E9}"/>
          </ac:spMkLst>
        </pc:spChg>
        <pc:spChg chg="mod">
          <ac:chgData name="Anthony, Anika" userId="760a5405-ed92-4265-a06c-41e7580e647b" providerId="ADAL" clId="{2537F935-66CB-5BE8-B3FA-CC5C67AD74B1}" dt="2026-03-31T19:32:09.480" v="396" actId="1076"/>
          <ac:spMkLst>
            <pc:docMk/>
            <pc:sldMk cId="305079867" sldId="935"/>
            <ac:spMk id="5" creationId="{444BF77E-A08E-CB64-60F4-6672D1B8709E}"/>
          </ac:spMkLst>
        </pc:spChg>
        <pc:spChg chg="mod">
          <ac:chgData name="Anthony, Anika" userId="760a5405-ed92-4265-a06c-41e7580e647b" providerId="ADAL" clId="{2537F935-66CB-5BE8-B3FA-CC5C67AD74B1}" dt="2026-03-31T19:20:34.839" v="357" actId="20577"/>
          <ac:spMkLst>
            <pc:docMk/>
            <pc:sldMk cId="305079867" sldId="935"/>
            <ac:spMk id="6" creationId="{82D6F453-5841-755B-B391-2D38AED94367}"/>
          </ac:spMkLst>
        </pc:spChg>
        <pc:spChg chg="mod">
          <ac:chgData name="Anthony, Anika" userId="760a5405-ed92-4265-a06c-41e7580e647b" providerId="ADAL" clId="{2537F935-66CB-5BE8-B3FA-CC5C67AD74B1}" dt="2026-04-01T18:16:57.631" v="598" actId="20577"/>
          <ac:spMkLst>
            <pc:docMk/>
            <pc:sldMk cId="305079867" sldId="935"/>
            <ac:spMk id="7" creationId="{EB747495-6777-58A5-6FB5-A9B12C1548C6}"/>
          </ac:spMkLst>
        </pc:spChg>
      </pc:sldChg>
      <pc:sldChg chg="addSp delSp modSp new del mod modClrScheme chgLayout">
        <pc:chgData name="Anthony, Anika" userId="760a5405-ed92-4265-a06c-41e7580e647b" providerId="ADAL" clId="{2537F935-66CB-5BE8-B3FA-CC5C67AD74B1}" dt="2026-03-31T19:43:45.385" v="421" actId="2696"/>
        <pc:sldMkLst>
          <pc:docMk/>
          <pc:sldMk cId="1713792716" sldId="936"/>
        </pc:sldMkLst>
        <pc:spChg chg="del">
          <ac:chgData name="Anthony, Anika" userId="760a5405-ed92-4265-a06c-41e7580e647b" providerId="ADAL" clId="{2537F935-66CB-5BE8-B3FA-CC5C67AD74B1}" dt="2026-03-31T19:40:30.300" v="416" actId="700"/>
          <ac:spMkLst>
            <pc:docMk/>
            <pc:sldMk cId="1713792716" sldId="936"/>
            <ac:spMk id="2" creationId="{EBA07663-7E16-3B7C-7E60-430B8EE9D7EE}"/>
          </ac:spMkLst>
        </pc:spChg>
        <pc:spChg chg="del">
          <ac:chgData name="Anthony, Anika" userId="760a5405-ed92-4265-a06c-41e7580e647b" providerId="ADAL" clId="{2537F935-66CB-5BE8-B3FA-CC5C67AD74B1}" dt="2026-03-31T19:40:30.300" v="416" actId="700"/>
          <ac:spMkLst>
            <pc:docMk/>
            <pc:sldMk cId="1713792716" sldId="936"/>
            <ac:spMk id="3" creationId="{52938530-9557-C9D4-665E-ADB69D35344C}"/>
          </ac:spMkLst>
        </pc:spChg>
        <pc:spChg chg="del mod ord">
          <ac:chgData name="Anthony, Anika" userId="760a5405-ed92-4265-a06c-41e7580e647b" providerId="ADAL" clId="{2537F935-66CB-5BE8-B3FA-CC5C67AD74B1}" dt="2026-03-31T19:40:35.167" v="417" actId="478"/>
          <ac:spMkLst>
            <pc:docMk/>
            <pc:sldMk cId="1713792716" sldId="936"/>
            <ac:spMk id="4" creationId="{D226743F-D199-4B86-A020-D4843120685F}"/>
          </ac:spMkLst>
        </pc:spChg>
        <pc:spChg chg="mod ord modVis">
          <ac:chgData name="Anthony, Anika" userId="760a5405-ed92-4265-a06c-41e7580e647b" providerId="ADAL" clId="{2537F935-66CB-5BE8-B3FA-CC5C67AD74B1}" dt="2026-03-31T19:42:22.474" v="420" actId="26606"/>
          <ac:spMkLst>
            <pc:docMk/>
            <pc:sldMk cId="1713792716" sldId="936"/>
            <ac:spMk id="5" creationId="{9F556282-6F9E-7BD9-B19E-6CBFE2F1E133}"/>
          </ac:spMkLst>
        </pc:spChg>
        <pc:picChg chg="add mod">
          <ac:chgData name="Anthony, Anika" userId="760a5405-ed92-4265-a06c-41e7580e647b" providerId="ADAL" clId="{2537F935-66CB-5BE8-B3FA-CC5C67AD74B1}" dt="2026-03-31T19:42:22.474" v="420" actId="26606"/>
          <ac:picMkLst>
            <pc:docMk/>
            <pc:sldMk cId="1713792716" sldId="936"/>
            <ac:picMk id="7" creationId="{E8F5B8D9-59E5-E2E5-694C-0724B9AB3526}"/>
          </ac:picMkLst>
        </pc:picChg>
      </pc:sldChg>
      <pc:sldMasterChg chg="del delSldLayout">
        <pc:chgData name="Anthony, Anika" userId="760a5405-ed92-4265-a06c-41e7580e647b" providerId="ADAL" clId="{2537F935-66CB-5BE8-B3FA-CC5C67AD74B1}" dt="2026-03-31T19:17:56.989" v="279" actId="700"/>
        <pc:sldMasterMkLst>
          <pc:docMk/>
          <pc:sldMasterMk cId="915818543" sldId="2147483713"/>
        </pc:sldMasterMkLst>
        <pc:sldLayoutChg chg="del">
          <pc:chgData name="Anthony, Anika" userId="760a5405-ed92-4265-a06c-41e7580e647b" providerId="ADAL" clId="{2537F935-66CB-5BE8-B3FA-CC5C67AD74B1}" dt="2026-03-31T19:17:56.989" v="279" actId="700"/>
          <pc:sldLayoutMkLst>
            <pc:docMk/>
            <pc:sldMasterMk cId="915818543" sldId="2147483713"/>
            <pc:sldLayoutMk cId="721867832" sldId="2147483714"/>
          </pc:sldLayoutMkLst>
        </pc:sldLayoutChg>
        <pc:sldLayoutChg chg="del">
          <pc:chgData name="Anthony, Anika" userId="760a5405-ed92-4265-a06c-41e7580e647b" providerId="ADAL" clId="{2537F935-66CB-5BE8-B3FA-CC5C67AD74B1}" dt="2026-03-31T19:17:56.989" v="279" actId="700"/>
          <pc:sldLayoutMkLst>
            <pc:docMk/>
            <pc:sldMasterMk cId="915818543" sldId="2147483713"/>
            <pc:sldLayoutMk cId="3386982558" sldId="2147483715"/>
          </pc:sldLayoutMkLst>
        </pc:sldLayoutChg>
        <pc:sldLayoutChg chg="del">
          <pc:chgData name="Anthony, Anika" userId="760a5405-ed92-4265-a06c-41e7580e647b" providerId="ADAL" clId="{2537F935-66CB-5BE8-B3FA-CC5C67AD74B1}" dt="2026-03-31T19:17:56.989" v="279" actId="700"/>
          <pc:sldLayoutMkLst>
            <pc:docMk/>
            <pc:sldMasterMk cId="915818543" sldId="2147483713"/>
            <pc:sldLayoutMk cId="3586385174" sldId="2147483716"/>
          </pc:sldLayoutMkLst>
        </pc:sldLayoutChg>
        <pc:sldLayoutChg chg="del">
          <pc:chgData name="Anthony, Anika" userId="760a5405-ed92-4265-a06c-41e7580e647b" providerId="ADAL" clId="{2537F935-66CB-5BE8-B3FA-CC5C67AD74B1}" dt="2026-03-31T19:17:56.989" v="279" actId="700"/>
          <pc:sldLayoutMkLst>
            <pc:docMk/>
            <pc:sldMasterMk cId="915818543" sldId="2147483713"/>
            <pc:sldLayoutMk cId="1095772962" sldId="2147483717"/>
          </pc:sldLayoutMkLst>
        </pc:sldLayoutChg>
        <pc:sldLayoutChg chg="del">
          <pc:chgData name="Anthony, Anika" userId="760a5405-ed92-4265-a06c-41e7580e647b" providerId="ADAL" clId="{2537F935-66CB-5BE8-B3FA-CC5C67AD74B1}" dt="2026-03-31T19:17:56.989" v="279" actId="700"/>
          <pc:sldLayoutMkLst>
            <pc:docMk/>
            <pc:sldMasterMk cId="915818543" sldId="2147483713"/>
            <pc:sldLayoutMk cId="2323317508" sldId="2147483718"/>
          </pc:sldLayoutMkLst>
        </pc:sldLayoutChg>
        <pc:sldLayoutChg chg="del">
          <pc:chgData name="Anthony, Anika" userId="760a5405-ed92-4265-a06c-41e7580e647b" providerId="ADAL" clId="{2537F935-66CB-5BE8-B3FA-CC5C67AD74B1}" dt="2026-03-31T19:17:56.989" v="279" actId="700"/>
          <pc:sldLayoutMkLst>
            <pc:docMk/>
            <pc:sldMasterMk cId="915818543" sldId="2147483713"/>
            <pc:sldLayoutMk cId="4107833837" sldId="2147483719"/>
          </pc:sldLayoutMkLst>
        </pc:sldLayoutChg>
        <pc:sldLayoutChg chg="del">
          <pc:chgData name="Anthony, Anika" userId="760a5405-ed92-4265-a06c-41e7580e647b" providerId="ADAL" clId="{2537F935-66CB-5BE8-B3FA-CC5C67AD74B1}" dt="2026-03-31T19:17:56.989" v="279" actId="700"/>
          <pc:sldLayoutMkLst>
            <pc:docMk/>
            <pc:sldMasterMk cId="915818543" sldId="2147483713"/>
            <pc:sldLayoutMk cId="2898696989" sldId="2147483720"/>
          </pc:sldLayoutMkLst>
        </pc:sldLayoutChg>
        <pc:sldLayoutChg chg="del">
          <pc:chgData name="Anthony, Anika" userId="760a5405-ed92-4265-a06c-41e7580e647b" providerId="ADAL" clId="{2537F935-66CB-5BE8-B3FA-CC5C67AD74B1}" dt="2026-03-31T19:17:56.989" v="279" actId="700"/>
          <pc:sldLayoutMkLst>
            <pc:docMk/>
            <pc:sldMasterMk cId="915818543" sldId="2147483713"/>
            <pc:sldLayoutMk cId="4023528193" sldId="2147483721"/>
          </pc:sldLayoutMkLst>
        </pc:sldLayoutChg>
        <pc:sldLayoutChg chg="del">
          <pc:chgData name="Anthony, Anika" userId="760a5405-ed92-4265-a06c-41e7580e647b" providerId="ADAL" clId="{2537F935-66CB-5BE8-B3FA-CC5C67AD74B1}" dt="2026-03-31T19:17:56.989" v="279" actId="700"/>
          <pc:sldLayoutMkLst>
            <pc:docMk/>
            <pc:sldMasterMk cId="915818543" sldId="2147483713"/>
            <pc:sldLayoutMk cId="3621291789" sldId="2147483722"/>
          </pc:sldLayoutMkLst>
        </pc:sldLayoutChg>
        <pc:sldLayoutChg chg="del">
          <pc:chgData name="Anthony, Anika" userId="760a5405-ed92-4265-a06c-41e7580e647b" providerId="ADAL" clId="{2537F935-66CB-5BE8-B3FA-CC5C67AD74B1}" dt="2026-03-31T19:17:56.989" v="279" actId="700"/>
          <pc:sldLayoutMkLst>
            <pc:docMk/>
            <pc:sldMasterMk cId="915818543" sldId="2147483713"/>
            <pc:sldLayoutMk cId="3795758960" sldId="2147483723"/>
          </pc:sldLayoutMkLst>
        </pc:sldLayoutChg>
        <pc:sldLayoutChg chg="del">
          <pc:chgData name="Anthony, Anika" userId="760a5405-ed92-4265-a06c-41e7580e647b" providerId="ADAL" clId="{2537F935-66CB-5BE8-B3FA-CC5C67AD74B1}" dt="2026-03-31T19:17:56.989" v="279" actId="700"/>
          <pc:sldLayoutMkLst>
            <pc:docMk/>
            <pc:sldMasterMk cId="915818543" sldId="2147483713"/>
            <pc:sldLayoutMk cId="3408292951" sldId="2147483724"/>
          </pc:sldLayoutMkLst>
        </pc:sldLayoutChg>
      </pc:sldMasterChg>
    </pc:docChg>
  </pc:docChgLst>
  <pc:docChgLst>
    <pc:chgData name="Mercurio, Erin" userId="S::mercurio.40@osu.edu::278220b5-be27-4b94-a84f-0c12831257a9" providerId="AD" clId="Web-{EEB67DD7-3596-4027-BC42-22B0B3EA1B2A}"/>
    <pc:docChg chg="modSld">
      <pc:chgData name="Mercurio, Erin" userId="S::mercurio.40@osu.edu::278220b5-be27-4b94-a84f-0c12831257a9" providerId="AD" clId="Web-{EEB67DD7-3596-4027-BC42-22B0B3EA1B2A}" dt="2026-03-17T20:19:06.973" v="1"/>
      <pc:docMkLst>
        <pc:docMk/>
      </pc:docMkLst>
    </pc:docChg>
  </pc:docChgLst>
  <pc:docChgLst>
    <pc:chgData name="Mercurio, Erin" userId="S::mercurio.40@osu.edu::278220b5-be27-4b94-a84f-0c12831257a9" providerId="AD" clId="Web-{B2763068-D5B3-494D-8847-FFF4625F7F30}"/>
    <pc:docChg chg="delSld">
      <pc:chgData name="Mercurio, Erin" userId="S::mercurio.40@osu.edu::278220b5-be27-4b94-a84f-0c12831257a9" providerId="AD" clId="Web-{B2763068-D5B3-494D-8847-FFF4625F7F30}" dt="2026-03-17T20:23:48.360" v="1"/>
      <pc:docMkLst>
        <pc:docMk/>
      </pc:docMkLst>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9E87EE-6AA9-344A-8917-31AFF408C00E}"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en-US"/>
        </a:p>
      </dgm:t>
    </dgm:pt>
    <dgm:pt modelId="{CB02A342-C744-4A49-BEF4-0CD5C2C4C49A}">
      <dgm:prSet phldrT="[Text]"/>
      <dgm:spPr/>
      <dgm:t>
        <a:bodyPr/>
        <a:lstStyle/>
        <a:p>
          <a:r>
            <a:rPr lang="en-US"/>
            <a:t>Reflect</a:t>
          </a:r>
        </a:p>
      </dgm:t>
    </dgm:pt>
    <dgm:pt modelId="{341EC650-888F-464A-8424-C6BCCDC87524}" type="parTrans" cxnId="{A8DCEF69-1FA4-8B41-88C0-93320298CC34}">
      <dgm:prSet/>
      <dgm:spPr/>
      <dgm:t>
        <a:bodyPr/>
        <a:lstStyle/>
        <a:p>
          <a:endParaRPr lang="en-US"/>
        </a:p>
      </dgm:t>
    </dgm:pt>
    <dgm:pt modelId="{150F1B85-37C8-344F-91C3-6118ABD32310}" type="sibTrans" cxnId="{A8DCEF69-1FA4-8B41-88C0-93320298CC34}">
      <dgm:prSet/>
      <dgm:spPr/>
      <dgm:t>
        <a:bodyPr/>
        <a:lstStyle/>
        <a:p>
          <a:endParaRPr lang="en-US"/>
        </a:p>
      </dgm:t>
    </dgm:pt>
    <dgm:pt modelId="{AB74B0C9-0354-D84B-BE4A-A206419AD027}">
      <dgm:prSet phldrT="[Text]"/>
      <dgm:spPr/>
      <dgm:t>
        <a:bodyPr/>
        <a:lstStyle/>
        <a:p>
          <a:r>
            <a:rPr lang="en-US"/>
            <a:t>Set Goals</a:t>
          </a:r>
        </a:p>
      </dgm:t>
    </dgm:pt>
    <dgm:pt modelId="{A7E8CE92-7964-0A4A-BAA9-A8A7242A76FB}" type="parTrans" cxnId="{A6AFBEAB-35EE-B043-9FB9-448C3E65D2B0}">
      <dgm:prSet/>
      <dgm:spPr/>
      <dgm:t>
        <a:bodyPr/>
        <a:lstStyle/>
        <a:p>
          <a:endParaRPr lang="en-US"/>
        </a:p>
      </dgm:t>
    </dgm:pt>
    <dgm:pt modelId="{36A5B684-429A-E44D-B839-59FDA622B674}" type="sibTrans" cxnId="{A6AFBEAB-35EE-B043-9FB9-448C3E65D2B0}">
      <dgm:prSet/>
      <dgm:spPr/>
      <dgm:t>
        <a:bodyPr/>
        <a:lstStyle/>
        <a:p>
          <a:endParaRPr lang="en-US"/>
        </a:p>
      </dgm:t>
    </dgm:pt>
    <dgm:pt modelId="{34EB8A08-6EDF-C94A-8311-DA76673AF112}">
      <dgm:prSet phldrT="[Text]"/>
      <dgm:spPr/>
      <dgm:t>
        <a:bodyPr/>
        <a:lstStyle/>
        <a:p>
          <a:r>
            <a:rPr lang="en-US"/>
            <a:t>Plan</a:t>
          </a:r>
        </a:p>
      </dgm:t>
    </dgm:pt>
    <dgm:pt modelId="{D679BEF4-5436-CC40-80A4-D711DE67D528}" type="parTrans" cxnId="{A304C8BA-37A4-754E-AE43-4EEE621776DD}">
      <dgm:prSet/>
      <dgm:spPr/>
      <dgm:t>
        <a:bodyPr/>
        <a:lstStyle/>
        <a:p>
          <a:endParaRPr lang="en-US"/>
        </a:p>
      </dgm:t>
    </dgm:pt>
    <dgm:pt modelId="{DC7E7A11-5556-EF47-A8C4-F711B9A009CF}" type="sibTrans" cxnId="{A304C8BA-37A4-754E-AE43-4EEE621776DD}">
      <dgm:prSet/>
      <dgm:spPr/>
      <dgm:t>
        <a:bodyPr/>
        <a:lstStyle/>
        <a:p>
          <a:endParaRPr lang="en-US"/>
        </a:p>
      </dgm:t>
    </dgm:pt>
    <dgm:pt modelId="{C87C0161-7686-2046-8393-BE52FC78FB51}">
      <dgm:prSet phldrT="[Text]"/>
      <dgm:spPr/>
      <dgm:t>
        <a:bodyPr/>
        <a:lstStyle/>
        <a:p>
          <a:r>
            <a:rPr lang="en-US"/>
            <a:t>Teach</a:t>
          </a:r>
        </a:p>
      </dgm:t>
    </dgm:pt>
    <dgm:pt modelId="{F77280F5-91C7-1F4D-96F4-2157424C75E0}" type="parTrans" cxnId="{B763A6C3-0319-224B-9A4F-0FFB0B1F2F66}">
      <dgm:prSet/>
      <dgm:spPr/>
      <dgm:t>
        <a:bodyPr/>
        <a:lstStyle/>
        <a:p>
          <a:endParaRPr lang="en-US"/>
        </a:p>
      </dgm:t>
    </dgm:pt>
    <dgm:pt modelId="{5651B0DD-630B-9341-A752-5E273A915B60}" type="sibTrans" cxnId="{B763A6C3-0319-224B-9A4F-0FFB0B1F2F66}">
      <dgm:prSet/>
      <dgm:spPr/>
      <dgm:t>
        <a:bodyPr/>
        <a:lstStyle/>
        <a:p>
          <a:endParaRPr lang="en-US"/>
        </a:p>
      </dgm:t>
    </dgm:pt>
    <dgm:pt modelId="{FDA29DE0-1CC2-334B-9511-1E4C725E29C5}">
      <dgm:prSet phldrT="[Text]"/>
      <dgm:spPr/>
      <dgm:t>
        <a:bodyPr/>
        <a:lstStyle/>
        <a:p>
          <a:r>
            <a:rPr lang="en-US"/>
            <a:t>Assess</a:t>
          </a:r>
        </a:p>
      </dgm:t>
    </dgm:pt>
    <dgm:pt modelId="{18F5C447-34E5-3549-BBE8-26F07584645C}" type="parTrans" cxnId="{8F84917A-B453-E944-BEF3-1F660523A5FE}">
      <dgm:prSet/>
      <dgm:spPr/>
      <dgm:t>
        <a:bodyPr/>
        <a:lstStyle/>
        <a:p>
          <a:endParaRPr lang="en-US"/>
        </a:p>
      </dgm:t>
    </dgm:pt>
    <dgm:pt modelId="{1D53BBC4-AC30-2342-88C7-17EC763A50A7}" type="sibTrans" cxnId="{8F84917A-B453-E944-BEF3-1F660523A5FE}">
      <dgm:prSet/>
      <dgm:spPr/>
      <dgm:t>
        <a:bodyPr/>
        <a:lstStyle/>
        <a:p>
          <a:endParaRPr lang="en-US"/>
        </a:p>
      </dgm:t>
    </dgm:pt>
    <dgm:pt modelId="{3B5AC286-CB10-8141-A614-D1ADBCBBFDC2}" type="pres">
      <dgm:prSet presAssocID="{A99E87EE-6AA9-344A-8917-31AFF408C00E}" presName="Name0" presStyleCnt="0">
        <dgm:presLayoutVars>
          <dgm:dir/>
          <dgm:resizeHandles val="exact"/>
        </dgm:presLayoutVars>
      </dgm:prSet>
      <dgm:spPr/>
    </dgm:pt>
    <dgm:pt modelId="{1181AD16-E846-CD48-9553-D7104868B846}" type="pres">
      <dgm:prSet presAssocID="{A99E87EE-6AA9-344A-8917-31AFF408C00E}" presName="cycle" presStyleCnt="0"/>
      <dgm:spPr/>
    </dgm:pt>
    <dgm:pt modelId="{27B05650-BDED-0548-9B89-53847C91EDB1}" type="pres">
      <dgm:prSet presAssocID="{CB02A342-C744-4A49-BEF4-0CD5C2C4C49A}" presName="nodeFirstNode" presStyleLbl="node1" presStyleIdx="0" presStyleCnt="5">
        <dgm:presLayoutVars>
          <dgm:bulletEnabled val="1"/>
        </dgm:presLayoutVars>
      </dgm:prSet>
      <dgm:spPr/>
    </dgm:pt>
    <dgm:pt modelId="{A6D81A78-6417-2647-97EB-02AF974ED0E2}" type="pres">
      <dgm:prSet presAssocID="{150F1B85-37C8-344F-91C3-6118ABD32310}" presName="sibTransFirstNode" presStyleLbl="bgShp" presStyleIdx="0" presStyleCnt="1"/>
      <dgm:spPr/>
    </dgm:pt>
    <dgm:pt modelId="{47E5CE77-EE6B-0F4E-A4D5-0D1FCB7CE213}" type="pres">
      <dgm:prSet presAssocID="{AB74B0C9-0354-D84B-BE4A-A206419AD027}" presName="nodeFollowingNodes" presStyleLbl="node1" presStyleIdx="1" presStyleCnt="5">
        <dgm:presLayoutVars>
          <dgm:bulletEnabled val="1"/>
        </dgm:presLayoutVars>
      </dgm:prSet>
      <dgm:spPr/>
    </dgm:pt>
    <dgm:pt modelId="{6F1D6C01-8883-4F4D-90D2-0DDAA4931012}" type="pres">
      <dgm:prSet presAssocID="{34EB8A08-6EDF-C94A-8311-DA76673AF112}" presName="nodeFollowingNodes" presStyleLbl="node1" presStyleIdx="2" presStyleCnt="5">
        <dgm:presLayoutVars>
          <dgm:bulletEnabled val="1"/>
        </dgm:presLayoutVars>
      </dgm:prSet>
      <dgm:spPr/>
    </dgm:pt>
    <dgm:pt modelId="{C309A4FF-EC6C-A64D-B7DC-DFC278AB2B1C}" type="pres">
      <dgm:prSet presAssocID="{C87C0161-7686-2046-8393-BE52FC78FB51}" presName="nodeFollowingNodes" presStyleLbl="node1" presStyleIdx="3" presStyleCnt="5">
        <dgm:presLayoutVars>
          <dgm:bulletEnabled val="1"/>
        </dgm:presLayoutVars>
      </dgm:prSet>
      <dgm:spPr/>
    </dgm:pt>
    <dgm:pt modelId="{D3794917-BB06-5347-8590-8CEF7DDB8F1A}" type="pres">
      <dgm:prSet presAssocID="{FDA29DE0-1CC2-334B-9511-1E4C725E29C5}" presName="nodeFollowingNodes" presStyleLbl="node1" presStyleIdx="4" presStyleCnt="5">
        <dgm:presLayoutVars>
          <dgm:bulletEnabled val="1"/>
        </dgm:presLayoutVars>
      </dgm:prSet>
      <dgm:spPr/>
    </dgm:pt>
  </dgm:ptLst>
  <dgm:cxnLst>
    <dgm:cxn modelId="{2F073E24-364F-5C4D-9FEF-5A581D1908C0}" type="presOf" srcId="{34EB8A08-6EDF-C94A-8311-DA76673AF112}" destId="{6F1D6C01-8883-4F4D-90D2-0DDAA4931012}" srcOrd="0" destOrd="0" presId="urn:microsoft.com/office/officeart/2005/8/layout/cycle3"/>
    <dgm:cxn modelId="{E42F054F-1E5A-2545-98F3-5AEC9E4503B5}" type="presOf" srcId="{CB02A342-C744-4A49-BEF4-0CD5C2C4C49A}" destId="{27B05650-BDED-0548-9B89-53847C91EDB1}" srcOrd="0" destOrd="0" presId="urn:microsoft.com/office/officeart/2005/8/layout/cycle3"/>
    <dgm:cxn modelId="{92F4704F-95DE-2841-B2AB-C76B1891B803}" type="presOf" srcId="{C87C0161-7686-2046-8393-BE52FC78FB51}" destId="{C309A4FF-EC6C-A64D-B7DC-DFC278AB2B1C}" srcOrd="0" destOrd="0" presId="urn:microsoft.com/office/officeart/2005/8/layout/cycle3"/>
    <dgm:cxn modelId="{A8DCEF69-1FA4-8B41-88C0-93320298CC34}" srcId="{A99E87EE-6AA9-344A-8917-31AFF408C00E}" destId="{CB02A342-C744-4A49-BEF4-0CD5C2C4C49A}" srcOrd="0" destOrd="0" parTransId="{341EC650-888F-464A-8424-C6BCCDC87524}" sibTransId="{150F1B85-37C8-344F-91C3-6118ABD32310}"/>
    <dgm:cxn modelId="{8F84917A-B453-E944-BEF3-1F660523A5FE}" srcId="{A99E87EE-6AA9-344A-8917-31AFF408C00E}" destId="{FDA29DE0-1CC2-334B-9511-1E4C725E29C5}" srcOrd="4" destOrd="0" parTransId="{18F5C447-34E5-3549-BBE8-26F07584645C}" sibTransId="{1D53BBC4-AC30-2342-88C7-17EC763A50A7}"/>
    <dgm:cxn modelId="{26C701A0-D7DE-ED4F-B4D9-9E146A92A539}" type="presOf" srcId="{150F1B85-37C8-344F-91C3-6118ABD32310}" destId="{A6D81A78-6417-2647-97EB-02AF974ED0E2}" srcOrd="0" destOrd="0" presId="urn:microsoft.com/office/officeart/2005/8/layout/cycle3"/>
    <dgm:cxn modelId="{A6AFBEAB-35EE-B043-9FB9-448C3E65D2B0}" srcId="{A99E87EE-6AA9-344A-8917-31AFF408C00E}" destId="{AB74B0C9-0354-D84B-BE4A-A206419AD027}" srcOrd="1" destOrd="0" parTransId="{A7E8CE92-7964-0A4A-BAA9-A8A7242A76FB}" sibTransId="{36A5B684-429A-E44D-B839-59FDA622B674}"/>
    <dgm:cxn modelId="{A304C8BA-37A4-754E-AE43-4EEE621776DD}" srcId="{A99E87EE-6AA9-344A-8917-31AFF408C00E}" destId="{34EB8A08-6EDF-C94A-8311-DA76673AF112}" srcOrd="2" destOrd="0" parTransId="{D679BEF4-5436-CC40-80A4-D711DE67D528}" sibTransId="{DC7E7A11-5556-EF47-A8C4-F711B9A009CF}"/>
    <dgm:cxn modelId="{AB6D5DC1-021C-EE4A-8020-C95EBA995511}" type="presOf" srcId="{FDA29DE0-1CC2-334B-9511-1E4C725E29C5}" destId="{D3794917-BB06-5347-8590-8CEF7DDB8F1A}" srcOrd="0" destOrd="0" presId="urn:microsoft.com/office/officeart/2005/8/layout/cycle3"/>
    <dgm:cxn modelId="{B763A6C3-0319-224B-9A4F-0FFB0B1F2F66}" srcId="{A99E87EE-6AA9-344A-8917-31AFF408C00E}" destId="{C87C0161-7686-2046-8393-BE52FC78FB51}" srcOrd="3" destOrd="0" parTransId="{F77280F5-91C7-1F4D-96F4-2157424C75E0}" sibTransId="{5651B0DD-630B-9341-A752-5E273A915B60}"/>
    <dgm:cxn modelId="{A27CE7CB-C4C3-1F43-A90C-5F020066567F}" type="presOf" srcId="{AB74B0C9-0354-D84B-BE4A-A206419AD027}" destId="{47E5CE77-EE6B-0F4E-A4D5-0D1FCB7CE213}" srcOrd="0" destOrd="0" presId="urn:microsoft.com/office/officeart/2005/8/layout/cycle3"/>
    <dgm:cxn modelId="{DA52A8FE-55C9-534C-95C8-153193891F99}" type="presOf" srcId="{A99E87EE-6AA9-344A-8917-31AFF408C00E}" destId="{3B5AC286-CB10-8141-A614-D1ADBCBBFDC2}" srcOrd="0" destOrd="0" presId="urn:microsoft.com/office/officeart/2005/8/layout/cycle3"/>
    <dgm:cxn modelId="{9441A85F-FCF5-8E41-8257-BAEEF489FA89}" type="presParOf" srcId="{3B5AC286-CB10-8141-A614-D1ADBCBBFDC2}" destId="{1181AD16-E846-CD48-9553-D7104868B846}" srcOrd="0" destOrd="0" presId="urn:microsoft.com/office/officeart/2005/8/layout/cycle3"/>
    <dgm:cxn modelId="{6EC73043-E496-C440-8FBC-A6ECCF16FF45}" type="presParOf" srcId="{1181AD16-E846-CD48-9553-D7104868B846}" destId="{27B05650-BDED-0548-9B89-53847C91EDB1}" srcOrd="0" destOrd="0" presId="urn:microsoft.com/office/officeart/2005/8/layout/cycle3"/>
    <dgm:cxn modelId="{8DDF6939-5E6A-2B49-B8C3-AA9870FE9884}" type="presParOf" srcId="{1181AD16-E846-CD48-9553-D7104868B846}" destId="{A6D81A78-6417-2647-97EB-02AF974ED0E2}" srcOrd="1" destOrd="0" presId="urn:microsoft.com/office/officeart/2005/8/layout/cycle3"/>
    <dgm:cxn modelId="{FE8EB5EF-179D-1C42-9EEB-C1FBA9D42D94}" type="presParOf" srcId="{1181AD16-E846-CD48-9553-D7104868B846}" destId="{47E5CE77-EE6B-0F4E-A4D5-0D1FCB7CE213}" srcOrd="2" destOrd="0" presId="urn:microsoft.com/office/officeart/2005/8/layout/cycle3"/>
    <dgm:cxn modelId="{022EEFEC-CEB0-714D-815D-82BD64A98E83}" type="presParOf" srcId="{1181AD16-E846-CD48-9553-D7104868B846}" destId="{6F1D6C01-8883-4F4D-90D2-0DDAA4931012}" srcOrd="3" destOrd="0" presId="urn:microsoft.com/office/officeart/2005/8/layout/cycle3"/>
    <dgm:cxn modelId="{445375DA-4BD1-8642-804B-2AC13DC24907}" type="presParOf" srcId="{1181AD16-E846-CD48-9553-D7104868B846}" destId="{C309A4FF-EC6C-A64D-B7DC-DFC278AB2B1C}" srcOrd="4" destOrd="0" presId="urn:microsoft.com/office/officeart/2005/8/layout/cycle3"/>
    <dgm:cxn modelId="{51045EB7-72B3-EA46-8FA8-7295D8D841B3}" type="presParOf" srcId="{1181AD16-E846-CD48-9553-D7104868B846}" destId="{D3794917-BB06-5347-8590-8CEF7DDB8F1A}"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81A78-6417-2647-97EB-02AF974ED0E2}">
      <dsp:nvSpPr>
        <dsp:cNvPr id="0" name=""/>
        <dsp:cNvSpPr/>
      </dsp:nvSpPr>
      <dsp:spPr>
        <a:xfrm>
          <a:off x="1374164" y="-32039"/>
          <a:ext cx="5379671" cy="5379671"/>
        </a:xfrm>
        <a:prstGeom prst="circularArrow">
          <a:avLst>
            <a:gd name="adj1" fmla="val 5544"/>
            <a:gd name="adj2" fmla="val 330680"/>
            <a:gd name="adj3" fmla="val 13767645"/>
            <a:gd name="adj4" fmla="val 17391005"/>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B05650-BDED-0548-9B89-53847C91EDB1}">
      <dsp:nvSpPr>
        <dsp:cNvPr id="0" name=""/>
        <dsp:cNvSpPr/>
      </dsp:nvSpPr>
      <dsp:spPr>
        <a:xfrm>
          <a:off x="2799953" y="2274"/>
          <a:ext cx="2528093" cy="126404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Reflect</a:t>
          </a:r>
        </a:p>
      </dsp:txBody>
      <dsp:txXfrm>
        <a:off x="2861659" y="63980"/>
        <a:ext cx="2404681" cy="1140634"/>
      </dsp:txXfrm>
    </dsp:sp>
    <dsp:sp modelId="{47E5CE77-EE6B-0F4E-A4D5-0D1FCB7CE213}">
      <dsp:nvSpPr>
        <dsp:cNvPr id="0" name=""/>
        <dsp:cNvSpPr/>
      </dsp:nvSpPr>
      <dsp:spPr>
        <a:xfrm>
          <a:off x="4981774" y="1587460"/>
          <a:ext cx="2528093" cy="126404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Set Goals</a:t>
          </a:r>
        </a:p>
      </dsp:txBody>
      <dsp:txXfrm>
        <a:off x="5043480" y="1649166"/>
        <a:ext cx="2404681" cy="1140634"/>
      </dsp:txXfrm>
    </dsp:sp>
    <dsp:sp modelId="{6F1D6C01-8883-4F4D-90D2-0DDAA4931012}">
      <dsp:nvSpPr>
        <dsp:cNvPr id="0" name=""/>
        <dsp:cNvSpPr/>
      </dsp:nvSpPr>
      <dsp:spPr>
        <a:xfrm>
          <a:off x="4148393" y="4152345"/>
          <a:ext cx="2528093" cy="126404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Plan</a:t>
          </a:r>
        </a:p>
      </dsp:txBody>
      <dsp:txXfrm>
        <a:off x="4210099" y="4214051"/>
        <a:ext cx="2404681" cy="1140634"/>
      </dsp:txXfrm>
    </dsp:sp>
    <dsp:sp modelId="{C309A4FF-EC6C-A64D-B7DC-DFC278AB2B1C}">
      <dsp:nvSpPr>
        <dsp:cNvPr id="0" name=""/>
        <dsp:cNvSpPr/>
      </dsp:nvSpPr>
      <dsp:spPr>
        <a:xfrm>
          <a:off x="1451513" y="4152345"/>
          <a:ext cx="2528093" cy="126404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Teach</a:t>
          </a:r>
        </a:p>
      </dsp:txBody>
      <dsp:txXfrm>
        <a:off x="1513219" y="4214051"/>
        <a:ext cx="2404681" cy="1140634"/>
      </dsp:txXfrm>
    </dsp:sp>
    <dsp:sp modelId="{D3794917-BB06-5347-8590-8CEF7DDB8F1A}">
      <dsp:nvSpPr>
        <dsp:cNvPr id="0" name=""/>
        <dsp:cNvSpPr/>
      </dsp:nvSpPr>
      <dsp:spPr>
        <a:xfrm>
          <a:off x="618131" y="1587460"/>
          <a:ext cx="2528093" cy="126404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Assess</a:t>
          </a:r>
        </a:p>
      </dsp:txBody>
      <dsp:txXfrm>
        <a:off x="679837" y="1649166"/>
        <a:ext cx="2404681" cy="1140634"/>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C5C1E3-8B22-9446-A922-6E8251A191CC}" type="datetimeFigureOut">
              <a:rPr lang="en-US" smtClean="0"/>
              <a:t>4/1/26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9632DC-0BE0-7649-AE53-ACF2DA82985F}" type="slidenum">
              <a:rPr lang="en-US" smtClean="0"/>
              <a:t>‹#›</a:t>
            </a:fld>
            <a:endParaRPr lang="en-US"/>
          </a:p>
        </p:txBody>
      </p:sp>
    </p:spTree>
    <p:extLst>
      <p:ext uri="{BB962C8B-B14F-4D97-AF65-F5344CB8AC3E}">
        <p14:creationId xmlns:p14="http://schemas.microsoft.com/office/powerpoint/2010/main" val="820710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327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667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294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133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880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214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496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262FE-B9FD-3FEC-3366-5FCD5258B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80185-0D1D-C0E4-0223-141EFD95A9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FBEC83-7FDF-F54E-61D4-39906BC6DB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a:cs typeface="Calibri"/>
            </a:endParaRPr>
          </a:p>
        </p:txBody>
      </p:sp>
      <p:sp>
        <p:nvSpPr>
          <p:cNvPr id="4" name="Slide Number Placeholder 3">
            <a:extLst>
              <a:ext uri="{FF2B5EF4-FFF2-40B4-BE49-F238E27FC236}">
                <a16:creationId xmlns:a16="http://schemas.microsoft.com/office/drawing/2014/main" id="{54E9A486-BCA4-608E-5777-9BCAEF42795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01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262FE-B9FD-3FEC-3366-5FCD5258B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80185-0D1D-C0E4-0223-141EFD95A9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FBEC83-7FDF-F54E-61D4-39906BC6DB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a:cs typeface="Calibri"/>
            </a:endParaRPr>
          </a:p>
          <a:p>
            <a:pPr marL="228600" indent="-228600">
              <a:buAutoNum type="arabicPeriod"/>
            </a:pPr>
            <a:endParaRPr lang="en-US"/>
          </a:p>
        </p:txBody>
      </p:sp>
      <p:sp>
        <p:nvSpPr>
          <p:cNvPr id="4" name="Slide Number Placeholder 3">
            <a:extLst>
              <a:ext uri="{FF2B5EF4-FFF2-40B4-BE49-F238E27FC236}">
                <a16:creationId xmlns:a16="http://schemas.microsoft.com/office/drawing/2014/main" id="{54E9A486-BCA4-608E-5777-9BCAEF42795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103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68481-C5C7-DC08-7B0B-ED11258A18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D190B8-673B-75F6-EA37-9A4D94BCF5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772534-1E43-B17C-C19C-115620486D5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5159E04-7006-800F-41C5-F284760ED2E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040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637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549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809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021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318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165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111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364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4327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140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25582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a:ln/>
        </p:spPr>
      </p:sp>
      <p:sp>
        <p:nvSpPr>
          <p:cNvPr id="38915" name="Notes Placeholder 2"/>
          <p:cNvSpPr>
            <a:spLocks noGrp="1"/>
          </p:cNvSpPr>
          <p:nvPr>
            <p:ph type="body" idx="1"/>
          </p:nvPr>
        </p:nvSpPr>
        <p:spPr>
          <a:noFill/>
          <a:ln/>
        </p:spPr>
        <p:txBody>
          <a:bodyPr/>
          <a:lstStyle/>
          <a:p>
            <a:endParaRPr lang="en-US">
              <a:latin typeface="Arial" pitchFamily="-103" charset="0"/>
              <a:ea typeface="ＭＳ Ｐゴシック" pitchFamily="-103" charset="-128"/>
              <a:cs typeface="ＭＳ Ｐゴシック" pitchFamily="-103" charset="-128"/>
            </a:endParaRPr>
          </a:p>
        </p:txBody>
      </p:sp>
      <p:sp>
        <p:nvSpPr>
          <p:cNvPr id="38916" name="Slide Number Placeholder 3"/>
          <p:cNvSpPr>
            <a:spLocks noGrp="1"/>
          </p:cNvSpPr>
          <p:nvPr>
            <p:ph type="sldNum" sz="quarter" idx="5"/>
          </p:nvPr>
        </p:nvSpPr>
        <p:spPr>
          <a:xfrm>
            <a:off x="3884613" y="8685213"/>
            <a:ext cx="2971800" cy="457200"/>
          </a:xfrm>
          <a:prstGeom prst="rect">
            <a:avLst/>
          </a:prstGeom>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BACEBF-1464-1649-AB91-E83406B2C0FE}" type="slidenum">
              <a:rPr kumimoji="0" lang="en-US" sz="1200" b="0" i="0" u="none" strike="noStrike" kern="1200" cap="none" spc="0" normalizeH="0" baseline="0" noProof="0" smtClean="0">
                <a:ln>
                  <a:noFill/>
                </a:ln>
                <a:solidFill>
                  <a:prstClr val="black"/>
                </a:solidFill>
                <a:effectLst/>
                <a:uLnTx/>
                <a:uFillTx/>
                <a:latin typeface="Arial" pitchFamily="-103" charset="0"/>
                <a:ea typeface="ＭＳ Ｐゴシック" pitchFamily="-103" charset="-128"/>
                <a:cs typeface="ＭＳ Ｐゴシック" pitchFamily="-103" charset="-128"/>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pitchFamily="-103" charset="0"/>
              <a:ea typeface="ＭＳ Ｐゴシック" pitchFamily="-103" charset="-128"/>
              <a:cs typeface="ＭＳ Ｐゴシック" pitchFamily="-103" charset="-128"/>
            </a:endParaRPr>
          </a:p>
        </p:txBody>
      </p:sp>
    </p:spTree>
    <p:extLst>
      <p:ext uri="{BB962C8B-B14F-4D97-AF65-F5344CB8AC3E}">
        <p14:creationId xmlns:p14="http://schemas.microsoft.com/office/powerpoint/2010/main" val="1727856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66658-E811-45F1-220B-7EF57C4568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1B63CE-E66F-0369-BFFF-3C3990ADE2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FD3727-8B15-AC8B-D76D-4D416F4553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endParaRPr lang="en-US"/>
          </a:p>
        </p:txBody>
      </p:sp>
      <p:sp>
        <p:nvSpPr>
          <p:cNvPr id="4" name="Slide Number Placeholder 3">
            <a:extLst>
              <a:ext uri="{FF2B5EF4-FFF2-40B4-BE49-F238E27FC236}">
                <a16:creationId xmlns:a16="http://schemas.microsoft.com/office/drawing/2014/main" id="{E61E4E15-CF6B-A2EA-AA41-8F2C0407FD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079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8756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5366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5797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7694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8942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7615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5461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186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007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396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402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315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567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09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CAFC-3B4A-4672-84EA-5FEF441D4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5B4366-430D-4EAB-86FC-85E3DA977E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EB754EA-9B22-42AD-9581-EC21C5330C1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The Michael V. Drake Institute for Teaching and Learning</a:t>
            </a:r>
          </a:p>
        </p:txBody>
      </p:sp>
      <p:sp>
        <p:nvSpPr>
          <p:cNvPr id="6" name="Slide Number Placeholder 5">
            <a:extLst>
              <a:ext uri="{FF2B5EF4-FFF2-40B4-BE49-F238E27FC236}">
                <a16:creationId xmlns:a16="http://schemas.microsoft.com/office/drawing/2014/main" id="{7714CCB6-F8A7-4A68-855B-6C51CDE481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37EE8-8900-40F5-8C81-C8A18CC53EFD}"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Tree>
    <p:extLst>
      <p:ext uri="{BB962C8B-B14F-4D97-AF65-F5344CB8AC3E}">
        <p14:creationId xmlns:p14="http://schemas.microsoft.com/office/powerpoint/2010/main" val="3067018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3F5652-5F8D-4F3B-BE45-6F2FE0F564A8}"/>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The Michael V. Drake Institute for Teaching and Learning</a:t>
            </a:r>
          </a:p>
        </p:txBody>
      </p:sp>
      <p:sp>
        <p:nvSpPr>
          <p:cNvPr id="4" name="Slide Number Placeholder 3">
            <a:extLst>
              <a:ext uri="{FF2B5EF4-FFF2-40B4-BE49-F238E27FC236}">
                <a16:creationId xmlns:a16="http://schemas.microsoft.com/office/drawing/2014/main" id="{27FDEF2A-FDC4-461B-A64A-242E9A04A0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Tree>
    <p:extLst>
      <p:ext uri="{BB962C8B-B14F-4D97-AF65-F5344CB8AC3E}">
        <p14:creationId xmlns:p14="http://schemas.microsoft.com/office/powerpoint/2010/main" val="3909233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resources and referen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lvl1pPr>
              <a:defRPr>
                <a:solidFill>
                  <a:srgbClr val="6B6C6C"/>
                </a:solidFill>
              </a:defRPr>
            </a:lvl1pPr>
          </a:lstStyle>
          <a:p>
            <a:r>
              <a:rPr lang="en-US"/>
              <a:t>Resources and References</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14" name="Content Placeholder 2">
            <a:extLst>
              <a:ext uri="{FF2B5EF4-FFF2-40B4-BE49-F238E27FC236}">
                <a16:creationId xmlns:a16="http://schemas.microsoft.com/office/drawing/2014/main" id="{9EB26BBD-A6B0-7DEB-ACA6-60825909FFA2}"/>
              </a:ext>
            </a:extLst>
          </p:cNvPr>
          <p:cNvSpPr>
            <a:spLocks noGrp="1"/>
          </p:cNvSpPr>
          <p:nvPr>
            <p:ph idx="1" hasCustomPrompt="1"/>
          </p:nvPr>
        </p:nvSpPr>
        <p:spPr>
          <a:xfrm>
            <a:off x="2360883" y="4272725"/>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18" name="Picture Placeholder 4">
            <a:extLst>
              <a:ext uri="{FF2B5EF4-FFF2-40B4-BE49-F238E27FC236}">
                <a16:creationId xmlns:a16="http://schemas.microsoft.com/office/drawing/2014/main" id="{79D8C98D-EEA2-9565-26C6-2CB3C6E6C782}"/>
              </a:ext>
            </a:extLst>
          </p:cNvPr>
          <p:cNvSpPr>
            <a:spLocks noGrp="1"/>
          </p:cNvSpPr>
          <p:nvPr>
            <p:ph type="pic" sz="quarter" idx="24"/>
          </p:nvPr>
        </p:nvSpPr>
        <p:spPr>
          <a:xfrm>
            <a:off x="1020862" y="4272725"/>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20" name="Content Placeholder 2">
            <a:extLst>
              <a:ext uri="{FF2B5EF4-FFF2-40B4-BE49-F238E27FC236}">
                <a16:creationId xmlns:a16="http://schemas.microsoft.com/office/drawing/2014/main" id="{2E7F0018-DA3C-2267-B7A6-E933A5DFB5BE}"/>
              </a:ext>
            </a:extLst>
          </p:cNvPr>
          <p:cNvSpPr>
            <a:spLocks noGrp="1"/>
          </p:cNvSpPr>
          <p:nvPr>
            <p:ph idx="25" hasCustomPrompt="1"/>
          </p:nvPr>
        </p:nvSpPr>
        <p:spPr>
          <a:xfrm>
            <a:off x="2360883" y="2074218"/>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21" name="Picture Placeholder 4">
            <a:extLst>
              <a:ext uri="{FF2B5EF4-FFF2-40B4-BE49-F238E27FC236}">
                <a16:creationId xmlns:a16="http://schemas.microsoft.com/office/drawing/2014/main" id="{8CA84FA1-666B-8245-4B51-CE22D8F0D5C1}"/>
              </a:ext>
            </a:extLst>
          </p:cNvPr>
          <p:cNvSpPr>
            <a:spLocks noGrp="1"/>
          </p:cNvSpPr>
          <p:nvPr>
            <p:ph type="pic" sz="quarter" idx="26"/>
          </p:nvPr>
        </p:nvSpPr>
        <p:spPr>
          <a:xfrm>
            <a:off x="1020862" y="2074218"/>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3" name="Content Placeholder 2">
            <a:extLst>
              <a:ext uri="{FF2B5EF4-FFF2-40B4-BE49-F238E27FC236}">
                <a16:creationId xmlns:a16="http://schemas.microsoft.com/office/drawing/2014/main" id="{F4598365-8F55-EF19-14A1-F47CDC836397}"/>
              </a:ext>
            </a:extLst>
          </p:cNvPr>
          <p:cNvSpPr>
            <a:spLocks noGrp="1"/>
          </p:cNvSpPr>
          <p:nvPr>
            <p:ph idx="34" hasCustomPrompt="1"/>
          </p:nvPr>
        </p:nvSpPr>
        <p:spPr>
          <a:xfrm>
            <a:off x="7719171" y="4272725"/>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7" name="Picture Placeholder 4">
            <a:extLst>
              <a:ext uri="{FF2B5EF4-FFF2-40B4-BE49-F238E27FC236}">
                <a16:creationId xmlns:a16="http://schemas.microsoft.com/office/drawing/2014/main" id="{278BC4CA-43EF-B960-802B-FDD06D6E6DC8}"/>
              </a:ext>
            </a:extLst>
          </p:cNvPr>
          <p:cNvSpPr>
            <a:spLocks noGrp="1"/>
          </p:cNvSpPr>
          <p:nvPr>
            <p:ph type="pic" sz="quarter" idx="35"/>
          </p:nvPr>
        </p:nvSpPr>
        <p:spPr>
          <a:xfrm>
            <a:off x="6238473" y="4272725"/>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9" name="Content Placeholder 2">
            <a:extLst>
              <a:ext uri="{FF2B5EF4-FFF2-40B4-BE49-F238E27FC236}">
                <a16:creationId xmlns:a16="http://schemas.microsoft.com/office/drawing/2014/main" id="{BC89536D-AE09-8401-3DCA-D7A7AB1D39B4}"/>
              </a:ext>
            </a:extLst>
          </p:cNvPr>
          <p:cNvSpPr>
            <a:spLocks noGrp="1"/>
          </p:cNvSpPr>
          <p:nvPr>
            <p:ph idx="36" hasCustomPrompt="1"/>
          </p:nvPr>
        </p:nvSpPr>
        <p:spPr>
          <a:xfrm>
            <a:off x="7719171" y="2074218"/>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10" name="Picture Placeholder 4">
            <a:extLst>
              <a:ext uri="{FF2B5EF4-FFF2-40B4-BE49-F238E27FC236}">
                <a16:creationId xmlns:a16="http://schemas.microsoft.com/office/drawing/2014/main" id="{6920A4EC-5D76-AC91-E51A-E40D45FB1682}"/>
              </a:ext>
            </a:extLst>
          </p:cNvPr>
          <p:cNvSpPr>
            <a:spLocks noGrp="1"/>
          </p:cNvSpPr>
          <p:nvPr>
            <p:ph type="pic" sz="quarter" idx="37"/>
          </p:nvPr>
        </p:nvSpPr>
        <p:spPr>
          <a:xfrm>
            <a:off x="6238473" y="2074218"/>
            <a:ext cx="914400" cy="914400"/>
          </a:xfrm>
        </p:spPr>
        <p:txBody>
          <a:bodyPr>
            <a:normAutofit/>
          </a:bodyPr>
          <a:lstStyle>
            <a:lvl1pPr marL="0" indent="0" algn="ctr">
              <a:buNone/>
              <a:defRPr sz="1200">
                <a:solidFill>
                  <a:schemeClr val="bg1">
                    <a:lumMod val="50000"/>
                  </a:schemeClr>
                </a:solidFill>
              </a:defRPr>
            </a:lvl1pPr>
          </a:lstStyle>
          <a:p>
            <a:endParaRPr lang="en-US"/>
          </a:p>
        </p:txBody>
      </p:sp>
    </p:spTree>
    <p:extLst>
      <p:ext uri="{BB962C8B-B14F-4D97-AF65-F5344CB8AC3E}">
        <p14:creationId xmlns:p14="http://schemas.microsoft.com/office/powerpoint/2010/main" val="4205818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Content 1 - Gener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p>
            <a:r>
              <a:rPr lang="en-US"/>
              <a:t>Click to edit master page title</a:t>
            </a:r>
          </a:p>
        </p:txBody>
      </p:sp>
      <p:sp>
        <p:nvSpPr>
          <p:cNvPr id="3" name="Content Placeholder 2">
            <a:extLst>
              <a:ext uri="{FF2B5EF4-FFF2-40B4-BE49-F238E27FC236}">
                <a16:creationId xmlns:a16="http://schemas.microsoft.com/office/drawing/2014/main" id="{65092BB6-0EC3-47A0-964A-91B4EAB22C4B}"/>
              </a:ext>
            </a:extLst>
          </p:cNvPr>
          <p:cNvSpPr>
            <a:spLocks noGrp="1"/>
          </p:cNvSpPr>
          <p:nvPr>
            <p:ph idx="1" hasCustomPrompt="1"/>
          </p:nvPr>
        </p:nvSpPr>
        <p:spPr>
          <a:xfrm>
            <a:off x="653143" y="2074421"/>
            <a:ext cx="10515600" cy="4015454"/>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2">
            <a:extLst>
              <a:ext uri="{FF2B5EF4-FFF2-40B4-BE49-F238E27FC236}">
                <a16:creationId xmlns:a16="http://schemas.microsoft.com/office/drawing/2014/main" id="{4E70CEAA-8573-9E1B-D8BA-928C93224FEF}"/>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Tree>
    <p:extLst>
      <p:ext uri="{BB962C8B-B14F-4D97-AF65-F5344CB8AC3E}">
        <p14:creationId xmlns:p14="http://schemas.microsoft.com/office/powerpoint/2010/main" val="2874963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4001C-171D-4E3E-B5D6-BCADE39B691A}"/>
              </a:ext>
            </a:extLst>
          </p:cNvPr>
          <p:cNvSpPr>
            <a:spLocks noGrp="1"/>
          </p:cNvSpPr>
          <p:nvPr>
            <p:ph type="title"/>
          </p:nvPr>
        </p:nvSpPr>
        <p:spPr>
          <a:xfrm>
            <a:off x="831850" y="2609603"/>
            <a:ext cx="10515600" cy="819397"/>
          </a:xfrm>
        </p:spPr>
        <p:txBody>
          <a:bodyPr anchor="t">
            <a:normAutofit/>
          </a:bodyPr>
          <a:lstStyle>
            <a:lvl1pPr>
              <a:defRPr sz="5500"/>
            </a:lvl1pPr>
          </a:lstStyle>
          <a:p>
            <a:r>
              <a:rPr lang="en-US"/>
              <a:t>Click to edit Master title style</a:t>
            </a:r>
          </a:p>
        </p:txBody>
      </p:sp>
      <p:sp>
        <p:nvSpPr>
          <p:cNvPr id="3" name="Text Placeholder 2">
            <a:extLst>
              <a:ext uri="{FF2B5EF4-FFF2-40B4-BE49-F238E27FC236}">
                <a16:creationId xmlns:a16="http://schemas.microsoft.com/office/drawing/2014/main" id="{21934708-1F7D-4A7D-990D-4B0285713075}"/>
              </a:ext>
            </a:extLst>
          </p:cNvPr>
          <p:cNvSpPr>
            <a:spLocks noGrp="1"/>
          </p:cNvSpPr>
          <p:nvPr>
            <p:ph type="body" idx="1"/>
          </p:nvPr>
        </p:nvSpPr>
        <p:spPr>
          <a:xfrm>
            <a:off x="831850" y="3457508"/>
            <a:ext cx="10515600" cy="496976"/>
          </a:xfrm>
        </p:spPr>
        <p:txBody>
          <a:bodyPr>
            <a:normAutofit/>
          </a:bodyPr>
          <a:lstStyle>
            <a:lvl1pPr marL="0" indent="0">
              <a:buNone/>
              <a:defRPr sz="2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fld id="{DFA4CD3D-26C8-47FF-8D13-9B32BAAB4735}" type="slidenum">
              <a:rPr lang="en-US" smtClean="0"/>
              <a:t>‹#›</a:t>
            </a:fld>
            <a:endParaRPr lang="en-US"/>
          </a:p>
        </p:txBody>
      </p:sp>
    </p:spTree>
    <p:extLst>
      <p:ext uri="{BB962C8B-B14F-4D97-AF65-F5344CB8AC3E}">
        <p14:creationId xmlns:p14="http://schemas.microsoft.com/office/powerpoint/2010/main" val="1195340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with Pictur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p:nvPr>
        </p:nvSpPr>
        <p:spPr>
          <a:xfrm>
            <a:off x="5856551" y="3242821"/>
            <a:ext cx="5441197" cy="2428368"/>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7BC3CEE6-576D-4A25-8B6C-C2373DA1C88A}"/>
              </a:ext>
            </a:extLst>
          </p:cNvPr>
          <p:cNvCxnSpPr>
            <a:cxnSpLocks/>
          </p:cNvCxnSpPr>
          <p:nvPr userDrawn="1"/>
        </p:nvCxnSpPr>
        <p:spPr>
          <a:xfrm>
            <a:off x="5856552" y="1541935"/>
            <a:ext cx="548640" cy="0"/>
          </a:xfrm>
          <a:prstGeom prst="line">
            <a:avLst/>
          </a:prstGeom>
          <a:ln w="793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p:nvPr>
        </p:nvSpPr>
        <p:spPr>
          <a:xfrm>
            <a:off x="385763" y="403767"/>
            <a:ext cx="4629150" cy="5743645"/>
          </a:xfrm>
        </p:spPr>
        <p:txBody>
          <a:bodyPr/>
          <a:lstStyle/>
          <a:p>
            <a:endParaRPr lang="en-US"/>
          </a:p>
        </p:txBody>
      </p:sp>
      <p:sp>
        <p:nvSpPr>
          <p:cNvPr id="15" name="Title 1">
            <a:extLst>
              <a:ext uri="{FF2B5EF4-FFF2-40B4-BE49-F238E27FC236}">
                <a16:creationId xmlns:a16="http://schemas.microsoft.com/office/drawing/2014/main" id="{778E9976-AB2A-4D33-BDD3-3DD81964854A}"/>
              </a:ext>
            </a:extLst>
          </p:cNvPr>
          <p:cNvSpPr>
            <a:spLocks noGrp="1"/>
          </p:cNvSpPr>
          <p:nvPr>
            <p:ph type="title"/>
          </p:nvPr>
        </p:nvSpPr>
        <p:spPr>
          <a:xfrm>
            <a:off x="5856551" y="1806160"/>
            <a:ext cx="5441196" cy="1325563"/>
          </a:xfrm>
        </p:spPr>
        <p:txBody>
          <a:bodyPr anchor="t"/>
          <a:lstStyle/>
          <a:p>
            <a:r>
              <a:rPr lang="en-US"/>
              <a:t>Click to edit Master title style</a:t>
            </a:r>
          </a:p>
        </p:txBody>
      </p:sp>
    </p:spTree>
    <p:extLst>
      <p:ext uri="{BB962C8B-B14F-4D97-AF65-F5344CB8AC3E}">
        <p14:creationId xmlns:p14="http://schemas.microsoft.com/office/powerpoint/2010/main" val="2275440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 Text 3 Colum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2" name="Title 1">
            <a:extLst>
              <a:ext uri="{FF2B5EF4-FFF2-40B4-BE49-F238E27FC236}">
                <a16:creationId xmlns:a16="http://schemas.microsoft.com/office/drawing/2014/main" id="{B338790D-1034-D042-D3C2-3BF8915C995A}"/>
              </a:ext>
            </a:extLst>
          </p:cNvPr>
          <p:cNvSpPr>
            <a:spLocks noGrp="1"/>
          </p:cNvSpPr>
          <p:nvPr>
            <p:ph type="title" hasCustomPrompt="1"/>
          </p:nvPr>
        </p:nvSpPr>
        <p:spPr>
          <a:xfrm>
            <a:off x="396873" y="898954"/>
            <a:ext cx="11398253" cy="838854"/>
          </a:xfrm>
        </p:spPr>
        <p:txBody>
          <a:bodyPr anchor="t"/>
          <a:lstStyle/>
          <a:p>
            <a:r>
              <a:rPr lang="en-US"/>
              <a:t>Click to edit master page title</a:t>
            </a:r>
          </a:p>
        </p:txBody>
      </p:sp>
      <p:sp>
        <p:nvSpPr>
          <p:cNvPr id="13" name="Text Placeholder 4">
            <a:extLst>
              <a:ext uri="{FF2B5EF4-FFF2-40B4-BE49-F238E27FC236}">
                <a16:creationId xmlns:a16="http://schemas.microsoft.com/office/drawing/2014/main" id="{89F7AB1A-7858-0364-53A6-E5039FF0E0CD}"/>
              </a:ext>
            </a:extLst>
          </p:cNvPr>
          <p:cNvSpPr>
            <a:spLocks noGrp="1"/>
          </p:cNvSpPr>
          <p:nvPr>
            <p:ph type="body" sz="quarter" idx="29" hasCustomPrompt="1"/>
          </p:nvPr>
        </p:nvSpPr>
        <p:spPr>
          <a:xfrm>
            <a:off x="396429" y="576942"/>
            <a:ext cx="11398254" cy="224040"/>
          </a:xfrm>
        </p:spPr>
        <p:txBody>
          <a:bodyPr anchor="t">
            <a:normAutofit/>
          </a:bodyPr>
          <a:lstStyle>
            <a:lvl1pPr marL="0" indent="0" algn="l">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3" name="Text Placeholder 2">
            <a:extLst>
              <a:ext uri="{FF2B5EF4-FFF2-40B4-BE49-F238E27FC236}">
                <a16:creationId xmlns:a16="http://schemas.microsoft.com/office/drawing/2014/main" id="{DD110778-4DA8-45B3-97ED-ECBE5C60858E}"/>
              </a:ext>
            </a:extLst>
          </p:cNvPr>
          <p:cNvSpPr>
            <a:spLocks noGrp="1"/>
          </p:cNvSpPr>
          <p:nvPr>
            <p:ph type="body" idx="1" hasCustomPrompt="1"/>
          </p:nvPr>
        </p:nvSpPr>
        <p:spPr>
          <a:xfrm>
            <a:off x="839788" y="1795950"/>
            <a:ext cx="3200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8" y="2619862"/>
            <a:ext cx="3200400" cy="3060729"/>
          </a:xfrm>
        </p:spPr>
        <p:txBody>
          <a:bodyPr>
            <a:normAutofit/>
          </a:bodyPr>
          <a:lstStyle>
            <a:lvl1pPr marL="0" indent="0">
              <a:buClr>
                <a:srgbClr val="C00000"/>
              </a:buClr>
              <a:buSzPct val="110000"/>
              <a:buNone/>
              <a:defRPr sz="1800"/>
            </a:lvl1pPr>
            <a:lvl2pPr marL="466725" indent="-228600">
              <a:buClr>
                <a:srgbClr val="C00000"/>
              </a:buClr>
              <a:buSzPct val="110000"/>
              <a:buFont typeface="Arial" panose="020B0604020202020204" pitchFamily="34" charset="0"/>
              <a:buChar char="•"/>
              <a:tabLst/>
              <a:defRPr sz="1600"/>
            </a:lvl2pPr>
            <a:lvl3pPr marL="922338" indent="-174625">
              <a:buClr>
                <a:srgbClr val="C00000"/>
              </a:buClr>
              <a:buSzPct val="90000"/>
              <a:buFont typeface="Courier New" panose="02070309020205020404" pitchFamily="49" charset="0"/>
              <a:buChar char="o"/>
              <a:tabLst/>
              <a:defRPr sz="1400"/>
            </a:lvl3pPr>
            <a:lvl4pPr>
              <a:defRPr sz="1400"/>
            </a:lvl4pPr>
            <a:lvl5pPr>
              <a:defRPr sz="1400"/>
            </a:lvl5pPr>
          </a:lstStyle>
          <a:p>
            <a:pPr lvl="0"/>
            <a:r>
              <a:rPr lang="en-US"/>
              <a:t>Click to edit first level copy</a:t>
            </a:r>
          </a:p>
          <a:p>
            <a:pPr lvl="1"/>
            <a:r>
              <a:rPr lang="en-US"/>
              <a:t>Second level</a:t>
            </a:r>
          </a:p>
          <a:p>
            <a:pPr lvl="2"/>
            <a:r>
              <a:rPr lang="en-US"/>
              <a:t>Third level</a:t>
            </a:r>
          </a:p>
        </p:txBody>
      </p:sp>
      <p:cxnSp>
        <p:nvCxnSpPr>
          <p:cNvPr id="14" name="Straight Connector 13">
            <a:extLst>
              <a:ext uri="{FF2B5EF4-FFF2-40B4-BE49-F238E27FC236}">
                <a16:creationId xmlns:a16="http://schemas.microsoft.com/office/drawing/2014/main" id="{6240F89D-2F52-4A06-A26B-F81A4CCA049C}"/>
              </a:ext>
              <a:ext uri="{C183D7F6-B498-43B3-948B-1728B52AA6E4}">
                <adec:decorative xmlns:adec="http://schemas.microsoft.com/office/drawing/2017/decorative" val="1"/>
              </a:ext>
            </a:extLst>
          </p:cNvPr>
          <p:cNvCxnSpPr>
            <a:cxnSpLocks/>
          </p:cNvCxnSpPr>
          <p:nvPr userDrawn="1"/>
        </p:nvCxnSpPr>
        <p:spPr>
          <a:xfrm flipV="1">
            <a:off x="4246764" y="2290570"/>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A891D34A-06A7-6398-2C15-8309625A99B2}"/>
              </a:ext>
            </a:extLst>
          </p:cNvPr>
          <p:cNvSpPr>
            <a:spLocks noGrp="1"/>
          </p:cNvSpPr>
          <p:nvPr>
            <p:ph type="body" idx="13" hasCustomPrompt="1"/>
          </p:nvPr>
        </p:nvSpPr>
        <p:spPr>
          <a:xfrm>
            <a:off x="4474028" y="1795950"/>
            <a:ext cx="3200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20" name="Content Placeholder 3">
            <a:extLst>
              <a:ext uri="{FF2B5EF4-FFF2-40B4-BE49-F238E27FC236}">
                <a16:creationId xmlns:a16="http://schemas.microsoft.com/office/drawing/2014/main" id="{14F904E5-9900-1D9E-FED4-2AA7BBADCA7F}"/>
              </a:ext>
            </a:extLst>
          </p:cNvPr>
          <p:cNvSpPr>
            <a:spLocks noGrp="1"/>
          </p:cNvSpPr>
          <p:nvPr>
            <p:ph sz="half" idx="18" hasCustomPrompt="1"/>
          </p:nvPr>
        </p:nvSpPr>
        <p:spPr>
          <a:xfrm>
            <a:off x="4452256" y="2619862"/>
            <a:ext cx="3200400" cy="3060729"/>
          </a:xfrm>
        </p:spPr>
        <p:txBody>
          <a:bodyPr>
            <a:normAutofit/>
          </a:bodyPr>
          <a:lstStyle>
            <a:lvl1pPr marL="0" indent="0">
              <a:buClr>
                <a:srgbClr val="C00000"/>
              </a:buClr>
              <a:buSzPct val="110000"/>
              <a:buNone/>
              <a:defRPr sz="1800"/>
            </a:lvl1pPr>
            <a:lvl2pPr marL="466725" indent="-228600">
              <a:buClr>
                <a:srgbClr val="C00000"/>
              </a:buClr>
              <a:buSzPct val="110000"/>
              <a:buFont typeface="Arial" panose="020B0604020202020204" pitchFamily="34" charset="0"/>
              <a:buChar char="•"/>
              <a:tabLst/>
              <a:defRPr sz="1600"/>
            </a:lvl2pPr>
            <a:lvl3pPr marL="922338" indent="-174625">
              <a:buClr>
                <a:srgbClr val="C00000"/>
              </a:buClr>
              <a:buSzPct val="90000"/>
              <a:buFont typeface="Courier New" panose="02070309020205020404" pitchFamily="49" charset="0"/>
              <a:buChar char="o"/>
              <a:tabLst/>
              <a:defRPr sz="1400"/>
            </a:lvl3pPr>
            <a:lvl4pPr>
              <a:defRPr sz="1400"/>
            </a:lvl4pPr>
            <a:lvl5pPr>
              <a:defRPr sz="1400"/>
            </a:lvl5pPr>
          </a:lstStyle>
          <a:p>
            <a:pPr lvl="0"/>
            <a:r>
              <a:rPr lang="en-US"/>
              <a:t>Click to edit first level copy</a:t>
            </a:r>
          </a:p>
          <a:p>
            <a:pPr lvl="1"/>
            <a:r>
              <a:rPr lang="en-US"/>
              <a:t>Second level</a:t>
            </a:r>
          </a:p>
          <a:p>
            <a:pPr lvl="2"/>
            <a:r>
              <a:rPr lang="en-US"/>
              <a:t>Third level</a:t>
            </a:r>
          </a:p>
        </p:txBody>
      </p:sp>
      <p:cxnSp>
        <p:nvCxnSpPr>
          <p:cNvPr id="15" name="Straight Connector 14">
            <a:extLst>
              <a:ext uri="{FF2B5EF4-FFF2-40B4-BE49-F238E27FC236}">
                <a16:creationId xmlns:a16="http://schemas.microsoft.com/office/drawing/2014/main" id="{46615C9D-EE6C-4B25-8C7B-BD41495EDEDC}"/>
              </a:ext>
              <a:ext uri="{C183D7F6-B498-43B3-948B-1728B52AA6E4}">
                <adec:decorative xmlns:adec="http://schemas.microsoft.com/office/drawing/2017/decorative" val="1"/>
              </a:ext>
            </a:extLst>
          </p:cNvPr>
          <p:cNvCxnSpPr>
            <a:cxnSpLocks/>
          </p:cNvCxnSpPr>
          <p:nvPr userDrawn="1"/>
        </p:nvCxnSpPr>
        <p:spPr>
          <a:xfrm flipV="1">
            <a:off x="7915362" y="2290570"/>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A8E4D3FC-41C9-D578-F008-6630E7FFA4E6}"/>
              </a:ext>
            </a:extLst>
          </p:cNvPr>
          <p:cNvSpPr>
            <a:spLocks noGrp="1"/>
          </p:cNvSpPr>
          <p:nvPr>
            <p:ph type="body" idx="15" hasCustomPrompt="1"/>
          </p:nvPr>
        </p:nvSpPr>
        <p:spPr>
          <a:xfrm>
            <a:off x="8153400" y="1795950"/>
            <a:ext cx="3200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21" name="Content Placeholder 3">
            <a:extLst>
              <a:ext uri="{FF2B5EF4-FFF2-40B4-BE49-F238E27FC236}">
                <a16:creationId xmlns:a16="http://schemas.microsoft.com/office/drawing/2014/main" id="{9C53F21D-CA93-9B93-4A6E-8255D9511D03}"/>
              </a:ext>
            </a:extLst>
          </p:cNvPr>
          <p:cNvSpPr>
            <a:spLocks noGrp="1"/>
          </p:cNvSpPr>
          <p:nvPr>
            <p:ph sz="half" idx="19" hasCustomPrompt="1"/>
          </p:nvPr>
        </p:nvSpPr>
        <p:spPr>
          <a:xfrm>
            <a:off x="8142514" y="2619862"/>
            <a:ext cx="3200400" cy="3060729"/>
          </a:xfrm>
        </p:spPr>
        <p:txBody>
          <a:bodyPr>
            <a:normAutofit/>
          </a:bodyPr>
          <a:lstStyle>
            <a:lvl1pPr marL="0" indent="0">
              <a:buClr>
                <a:srgbClr val="C00000"/>
              </a:buClr>
              <a:buSzPct val="110000"/>
              <a:buNone/>
              <a:defRPr sz="1800"/>
            </a:lvl1pPr>
            <a:lvl2pPr marL="466725" indent="-228600">
              <a:buClr>
                <a:srgbClr val="C00000"/>
              </a:buClr>
              <a:buSzPct val="110000"/>
              <a:buFont typeface="Arial" panose="020B0604020202020204" pitchFamily="34" charset="0"/>
              <a:buChar char="•"/>
              <a:tabLst/>
              <a:defRPr sz="1600"/>
            </a:lvl2pPr>
            <a:lvl3pPr marL="922338" indent="-174625">
              <a:buClr>
                <a:srgbClr val="C00000"/>
              </a:buClr>
              <a:buSzPct val="90000"/>
              <a:buFont typeface="Courier New" panose="02070309020205020404" pitchFamily="49" charset="0"/>
              <a:buChar char="o"/>
              <a:tabLst/>
              <a:defRPr sz="1400"/>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88158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D41E4-C2CC-A0F1-058C-4A76145B89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740622-3832-27B8-1CDF-C420E754E2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316A4D3B-9A08-B6B5-B261-EECCCCE14E7F}"/>
              </a:ext>
            </a:extLst>
          </p:cNvPr>
          <p:cNvSpPr>
            <a:spLocks noGrp="1"/>
          </p:cNvSpPr>
          <p:nvPr>
            <p:ph type="sldNum" sz="quarter" idx="10"/>
          </p:nvPr>
        </p:nvSpPr>
        <p:spPr/>
        <p:txBody>
          <a:bodyPr/>
          <a:lstStyle/>
          <a:p>
            <a:fld id="{DFA4CD3D-26C8-47FF-8D13-9B32BAAB4735}" type="slidenum">
              <a:rPr lang="en-US" smtClean="0"/>
              <a:pPr/>
              <a:t>‹#›</a:t>
            </a:fld>
            <a:endParaRPr lang="en-US"/>
          </a:p>
        </p:txBody>
      </p:sp>
      <p:sp>
        <p:nvSpPr>
          <p:cNvPr id="5" name="Footer Placeholder 4">
            <a:extLst>
              <a:ext uri="{FF2B5EF4-FFF2-40B4-BE49-F238E27FC236}">
                <a16:creationId xmlns:a16="http://schemas.microsoft.com/office/drawing/2014/main" id="{8FE0E157-952C-AD1A-DEF8-E096263EB339}"/>
              </a:ext>
            </a:extLst>
          </p:cNvPr>
          <p:cNvSpPr>
            <a:spLocks noGrp="1"/>
          </p:cNvSpPr>
          <p:nvPr>
            <p:ph type="ftr" sz="quarter" idx="11"/>
          </p:nvPr>
        </p:nvSpPr>
        <p:spPr/>
        <p:txBody>
          <a:bodyPr/>
          <a:lstStyle/>
          <a:p>
            <a:r>
              <a:rPr lang="en-US"/>
              <a:t>The Michael V. Drake Institute for Teaching and Learning</a:t>
            </a:r>
          </a:p>
        </p:txBody>
      </p:sp>
    </p:spTree>
    <p:extLst>
      <p:ext uri="{BB962C8B-B14F-4D97-AF65-F5344CB8AC3E}">
        <p14:creationId xmlns:p14="http://schemas.microsoft.com/office/powerpoint/2010/main" val="2144540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The Michael V. Drake Institute for Teaching and Learning</a:t>
            </a:r>
          </a:p>
        </p:txBody>
      </p:sp>
      <p:sp>
        <p:nvSpPr>
          <p:cNvPr id="6" name="Slide Number Placeholder 5"/>
          <p:cNvSpPr>
            <a:spLocks noGrp="1"/>
          </p:cNvSpPr>
          <p:nvPr>
            <p:ph type="sldNum" sz="quarter" idx="12"/>
          </p:nvPr>
        </p:nvSpPr>
        <p:spPr/>
        <p:txBody>
          <a:bodyPr/>
          <a:lstStyle/>
          <a:p>
            <a:fld id="{C9BBC3DE-DB19-9C42-B558-D52A0ED7E4AF}" type="slidenum">
              <a:rPr lang="en-US" smtClean="0"/>
              <a:t>‹#›</a:t>
            </a:fld>
            <a:endParaRPr lang="en-US"/>
          </a:p>
        </p:txBody>
      </p:sp>
    </p:spTree>
    <p:extLst>
      <p:ext uri="{BB962C8B-B14F-4D97-AF65-F5344CB8AC3E}">
        <p14:creationId xmlns:p14="http://schemas.microsoft.com/office/powerpoint/2010/main" val="2439171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The Michael V. Drake Institute for Teaching and Learning</a:t>
            </a:r>
          </a:p>
        </p:txBody>
      </p:sp>
      <p:sp>
        <p:nvSpPr>
          <p:cNvPr id="5" name="Slide Number Placeholder 4"/>
          <p:cNvSpPr>
            <a:spLocks noGrp="1"/>
          </p:cNvSpPr>
          <p:nvPr>
            <p:ph type="sldNum" sz="quarter" idx="12"/>
          </p:nvPr>
        </p:nvSpPr>
        <p:spPr/>
        <p:txBody>
          <a:bodyPr/>
          <a:lstStyle/>
          <a:p>
            <a:fld id="{C9BBC3DE-DB19-9C42-B558-D52A0ED7E4AF}" type="slidenum">
              <a:rPr lang="en-US" smtClean="0"/>
              <a:t>‹#›</a:t>
            </a:fld>
            <a:endParaRPr lang="en-US"/>
          </a:p>
        </p:txBody>
      </p:sp>
    </p:spTree>
    <p:extLst>
      <p:ext uri="{BB962C8B-B14F-4D97-AF65-F5344CB8AC3E}">
        <p14:creationId xmlns:p14="http://schemas.microsoft.com/office/powerpoint/2010/main" val="470617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The Michael V. Drake Institute for Teaching and Learning</a:t>
            </a:r>
          </a:p>
        </p:txBody>
      </p:sp>
      <p:sp>
        <p:nvSpPr>
          <p:cNvPr id="7" name="Slide Number Placeholder 6"/>
          <p:cNvSpPr>
            <a:spLocks noGrp="1"/>
          </p:cNvSpPr>
          <p:nvPr>
            <p:ph type="sldNum" sz="quarter" idx="12"/>
          </p:nvPr>
        </p:nvSpPr>
        <p:spPr/>
        <p:txBody>
          <a:bodyPr/>
          <a:lstStyle/>
          <a:p>
            <a:fld id="{C9BBC3DE-DB19-9C42-B558-D52A0ED7E4AF}" type="slidenum">
              <a:rPr lang="en-US" smtClean="0"/>
              <a:t>‹#›</a:t>
            </a:fld>
            <a:endParaRPr lang="en-US"/>
          </a:p>
        </p:txBody>
      </p:sp>
    </p:spTree>
    <p:extLst>
      <p:ext uri="{BB962C8B-B14F-4D97-AF65-F5344CB8AC3E}">
        <p14:creationId xmlns:p14="http://schemas.microsoft.com/office/powerpoint/2010/main" val="265655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The Michael V. Drake Institute for Teaching and Learning</a:t>
            </a:r>
          </a:p>
        </p:txBody>
      </p:sp>
      <p:sp>
        <p:nvSpPr>
          <p:cNvPr id="9" name="Slide Number Placeholder 8"/>
          <p:cNvSpPr>
            <a:spLocks noGrp="1"/>
          </p:cNvSpPr>
          <p:nvPr>
            <p:ph type="sldNum" sz="quarter" idx="12"/>
          </p:nvPr>
        </p:nvSpPr>
        <p:spPr/>
        <p:txBody>
          <a:bodyPr/>
          <a:lstStyle/>
          <a:p>
            <a:fld id="{C9BBC3DE-DB19-9C42-B558-D52A0ED7E4AF}" type="slidenum">
              <a:rPr lang="en-US" smtClean="0"/>
              <a:t>‹#›</a:t>
            </a:fld>
            <a:endParaRPr lang="en-US"/>
          </a:p>
        </p:txBody>
      </p:sp>
    </p:spTree>
    <p:extLst>
      <p:ext uri="{BB962C8B-B14F-4D97-AF65-F5344CB8AC3E}">
        <p14:creationId xmlns:p14="http://schemas.microsoft.com/office/powerpoint/2010/main" val="3523198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With Background Picture">
    <p:spTree>
      <p:nvGrpSpPr>
        <p:cNvPr id="1" name=""/>
        <p:cNvGrpSpPr/>
        <p:nvPr/>
      </p:nvGrpSpPr>
      <p:grpSpPr>
        <a:xfrm>
          <a:off x="0" y="0"/>
          <a:ext cx="0" cy="0"/>
          <a:chOff x="0" y="0"/>
          <a:chExt cx="0" cy="0"/>
        </a:xfrm>
      </p:grpSpPr>
      <p:pic>
        <p:nvPicPr>
          <p:cNvPr id="6" name="Picture 5" descr="A statue in a park&#10;&#10;Description automatically generated">
            <a:extLst>
              <a:ext uri="{FF2B5EF4-FFF2-40B4-BE49-F238E27FC236}">
                <a16:creationId xmlns:a16="http://schemas.microsoft.com/office/drawing/2014/main" id="{03420C31-144F-EBA8-48FA-50E62541DC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33" t="-145" r="34442" b="-275"/>
          <a:stretch/>
        </p:blipFill>
        <p:spPr>
          <a:xfrm>
            <a:off x="6835492" y="0"/>
            <a:ext cx="5356508" cy="6858000"/>
          </a:xfrm>
          <a:prstGeom prst="rect">
            <a:avLst/>
          </a:prstGeom>
        </p:spPr>
      </p:pic>
      <p:sp>
        <p:nvSpPr>
          <p:cNvPr id="2" name="Title 1">
            <a:extLst>
              <a:ext uri="{FF2B5EF4-FFF2-40B4-BE49-F238E27FC236}">
                <a16:creationId xmlns:a16="http://schemas.microsoft.com/office/drawing/2014/main" id="{7E9F839D-17A6-464E-BE22-E9B747DF33B1}"/>
              </a:ext>
              <a:ext uri="{C183D7F6-B498-43B3-948B-1728B52AA6E4}">
                <adec:decorative xmlns:adec="http://schemas.microsoft.com/office/drawing/2017/decorative" val="1"/>
              </a:ext>
            </a:extLst>
          </p:cNvPr>
          <p:cNvSpPr>
            <a:spLocks noGrp="1"/>
          </p:cNvSpPr>
          <p:nvPr>
            <p:ph type="ctrTitle"/>
          </p:nvPr>
        </p:nvSpPr>
        <p:spPr>
          <a:xfrm>
            <a:off x="310827" y="629924"/>
            <a:ext cx="6139669" cy="2387600"/>
          </a:xfrm>
          <a:solidFill>
            <a:srgbClr val="FFFFFF">
              <a:alpha val="69804"/>
            </a:srgbClr>
          </a:solidFill>
        </p:spPr>
        <p:txBody>
          <a:bodyPr lIns="365760" anchor="ctr">
            <a:normAutofit/>
          </a:bodyPr>
          <a:lstStyle>
            <a:lvl1pPr algn="l">
              <a:defRPr sz="5500"/>
            </a:lvl1pPr>
          </a:lstStyle>
          <a:p>
            <a:endParaRPr lang="en-US"/>
          </a:p>
        </p:txBody>
      </p:sp>
      <p:sp>
        <p:nvSpPr>
          <p:cNvPr id="5" name="Footer Placeholder 4">
            <a:extLst>
              <a:ext uri="{FF2B5EF4-FFF2-40B4-BE49-F238E27FC236}">
                <a16:creationId xmlns:a16="http://schemas.microsoft.com/office/drawing/2014/main" id="{7D148FA3-A642-4E78-8E7B-809942D8C75E}"/>
              </a:ext>
            </a:extLst>
          </p:cNvPr>
          <p:cNvSpPr>
            <a:spLocks noGrp="1"/>
          </p:cNvSpPr>
          <p:nvPr>
            <p:ph type="ftr" sz="quarter" idx="11"/>
          </p:nvPr>
        </p:nvSpPr>
        <p:spPr>
          <a:xfrm>
            <a:off x="7675524" y="6296411"/>
            <a:ext cx="411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The Michael V. Drake Institute for Teaching and Learning</a:t>
            </a:r>
          </a:p>
        </p:txBody>
      </p:sp>
      <p:sp>
        <p:nvSpPr>
          <p:cNvPr id="7" name="Text Placeholder 4">
            <a:extLst>
              <a:ext uri="{FF2B5EF4-FFF2-40B4-BE49-F238E27FC236}">
                <a16:creationId xmlns:a16="http://schemas.microsoft.com/office/drawing/2014/main" id="{3B001CE5-BB48-89BA-2C48-5092D06DD5ED}"/>
              </a:ext>
            </a:extLst>
          </p:cNvPr>
          <p:cNvSpPr>
            <a:spLocks noGrp="1"/>
          </p:cNvSpPr>
          <p:nvPr>
            <p:ph type="body" idx="1" hasCustomPrompt="1"/>
          </p:nvPr>
        </p:nvSpPr>
        <p:spPr>
          <a:xfrm>
            <a:off x="690332" y="3588749"/>
            <a:ext cx="5799920" cy="496976"/>
          </a:xfrm>
        </p:spPr>
        <p:txBody>
          <a:bodyPr/>
          <a:lstStyle/>
          <a:p>
            <a:r>
              <a:rPr lang="en-US"/>
              <a:t>Subhead</a:t>
            </a:r>
          </a:p>
        </p:txBody>
      </p:sp>
    </p:spTree>
    <p:extLst>
      <p:ext uri="{BB962C8B-B14F-4D97-AF65-F5344CB8AC3E}">
        <p14:creationId xmlns:p14="http://schemas.microsoft.com/office/powerpoint/2010/main" val="786914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utcomes with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CF42-CFB0-4813-AFA8-72E0DF893747}"/>
              </a:ext>
            </a:extLst>
          </p:cNvPr>
          <p:cNvSpPr>
            <a:spLocks noGrp="1"/>
          </p:cNvSpPr>
          <p:nvPr>
            <p:ph type="title" hasCustomPrompt="1"/>
          </p:nvPr>
        </p:nvSpPr>
        <p:spPr>
          <a:xfrm>
            <a:off x="676505" y="2155284"/>
            <a:ext cx="2872810" cy="945608"/>
          </a:xfrm>
        </p:spPr>
        <p:txBody>
          <a:bodyPr anchor="b"/>
          <a:lstStyle/>
          <a:p>
            <a:r>
              <a:rPr lang="en-US"/>
              <a:t>Outcomes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665619" y="3139034"/>
            <a:ext cx="2872810" cy="1517705"/>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Following this workshop, participants should be able to:</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cxnSp>
        <p:nvCxnSpPr>
          <p:cNvPr id="12" name="Straight Connector 11">
            <a:extLst>
              <a:ext uri="{FF2B5EF4-FFF2-40B4-BE49-F238E27FC236}">
                <a16:creationId xmlns:a16="http://schemas.microsoft.com/office/drawing/2014/main" id="{57233CD8-5E31-4581-814D-DA09D49C1F86}"/>
              </a:ext>
              <a:ext uri="{C183D7F6-B498-43B3-948B-1728B52AA6E4}">
                <adec:decorative xmlns:adec="http://schemas.microsoft.com/office/drawing/2017/decorative" val="1"/>
              </a:ext>
            </a:extLst>
          </p:cNvPr>
          <p:cNvCxnSpPr>
            <a:cxnSpLocks/>
          </p:cNvCxnSpPr>
          <p:nvPr userDrawn="1"/>
        </p:nvCxnSpPr>
        <p:spPr>
          <a:xfrm flipV="1">
            <a:off x="3914522" y="593325"/>
            <a:ext cx="0" cy="511815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FE19BD27-A5AE-4AED-A944-00ED745F24F8}"/>
              </a:ext>
            </a:extLst>
          </p:cNvPr>
          <p:cNvSpPr>
            <a:spLocks noGrp="1"/>
          </p:cNvSpPr>
          <p:nvPr>
            <p:ph type="pic" sz="quarter" idx="13"/>
          </p:nvPr>
        </p:nvSpPr>
        <p:spPr>
          <a:xfrm>
            <a:off x="4254125" y="1186651"/>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18" name="Content Placeholder 3">
            <a:extLst>
              <a:ext uri="{FF2B5EF4-FFF2-40B4-BE49-F238E27FC236}">
                <a16:creationId xmlns:a16="http://schemas.microsoft.com/office/drawing/2014/main" id="{D3C25E06-F692-49FF-AE8E-D1AB6FF3AAB9}"/>
              </a:ext>
            </a:extLst>
          </p:cNvPr>
          <p:cNvSpPr>
            <a:spLocks noGrp="1"/>
          </p:cNvSpPr>
          <p:nvPr>
            <p:ph sz="half" idx="19" hasCustomPrompt="1"/>
          </p:nvPr>
        </p:nvSpPr>
        <p:spPr>
          <a:xfrm>
            <a:off x="5320113" y="1186651"/>
            <a:ext cx="5207189" cy="914400"/>
          </a:xfrm>
        </p:spPr>
        <p:txBody>
          <a:bodyPr anchor="ctr">
            <a:noAutofit/>
          </a:bodyPr>
          <a:lstStyle>
            <a:lvl1pPr marL="285750" indent="-285750">
              <a:buFont typeface="Arial" panose="020B0604020202020204" pitchFamily="34" charset="0"/>
              <a:buChar char="•"/>
              <a:defRPr sz="1800"/>
            </a:lvl1pPr>
            <a:lvl2pPr marL="457200" indent="0">
              <a:buNone/>
              <a:defRPr sz="1400"/>
            </a:lvl2pPr>
            <a:lvl3pPr marL="914400" indent="0">
              <a:buNone/>
              <a:defRPr sz="1200"/>
            </a:lvl3pPr>
            <a:lvl4pPr marL="1371600" indent="0">
              <a:buNone/>
              <a:defRPr sz="1100"/>
            </a:lvl4pPr>
            <a:lvl5pPr marL="2000250" indent="-171450">
              <a:buFont typeface="Arial" panose="020B0604020202020204" pitchFamily="34" charset="0"/>
              <a:buChar char="•"/>
              <a:defRPr sz="1100" b="0" i="0">
                <a:latin typeface="Buckeye Sans 2" pitchFamily="2" charset="77"/>
              </a:defRPr>
            </a:lvl5pPr>
          </a:lstStyle>
          <a:p>
            <a:pPr lvl="0"/>
            <a:r>
              <a:rPr lang="en-US"/>
              <a:t>Learning outcome One</a:t>
            </a:r>
          </a:p>
        </p:txBody>
      </p:sp>
      <p:sp>
        <p:nvSpPr>
          <p:cNvPr id="19" name="Picture Placeholder 4">
            <a:extLst>
              <a:ext uri="{FF2B5EF4-FFF2-40B4-BE49-F238E27FC236}">
                <a16:creationId xmlns:a16="http://schemas.microsoft.com/office/drawing/2014/main" id="{3B784B6F-C536-4BE2-9F68-EFD22C48A77E}"/>
              </a:ext>
            </a:extLst>
          </p:cNvPr>
          <p:cNvSpPr>
            <a:spLocks noGrp="1"/>
          </p:cNvSpPr>
          <p:nvPr>
            <p:ph type="pic" sz="quarter" idx="20"/>
          </p:nvPr>
        </p:nvSpPr>
        <p:spPr>
          <a:xfrm>
            <a:off x="4254118" y="2625206"/>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22" name="Picture Placeholder 4">
            <a:extLst>
              <a:ext uri="{FF2B5EF4-FFF2-40B4-BE49-F238E27FC236}">
                <a16:creationId xmlns:a16="http://schemas.microsoft.com/office/drawing/2014/main" id="{1EDC020B-92DF-44EE-8F61-D1F571593823}"/>
              </a:ext>
            </a:extLst>
          </p:cNvPr>
          <p:cNvSpPr>
            <a:spLocks noGrp="1"/>
          </p:cNvSpPr>
          <p:nvPr>
            <p:ph type="pic" sz="quarter" idx="23"/>
          </p:nvPr>
        </p:nvSpPr>
        <p:spPr>
          <a:xfrm>
            <a:off x="4254118" y="3984098"/>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29" name="Content Placeholder 3">
            <a:extLst>
              <a:ext uri="{FF2B5EF4-FFF2-40B4-BE49-F238E27FC236}">
                <a16:creationId xmlns:a16="http://schemas.microsoft.com/office/drawing/2014/main" id="{FAEC36C0-A769-30B9-16A9-65E06CFEFDA0}"/>
              </a:ext>
            </a:extLst>
          </p:cNvPr>
          <p:cNvSpPr>
            <a:spLocks noGrp="1"/>
          </p:cNvSpPr>
          <p:nvPr>
            <p:ph sz="half" idx="24" hasCustomPrompt="1"/>
          </p:nvPr>
        </p:nvSpPr>
        <p:spPr>
          <a:xfrm>
            <a:off x="5320106" y="2625206"/>
            <a:ext cx="5207189" cy="914400"/>
          </a:xfrm>
        </p:spPr>
        <p:txBody>
          <a:bodyPr anchor="ctr">
            <a:noAutofit/>
          </a:bodyPr>
          <a:lstStyle>
            <a:lvl1pPr marL="285750" indent="-285750">
              <a:buFont typeface="Arial" panose="020B0604020202020204" pitchFamily="34" charset="0"/>
              <a:buChar char="•"/>
              <a:defRPr sz="1800"/>
            </a:lvl1pPr>
            <a:lvl2pPr marL="457200" indent="0">
              <a:buNone/>
              <a:defRPr sz="1400"/>
            </a:lvl2pPr>
            <a:lvl3pPr marL="914400" indent="0">
              <a:buNone/>
              <a:defRPr sz="1200"/>
            </a:lvl3pPr>
            <a:lvl4pPr marL="1371600" indent="0">
              <a:buNone/>
              <a:defRPr sz="1100"/>
            </a:lvl4pPr>
            <a:lvl5pPr marL="1828800" indent="0">
              <a:buNone/>
              <a:defRPr sz="1100" b="0" i="0">
                <a:latin typeface="Buckeye Sans 2" pitchFamily="2" charset="77"/>
              </a:defRPr>
            </a:lvl5pPr>
          </a:lstStyle>
          <a:p>
            <a:pPr lvl="0"/>
            <a:r>
              <a:rPr lang="en-US"/>
              <a:t>Learning outcome Two</a:t>
            </a:r>
          </a:p>
        </p:txBody>
      </p:sp>
      <p:sp>
        <p:nvSpPr>
          <p:cNvPr id="30" name="Content Placeholder 3">
            <a:extLst>
              <a:ext uri="{FF2B5EF4-FFF2-40B4-BE49-F238E27FC236}">
                <a16:creationId xmlns:a16="http://schemas.microsoft.com/office/drawing/2014/main" id="{41048AA0-2126-41C2-1E02-ED05FAE5A8F8}"/>
              </a:ext>
            </a:extLst>
          </p:cNvPr>
          <p:cNvSpPr>
            <a:spLocks noGrp="1"/>
          </p:cNvSpPr>
          <p:nvPr>
            <p:ph sz="half" idx="25" hasCustomPrompt="1"/>
          </p:nvPr>
        </p:nvSpPr>
        <p:spPr>
          <a:xfrm>
            <a:off x="5320106" y="3984098"/>
            <a:ext cx="5207189" cy="914400"/>
          </a:xfrm>
        </p:spPr>
        <p:txBody>
          <a:bodyPr anchor="ctr">
            <a:noAutofit/>
          </a:bodyPr>
          <a:lstStyle>
            <a:lvl1pPr marL="285750" indent="-285750">
              <a:buFont typeface="Arial" panose="020B0604020202020204" pitchFamily="34" charset="0"/>
              <a:buChar char="•"/>
              <a:defRPr sz="1800"/>
            </a:lvl1pPr>
            <a:lvl2pPr marL="457200" indent="0">
              <a:buNone/>
              <a:defRPr sz="1400"/>
            </a:lvl2pPr>
            <a:lvl3pPr marL="914400" indent="0">
              <a:buNone/>
              <a:defRPr sz="1200"/>
            </a:lvl3pPr>
            <a:lvl4pPr marL="1371600" indent="0">
              <a:buNone/>
              <a:defRPr sz="1100"/>
            </a:lvl4pPr>
            <a:lvl5pPr marL="1828800" indent="0">
              <a:buNone/>
              <a:defRPr sz="1100" b="0" i="0">
                <a:latin typeface="Buckeye Sans 2" pitchFamily="2" charset="77"/>
              </a:defRPr>
            </a:lvl5pPr>
          </a:lstStyle>
          <a:p>
            <a:pPr lvl="0"/>
            <a:r>
              <a:rPr lang="en-US"/>
              <a:t>Learning outcome Three</a:t>
            </a:r>
          </a:p>
        </p:txBody>
      </p:sp>
    </p:spTree>
    <p:extLst>
      <p:ext uri="{BB962C8B-B14F-4D97-AF65-F5344CB8AC3E}">
        <p14:creationId xmlns:p14="http://schemas.microsoft.com/office/powerpoint/2010/main" val="1278823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outcom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CF42-CFB0-4813-AFA8-72E0DF893747}"/>
              </a:ext>
            </a:extLst>
          </p:cNvPr>
          <p:cNvSpPr>
            <a:spLocks noGrp="1"/>
          </p:cNvSpPr>
          <p:nvPr>
            <p:ph type="title" hasCustomPrompt="1"/>
          </p:nvPr>
        </p:nvSpPr>
        <p:spPr>
          <a:xfrm>
            <a:off x="676505" y="2155284"/>
            <a:ext cx="2872810" cy="945608"/>
          </a:xfrm>
        </p:spPr>
        <p:txBody>
          <a:bodyPr anchor="b"/>
          <a:lstStyle/>
          <a:p>
            <a:r>
              <a:rPr lang="en-US"/>
              <a:t>Outcomes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665618" y="3139034"/>
            <a:ext cx="2991971" cy="1517705"/>
          </a:xfrm>
        </p:spPr>
        <p:txBody>
          <a:bodyPr>
            <a:no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Following this workshop, participants should be able to:</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cxnSp>
        <p:nvCxnSpPr>
          <p:cNvPr id="12" name="Straight Connector 11">
            <a:extLst>
              <a:ext uri="{FF2B5EF4-FFF2-40B4-BE49-F238E27FC236}">
                <a16:creationId xmlns:a16="http://schemas.microsoft.com/office/drawing/2014/main" id="{57233CD8-5E31-4581-814D-DA09D49C1F86}"/>
              </a:ext>
              <a:ext uri="{C183D7F6-B498-43B3-948B-1728B52AA6E4}">
                <adec:decorative xmlns:adec="http://schemas.microsoft.com/office/drawing/2017/decorative" val="1"/>
              </a:ext>
            </a:extLst>
          </p:cNvPr>
          <p:cNvCxnSpPr>
            <a:cxnSpLocks/>
          </p:cNvCxnSpPr>
          <p:nvPr userDrawn="1"/>
        </p:nvCxnSpPr>
        <p:spPr>
          <a:xfrm flipV="1">
            <a:off x="3914522" y="593325"/>
            <a:ext cx="0" cy="511815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3">
            <a:extLst>
              <a:ext uri="{FF2B5EF4-FFF2-40B4-BE49-F238E27FC236}">
                <a16:creationId xmlns:a16="http://schemas.microsoft.com/office/drawing/2014/main" id="{CB0DFAE7-2BE2-4DA7-20BA-16F1DF4651E2}"/>
              </a:ext>
            </a:extLst>
          </p:cNvPr>
          <p:cNvSpPr>
            <a:spLocks noGrp="1"/>
          </p:cNvSpPr>
          <p:nvPr>
            <p:ph sz="half" idx="26" hasCustomPrompt="1"/>
          </p:nvPr>
        </p:nvSpPr>
        <p:spPr>
          <a:xfrm>
            <a:off x="4254117" y="1186652"/>
            <a:ext cx="6273167" cy="3860010"/>
          </a:xfrm>
        </p:spPr>
        <p:txBody>
          <a:bodyPr anchor="ctr">
            <a:normAutofit/>
          </a:bodyPr>
          <a:lstStyle>
            <a:lvl1pPr marL="342900" indent="-342900">
              <a:buFont typeface="Arial" panose="020B0604020202020204" pitchFamily="34" charset="0"/>
              <a:buChar char="•"/>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Outcome One</a:t>
            </a:r>
          </a:p>
          <a:p>
            <a:pPr lvl="0"/>
            <a:r>
              <a:rPr lang="en-US"/>
              <a:t>Outcome Two</a:t>
            </a:r>
          </a:p>
          <a:p>
            <a:pPr lvl="0"/>
            <a:r>
              <a:rPr lang="en-US"/>
              <a:t>Outcome Three</a:t>
            </a:r>
          </a:p>
          <a:p>
            <a:pPr lvl="0"/>
            <a:r>
              <a:rPr lang="en-US"/>
              <a:t>Outcome Four</a:t>
            </a:r>
          </a:p>
        </p:txBody>
      </p:sp>
    </p:spTree>
    <p:extLst>
      <p:ext uri="{BB962C8B-B14F-4D97-AF65-F5344CB8AC3E}">
        <p14:creationId xmlns:p14="http://schemas.microsoft.com/office/powerpoint/2010/main" val="1877838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3275479"/>
            <a:ext cx="5441197" cy="2428368"/>
          </a:xfrm>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cxnSp>
        <p:nvCxnSpPr>
          <p:cNvPr id="14" name="Straight Connector 13">
            <a:extLst>
              <a:ext uri="{FF2B5EF4-FFF2-40B4-BE49-F238E27FC236}">
                <a16:creationId xmlns:a16="http://schemas.microsoft.com/office/drawing/2014/main" id="{7BC3CEE6-576D-4A25-8B6C-C2373DA1C88A}"/>
              </a:ext>
              <a:ext uri="{C183D7F6-B498-43B3-948B-1728B52AA6E4}">
                <adec:decorative xmlns:adec="http://schemas.microsoft.com/office/drawing/2017/decorative" val="1"/>
              </a:ext>
            </a:extLst>
          </p:cNvPr>
          <p:cNvCxnSpPr>
            <a:cxnSpLocks/>
          </p:cNvCxnSpPr>
          <p:nvPr userDrawn="1"/>
        </p:nvCxnSpPr>
        <p:spPr>
          <a:xfrm>
            <a:off x="5421123" y="3022394"/>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chemeClr val="bg1">
                    <a:lumMod val="50000"/>
                  </a:schemeClr>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1653762"/>
            <a:ext cx="5441196" cy="1325563"/>
          </a:xfrm>
        </p:spPr>
        <p:txBody>
          <a:bodyPr anchor="t"/>
          <a:lstStyle>
            <a:lvl1pPr>
              <a:defRPr>
                <a:solidFill>
                  <a:srgbClr val="6B6C6C"/>
                </a:solidFill>
              </a:defRPr>
            </a:lvl1pPr>
          </a:lstStyle>
          <a:p>
            <a:r>
              <a:rPr lang="en-US"/>
              <a:t>Click to edit </a:t>
            </a:r>
            <a:br>
              <a:rPr lang="en-US"/>
            </a:br>
            <a:r>
              <a:rPr lang="en-US"/>
              <a:t>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uckeye Sans 2" pitchFamily="2" charset="77"/>
              <a:ea typeface="+mn-ea"/>
              <a:cs typeface="+mn-cs"/>
            </a:endParaRPr>
          </a:p>
        </p:txBody>
      </p:sp>
    </p:spTree>
    <p:extLst>
      <p:ext uri="{BB962C8B-B14F-4D97-AF65-F5344CB8AC3E}">
        <p14:creationId xmlns:p14="http://schemas.microsoft.com/office/powerpoint/2010/main" val="2190046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EA513-5076-4D62-8F85-69A918D7EFA4}"/>
              </a:ext>
            </a:extLst>
          </p:cNvPr>
          <p:cNvSpPr>
            <a:spLocks noGrp="1"/>
          </p:cNvSpPr>
          <p:nvPr>
            <p:ph type="title"/>
          </p:nvPr>
        </p:nvSpPr>
        <p:spPr>
          <a:xfrm>
            <a:off x="664028" y="365125"/>
            <a:ext cx="10515600" cy="1325563"/>
          </a:xfrm>
          <a:prstGeom prst="rect">
            <a:avLst/>
          </a:prstGeom>
        </p:spPr>
        <p:txBody>
          <a:bodyPr vert="horz" lIns="91440" tIns="45720" rIns="91440" bIns="45720" rtlCol="0" anchor="t">
            <a:normAutofit/>
          </a:bodyPr>
          <a:lstStyle/>
          <a:p>
            <a:r>
              <a:rPr lang="en-US"/>
              <a:t>Click to edit master page title</a:t>
            </a:r>
          </a:p>
        </p:txBody>
      </p:sp>
      <p:sp>
        <p:nvSpPr>
          <p:cNvPr id="3" name="Text Placeholder 2">
            <a:extLst>
              <a:ext uri="{FF2B5EF4-FFF2-40B4-BE49-F238E27FC236}">
                <a16:creationId xmlns:a16="http://schemas.microsoft.com/office/drawing/2014/main" id="{BB1855A3-A75E-4A34-A5A1-1B324FA10EF0}"/>
              </a:ext>
            </a:extLst>
          </p:cNvPr>
          <p:cNvSpPr>
            <a:spLocks noGrp="1"/>
          </p:cNvSpPr>
          <p:nvPr>
            <p:ph type="body" idx="1"/>
          </p:nvPr>
        </p:nvSpPr>
        <p:spPr>
          <a:xfrm>
            <a:off x="653142" y="1825625"/>
            <a:ext cx="10515600" cy="4351338"/>
          </a:xfrm>
          <a:prstGeom prst="rect">
            <a:avLst/>
          </a:prstGeom>
        </p:spPr>
        <p:txBody>
          <a:bodyPr vert="horz" lIns="91440" tIns="45720" rIns="91440" bIns="45720" rtlCol="0">
            <a:normAutofit/>
          </a:bodyPr>
          <a:lstStyle/>
          <a:p>
            <a:pPr lvl="0"/>
            <a:r>
              <a:rPr lang="en-US"/>
              <a:t>Click to edit master first level copy</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A888F603-DAEE-420E-95E6-F502567586B3}"/>
              </a:ext>
            </a:extLst>
          </p:cNvPr>
          <p:cNvSpPr>
            <a:spLocks noGrp="1"/>
          </p:cNvSpPr>
          <p:nvPr>
            <p:ph type="sldNum" sz="quarter" idx="4"/>
          </p:nvPr>
        </p:nvSpPr>
        <p:spPr>
          <a:xfrm>
            <a:off x="11297749" y="6304801"/>
            <a:ext cx="497378"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fld id="{DFA4CD3D-26C8-47FF-8D13-9B32BAAB4735}" type="slidenum">
              <a:rPr lang="en-US" smtClean="0"/>
              <a:pPr/>
              <a:t>‹#›</a:t>
            </a:fld>
            <a:endParaRPr lang="en-US"/>
          </a:p>
        </p:txBody>
      </p:sp>
      <p:sp>
        <p:nvSpPr>
          <p:cNvPr id="5" name="Footer Placeholder 4">
            <a:extLst>
              <a:ext uri="{FF2B5EF4-FFF2-40B4-BE49-F238E27FC236}">
                <a16:creationId xmlns:a16="http://schemas.microsoft.com/office/drawing/2014/main" id="{A5A501DD-FBD8-4A19-BD71-AB3CFFDE4DF5}"/>
              </a:ext>
            </a:extLst>
          </p:cNvPr>
          <p:cNvSpPr>
            <a:spLocks noGrp="1"/>
          </p:cNvSpPr>
          <p:nvPr>
            <p:ph type="ftr" sz="quarter" idx="3"/>
          </p:nvPr>
        </p:nvSpPr>
        <p:spPr>
          <a:xfrm>
            <a:off x="7055038" y="6296411"/>
            <a:ext cx="4114800"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r>
              <a:rPr lang="en-US"/>
              <a:t>The Michael V. Drake Institute for Teaching and Learning</a:t>
            </a:r>
          </a:p>
        </p:txBody>
      </p:sp>
      <p:pic>
        <p:nvPicPr>
          <p:cNvPr id="8" name="Picture 7" descr="The Ohio State University Drake Institute for Teaching and Learning Logo">
            <a:extLst>
              <a:ext uri="{FF2B5EF4-FFF2-40B4-BE49-F238E27FC236}">
                <a16:creationId xmlns:a16="http://schemas.microsoft.com/office/drawing/2014/main" id="{61E32D37-B163-F96B-4E23-9B605F2CD91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01676" y="6331563"/>
            <a:ext cx="2382828" cy="428472"/>
          </a:xfrm>
          <a:prstGeom prst="rect">
            <a:avLst/>
          </a:prstGeom>
        </p:spPr>
      </p:pic>
    </p:spTree>
    <p:extLst>
      <p:ext uri="{BB962C8B-B14F-4D97-AF65-F5344CB8AC3E}">
        <p14:creationId xmlns:p14="http://schemas.microsoft.com/office/powerpoint/2010/main" val="296322493"/>
      </p:ext>
    </p:extLst>
  </p:cSld>
  <p:clrMap bg1="lt1" tx1="dk1" bg2="lt2" tx2="dk2" accent1="accent1" accent2="accent2" accent3="accent3" accent4="accent4" accent5="accent5" accent6="accent6" hlink="hlink" folHlink="folHlink"/>
  <p:sldLayoutIdLst>
    <p:sldLayoutId id="2147483692" r:id="rId1"/>
    <p:sldLayoutId id="2147483697" r:id="rId2"/>
    <p:sldLayoutId id="2147483698" r:id="rId3"/>
    <p:sldLayoutId id="2147483699" r:id="rId4"/>
    <p:sldLayoutId id="2147483700" r:id="rId5"/>
    <p:sldLayoutId id="2147483701" r:id="rId6"/>
    <p:sldLayoutId id="2147483702" r:id="rId7"/>
    <p:sldLayoutId id="2147483703" r:id="rId8"/>
    <p:sldLayoutId id="2147483706" r:id="rId9"/>
    <p:sldLayoutId id="2147483707" r:id="rId10"/>
    <p:sldLayoutId id="2147483709" r:id="rId11"/>
    <p:sldLayoutId id="2147483710" r:id="rId12"/>
    <p:sldLayoutId id="2147483711" r:id="rId13"/>
    <p:sldLayoutId id="2147483712" r:id="rId14"/>
    <p:sldLayoutId id="2147483725" r:id="rId15"/>
  </p:sldLayoutIdLst>
  <p:hf hdr="0" dt="0"/>
  <p:txStyles>
    <p:titleStyle>
      <a:lvl1pPr algn="l" defTabSz="914400" rtl="0" eaLnBrk="1" latinLnBrk="0" hangingPunct="1">
        <a:lnSpc>
          <a:spcPct val="90000"/>
        </a:lnSpc>
        <a:spcBef>
          <a:spcPct val="0"/>
        </a:spcBef>
        <a:buNone/>
        <a:defRPr sz="4400" b="1" i="0" kern="1200">
          <a:solidFill>
            <a:srgbClr val="BA0C2F"/>
          </a:solidFill>
          <a:latin typeface="Buckeye Serif 2 Black" pitchFamily="2" charset="77"/>
          <a:ea typeface="Buckeye Serif 2 Black" pitchFamily="2" charset="77"/>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EA513-5076-4D62-8F85-69A918D7EFA4}"/>
              </a:ext>
            </a:extLst>
          </p:cNvPr>
          <p:cNvSpPr>
            <a:spLocks noGrp="1"/>
          </p:cNvSpPr>
          <p:nvPr>
            <p:ph type="title"/>
          </p:nvPr>
        </p:nvSpPr>
        <p:spPr>
          <a:xfrm>
            <a:off x="664028" y="365125"/>
            <a:ext cx="10515600" cy="1325563"/>
          </a:xfrm>
          <a:prstGeom prst="rect">
            <a:avLst/>
          </a:prstGeom>
        </p:spPr>
        <p:txBody>
          <a:bodyPr vert="horz" lIns="91440" tIns="45720" rIns="91440" bIns="45720" rtlCol="0" anchor="t">
            <a:normAutofit/>
          </a:bodyPr>
          <a:lstStyle/>
          <a:p>
            <a:r>
              <a:rPr lang="en-US"/>
              <a:t>Click to edit master page title</a:t>
            </a:r>
          </a:p>
        </p:txBody>
      </p:sp>
      <p:sp>
        <p:nvSpPr>
          <p:cNvPr id="3" name="Text Placeholder 2">
            <a:extLst>
              <a:ext uri="{FF2B5EF4-FFF2-40B4-BE49-F238E27FC236}">
                <a16:creationId xmlns:a16="http://schemas.microsoft.com/office/drawing/2014/main" id="{BB1855A3-A75E-4A34-A5A1-1B324FA10EF0}"/>
              </a:ext>
            </a:extLst>
          </p:cNvPr>
          <p:cNvSpPr>
            <a:spLocks noGrp="1"/>
          </p:cNvSpPr>
          <p:nvPr>
            <p:ph type="body" idx="1"/>
          </p:nvPr>
        </p:nvSpPr>
        <p:spPr>
          <a:xfrm>
            <a:off x="653142" y="1825625"/>
            <a:ext cx="10515600" cy="4351338"/>
          </a:xfrm>
          <a:prstGeom prst="rect">
            <a:avLst/>
          </a:prstGeom>
        </p:spPr>
        <p:txBody>
          <a:bodyPr vert="horz" lIns="91440" tIns="45720" rIns="91440" bIns="45720" rtlCol="0">
            <a:normAutofit/>
          </a:bodyPr>
          <a:lstStyle/>
          <a:p>
            <a:pPr lvl="0"/>
            <a:r>
              <a:rPr lang="en-US"/>
              <a:t>Click to edit master first level copy</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A888F603-DAEE-420E-95E6-F502567586B3}"/>
              </a:ext>
            </a:extLst>
          </p:cNvPr>
          <p:cNvSpPr>
            <a:spLocks noGrp="1"/>
          </p:cNvSpPr>
          <p:nvPr>
            <p:ph type="sldNum" sz="quarter" idx="4"/>
          </p:nvPr>
        </p:nvSpPr>
        <p:spPr>
          <a:xfrm>
            <a:off x="11297749" y="6304801"/>
            <a:ext cx="497378"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fld id="{DFA4CD3D-26C8-47FF-8D13-9B32BAAB4735}" type="slidenum">
              <a:rPr lang="en-US" smtClean="0"/>
              <a:pPr/>
              <a:t>‹#›</a:t>
            </a:fld>
            <a:endParaRPr lang="en-US"/>
          </a:p>
        </p:txBody>
      </p:sp>
      <p:sp>
        <p:nvSpPr>
          <p:cNvPr id="5" name="Footer Placeholder 4">
            <a:extLst>
              <a:ext uri="{FF2B5EF4-FFF2-40B4-BE49-F238E27FC236}">
                <a16:creationId xmlns:a16="http://schemas.microsoft.com/office/drawing/2014/main" id="{A5A501DD-FBD8-4A19-BD71-AB3CFFDE4DF5}"/>
              </a:ext>
            </a:extLst>
          </p:cNvPr>
          <p:cNvSpPr>
            <a:spLocks noGrp="1"/>
          </p:cNvSpPr>
          <p:nvPr>
            <p:ph type="ftr" sz="quarter" idx="3"/>
          </p:nvPr>
        </p:nvSpPr>
        <p:spPr>
          <a:xfrm>
            <a:off x="7055038" y="6296411"/>
            <a:ext cx="4114800"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r>
              <a:rPr lang="en-US"/>
              <a:t>The Michael V. Drake Institute for Teaching and Learning</a:t>
            </a:r>
          </a:p>
        </p:txBody>
      </p:sp>
      <p:pic>
        <p:nvPicPr>
          <p:cNvPr id="4" name="Picture 3" descr="The Ohio State University Drake Institute for Teaching and Learning Logo">
            <a:extLst>
              <a:ext uri="{FF2B5EF4-FFF2-40B4-BE49-F238E27FC236}">
                <a16:creationId xmlns:a16="http://schemas.microsoft.com/office/drawing/2014/main" id="{34CA11EF-789F-1ECB-7573-3B1057F586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6873" y="6331563"/>
            <a:ext cx="2382828" cy="428472"/>
          </a:xfrm>
          <a:prstGeom prst="rect">
            <a:avLst/>
          </a:prstGeom>
        </p:spPr>
      </p:pic>
    </p:spTree>
    <p:extLst>
      <p:ext uri="{BB962C8B-B14F-4D97-AF65-F5344CB8AC3E}">
        <p14:creationId xmlns:p14="http://schemas.microsoft.com/office/powerpoint/2010/main" val="1865194172"/>
      </p:ext>
    </p:extLst>
  </p:cSld>
  <p:clrMap bg1="lt1" tx1="dk1" bg2="lt2" tx2="dk2" accent1="accent1" accent2="accent2" accent3="accent3" accent4="accent4" accent5="accent5" accent6="accent6" hlink="hlink" folHlink="folHlink"/>
  <p:sldLayoutIdLst>
    <p:sldLayoutId id="2147483726" r:id="rId1"/>
  </p:sldLayoutIdLst>
  <p:hf hdr="0" dt="0"/>
  <p:txStyles>
    <p:titleStyle>
      <a:lvl1pPr algn="l" defTabSz="914400" rtl="0" eaLnBrk="1" latinLnBrk="0" hangingPunct="1">
        <a:lnSpc>
          <a:spcPct val="90000"/>
        </a:lnSpc>
        <a:spcBef>
          <a:spcPct val="0"/>
        </a:spcBef>
        <a:buNone/>
        <a:defRPr sz="4400" b="1" i="0" kern="1200">
          <a:solidFill>
            <a:srgbClr val="BA0C2F"/>
          </a:solidFill>
          <a:latin typeface="Buckeye Serif 2 Black" pitchFamily="2" charset="77"/>
          <a:ea typeface="Buckeye Serif 2 Black" pitchFamily="2" charset="77"/>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faculty.osu.edu/sites/default/files/documents/Core-Dossier-Outline-Instruction.pdf"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faculty.osu.edu/sites/default/files/documents/Core-Dossier-Outline-Instruction.pdf"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hyperlink" Target="https://go.osu.edu/teaching-statement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hyperlink" Target="https://go.osu.edu/teaching-statements" TargetMode="External"/><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image" Target="../media/image21.svg"/><Relationship Id="rId5" Type="http://schemas.openxmlformats.org/officeDocument/2006/relationships/image" Target="../media/image20.svg"/><Relationship Id="rId4" Type="http://schemas.openxmlformats.org/officeDocument/2006/relationships/image" Target="../media/image19.sv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hyperlink" Target="mailto:drakeinstitute@osu.edu" TargetMode="External"/><Relationship Id="rId5" Type="http://schemas.openxmlformats.org/officeDocument/2006/relationships/hyperlink" Target="https://drakeinstitute.osu.edu/learning-opportunities" TargetMode="External"/><Relationship Id="rId4" Type="http://schemas.openxmlformats.org/officeDocument/2006/relationships/hyperlink" Target="https://go.osu.edu/teaching-statements-surve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72271F-9B57-4195-10A0-23257257880E}"/>
              </a:ext>
            </a:extLst>
          </p:cNvPr>
          <p:cNvSpPr>
            <a:spLocks noGrp="1"/>
          </p:cNvSpPr>
          <p:nvPr>
            <p:ph type="ctrTitle"/>
          </p:nvPr>
        </p:nvSpPr>
        <p:spPr>
          <a:xfrm>
            <a:off x="350583" y="1436252"/>
            <a:ext cx="6139669" cy="2387600"/>
          </a:xfrm>
        </p:spPr>
        <p:txBody>
          <a:bodyPr>
            <a:normAutofit fontScale="90000"/>
          </a:bodyPr>
          <a:lstStyle/>
          <a:p>
            <a:r>
              <a:rPr lang="en-US"/>
              <a:t>Crafting Teaching Statements and Teaching Portfolios</a:t>
            </a:r>
          </a:p>
        </p:txBody>
      </p:sp>
      <p:sp>
        <p:nvSpPr>
          <p:cNvPr id="2" name="TextBox 1">
            <a:extLst>
              <a:ext uri="{FF2B5EF4-FFF2-40B4-BE49-F238E27FC236}">
                <a16:creationId xmlns:a16="http://schemas.microsoft.com/office/drawing/2014/main" id="{57A97646-3FD1-CF2D-2455-6B85FD060D90}"/>
              </a:ext>
            </a:extLst>
          </p:cNvPr>
          <p:cNvSpPr txBox="1"/>
          <p:nvPr/>
        </p:nvSpPr>
        <p:spPr>
          <a:xfrm>
            <a:off x="581891" y="4384961"/>
            <a:ext cx="5704609" cy="1569660"/>
          </a:xfrm>
          <a:prstGeom prst="rect">
            <a:avLst/>
          </a:prstGeom>
          <a:noFill/>
        </p:spPr>
        <p:txBody>
          <a:bodyPr wrap="square" rtlCol="0">
            <a:spAutoFit/>
          </a:bodyPr>
          <a:lstStyle/>
          <a:p>
            <a:r>
              <a:rPr lang="en-US" sz="2400" b="1"/>
              <a:t>Welcome! We’d love to know who’s here. Please share your name, role, and the reason you are attending this workshop in the chat. </a:t>
            </a:r>
          </a:p>
        </p:txBody>
      </p:sp>
      <p:sp>
        <p:nvSpPr>
          <p:cNvPr id="4" name="TextBox 3">
            <a:extLst>
              <a:ext uri="{FF2B5EF4-FFF2-40B4-BE49-F238E27FC236}">
                <a16:creationId xmlns:a16="http://schemas.microsoft.com/office/drawing/2014/main" id="{6D8E53AF-620B-4F8D-EBDE-1DBFECD6D21F}"/>
              </a:ext>
            </a:extLst>
          </p:cNvPr>
          <p:cNvSpPr txBox="1"/>
          <p:nvPr/>
        </p:nvSpPr>
        <p:spPr>
          <a:xfrm>
            <a:off x="11662063" y="6370261"/>
            <a:ext cx="529937" cy="646331"/>
          </a:xfrm>
          <a:prstGeom prst="rect">
            <a:avLst/>
          </a:prstGeom>
          <a:noFill/>
        </p:spPr>
        <p:txBody>
          <a:bodyPr wrap="square" rtlCol="0">
            <a:spAutoFit/>
          </a:bodyPr>
          <a:lstStyle/>
          <a:p>
            <a:r>
              <a:rPr lang="en-US"/>
              <a:t>AA</a:t>
            </a:r>
          </a:p>
          <a:p>
            <a:endParaRPr lang="en-US"/>
          </a:p>
        </p:txBody>
      </p:sp>
    </p:spTree>
    <p:extLst>
      <p:ext uri="{BB962C8B-B14F-4D97-AF65-F5344CB8AC3E}">
        <p14:creationId xmlns:p14="http://schemas.microsoft.com/office/powerpoint/2010/main" val="926816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604F72-E3D8-4A63-AAE6-59A236E53C39}"/>
              </a:ext>
            </a:extLst>
          </p:cNvPr>
          <p:cNvSpPr>
            <a:spLocks noGrp="1" noRot="1" noMove="1" noResize="1" noEditPoints="1" noAdjustHandles="1" noChangeArrowheads="1" noChangeShapeType="1"/>
          </p:cNvSpPr>
          <p:nvPr>
            <p:ph type="title"/>
          </p:nvPr>
        </p:nvSpPr>
        <p:spPr>
          <a:xfrm>
            <a:off x="565416" y="2575718"/>
            <a:ext cx="3614698" cy="1325563"/>
          </a:xfrm>
        </p:spPr>
        <p:txBody>
          <a:bodyPr>
            <a:normAutofit/>
          </a:bodyPr>
          <a:lstStyle/>
          <a:p>
            <a:r>
              <a:rPr lang="en-US"/>
              <a:t>Three Main Components</a:t>
            </a:r>
          </a:p>
        </p:txBody>
      </p:sp>
      <p:sp>
        <p:nvSpPr>
          <p:cNvPr id="9" name="Content Placeholder 8">
            <a:extLst>
              <a:ext uri="{FF2B5EF4-FFF2-40B4-BE49-F238E27FC236}">
                <a16:creationId xmlns:a16="http://schemas.microsoft.com/office/drawing/2014/main" id="{E8CC457C-7686-4B15-A615-0FC02C647E33}"/>
              </a:ext>
            </a:extLst>
          </p:cNvPr>
          <p:cNvSpPr>
            <a:spLocks noGrp="1" noRot="1" noMove="1" noResize="1" noEditPoints="1" noAdjustHandles="1" noChangeArrowheads="1" noChangeShapeType="1"/>
          </p:cNvSpPr>
          <p:nvPr>
            <p:ph idx="1"/>
          </p:nvPr>
        </p:nvSpPr>
        <p:spPr>
          <a:xfrm>
            <a:off x="4730358" y="2310198"/>
            <a:ext cx="6503436" cy="4351338"/>
          </a:xfrm>
        </p:spPr>
        <p:txBody>
          <a:bodyPr>
            <a:normAutofit/>
          </a:bodyPr>
          <a:lstStyle/>
          <a:p>
            <a:pPr marL="514350" indent="-514350">
              <a:buAutoNum type="arabicPeriod"/>
            </a:pPr>
            <a:r>
              <a:rPr lang="en-US" sz="3600"/>
              <a:t>Goal </a:t>
            </a:r>
          </a:p>
          <a:p>
            <a:pPr marL="514350" indent="-514350">
              <a:buAutoNum type="arabicPeriod"/>
            </a:pPr>
            <a:r>
              <a:rPr lang="en-US" sz="3600"/>
              <a:t>Method </a:t>
            </a:r>
          </a:p>
          <a:p>
            <a:pPr marL="514350" indent="-514350">
              <a:buAutoNum type="arabicPeriod"/>
            </a:pPr>
            <a:r>
              <a:rPr lang="en-US" sz="3600"/>
              <a:t>Assessment </a:t>
            </a:r>
          </a:p>
        </p:txBody>
      </p:sp>
      <p:sp>
        <p:nvSpPr>
          <p:cNvPr id="4" name="Slide Number Placeholder 3">
            <a:extLst>
              <a:ext uri="{FF2B5EF4-FFF2-40B4-BE49-F238E27FC236}">
                <a16:creationId xmlns:a16="http://schemas.microsoft.com/office/drawing/2014/main" id="{D9212D2E-F7BB-4DD0-A5EE-D1258124F8CF}"/>
              </a:ext>
            </a:extLst>
          </p:cNvPr>
          <p:cNvSpPr>
            <a:spLocks noGrp="1" noRot="1" noMove="1" noResize="1" noEditPoints="1" noAdjustHandles="1" noChangeArrowheads="1" noChangeShapeType="1"/>
          </p:cNvSpPr>
          <p:nvPr>
            <p:ph type="sldNum" sz="quarter" idx="12"/>
          </p:nvPr>
        </p:nvSpPr>
        <p:spPr>
          <a:xfrm>
            <a:off x="10736416" y="6459626"/>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37EE8-8900-40F5-8C81-C8A18CC53EFD}"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3632BB6E-7DD6-3FAB-3ED1-DE3B62DBF6C3}"/>
              </a:ext>
            </a:extLst>
          </p:cNvPr>
          <p:cNvSpPr txBox="1">
            <a:spLocks noGrp="1" noRot="1" noMove="1" noResize="1" noEditPoints="1" noAdjustHandles="1" noChangeArrowheads="1" noChangeShapeType="1"/>
          </p:cNvSpPr>
          <p:nvPr/>
        </p:nvSpPr>
        <p:spPr>
          <a:xfrm>
            <a:off x="11492345" y="6459626"/>
            <a:ext cx="69965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398589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604F72-E3D8-4A63-AAE6-59A236E53C39}"/>
              </a:ext>
            </a:extLst>
          </p:cNvPr>
          <p:cNvSpPr>
            <a:spLocks noGrp="1" noRot="1" noMove="1" noResize="1" noEditPoints="1" noAdjustHandles="1" noChangeArrowheads="1" noChangeShapeType="1"/>
          </p:cNvSpPr>
          <p:nvPr>
            <p:ph type="title"/>
          </p:nvPr>
        </p:nvSpPr>
        <p:spPr>
          <a:xfrm>
            <a:off x="565416" y="2575718"/>
            <a:ext cx="3801311" cy="1325563"/>
          </a:xfrm>
        </p:spPr>
        <p:txBody>
          <a:bodyPr>
            <a:normAutofit fontScale="90000"/>
          </a:bodyPr>
          <a:lstStyle/>
          <a:p>
            <a:r>
              <a:rPr lang="en-US"/>
              <a:t>Three Main Components, Continued  </a:t>
            </a:r>
          </a:p>
        </p:txBody>
      </p:sp>
      <p:sp>
        <p:nvSpPr>
          <p:cNvPr id="6" name="Content Placeholder 5">
            <a:extLst>
              <a:ext uri="{FF2B5EF4-FFF2-40B4-BE49-F238E27FC236}">
                <a16:creationId xmlns:a16="http://schemas.microsoft.com/office/drawing/2014/main" id="{21F3335C-E43F-4D7A-A597-91A8AE38CD40}"/>
              </a:ext>
            </a:extLst>
          </p:cNvPr>
          <p:cNvSpPr>
            <a:spLocks noGrp="1" noRot="1" noMove="1" noResize="1" noEditPoints="1" noAdjustHandles="1" noChangeArrowheads="1" noChangeShapeType="1"/>
          </p:cNvSpPr>
          <p:nvPr>
            <p:ph idx="1"/>
          </p:nvPr>
        </p:nvSpPr>
        <p:spPr>
          <a:xfrm>
            <a:off x="4219493" y="2340135"/>
            <a:ext cx="7733021" cy="4226864"/>
          </a:xfrm>
        </p:spPr>
        <p:txBody>
          <a:bodyPr>
            <a:normAutofit/>
          </a:bodyPr>
          <a:lstStyle/>
          <a:p>
            <a:pPr marL="514350" indent="-514350">
              <a:buAutoNum type="arabicPeriod"/>
            </a:pPr>
            <a:r>
              <a:rPr lang="en-US" sz="3600"/>
              <a:t>What do you want to accomplish? </a:t>
            </a:r>
          </a:p>
          <a:p>
            <a:pPr marL="514350" indent="-514350">
              <a:buAutoNum type="arabicPeriod"/>
            </a:pPr>
            <a:r>
              <a:rPr lang="en-US" sz="3600"/>
              <a:t>How do you make it happen? </a:t>
            </a:r>
          </a:p>
          <a:p>
            <a:pPr marL="514350" indent="-514350">
              <a:buAutoNum type="arabicPeriod"/>
            </a:pPr>
            <a:r>
              <a:rPr lang="en-US" sz="3600"/>
              <a:t>How do you know it works? </a:t>
            </a:r>
          </a:p>
        </p:txBody>
      </p:sp>
      <p:sp>
        <p:nvSpPr>
          <p:cNvPr id="4" name="Slide Number Placeholder 3">
            <a:extLst>
              <a:ext uri="{FF2B5EF4-FFF2-40B4-BE49-F238E27FC236}">
                <a16:creationId xmlns:a16="http://schemas.microsoft.com/office/drawing/2014/main" id="{D9212D2E-F7BB-4DD0-A5EE-D1258124F8CF}"/>
              </a:ext>
            </a:extLst>
          </p:cNvPr>
          <p:cNvSpPr>
            <a:spLocks noGrp="1" noRot="1" noMove="1" noResize="1" noEditPoints="1" noAdjustHandles="1" noChangeArrowheads="1" noChangeShapeType="1"/>
          </p:cNvSpPr>
          <p:nvPr>
            <p:ph type="sldNum" sz="quarter" idx="12"/>
          </p:nvPr>
        </p:nvSpPr>
        <p:spPr>
          <a:xfrm>
            <a:off x="10797045" y="6417666"/>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37EE8-8900-40F5-8C81-C8A18CC53EFD}"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142C951A-9127-1216-150F-FABD3965A295}"/>
              </a:ext>
            </a:extLst>
          </p:cNvPr>
          <p:cNvSpPr txBox="1">
            <a:spLocks noGrp="1" noRot="1" noMove="1" noResize="1" noEditPoints="1" noAdjustHandles="1" noChangeArrowheads="1" noChangeShapeType="1"/>
          </p:cNvSpPr>
          <p:nvPr/>
        </p:nvSpPr>
        <p:spPr>
          <a:xfrm>
            <a:off x="11533909" y="6459626"/>
            <a:ext cx="65809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2260711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604F72-E3D8-4A63-AAE6-59A236E53C39}"/>
              </a:ext>
            </a:extLst>
          </p:cNvPr>
          <p:cNvSpPr>
            <a:spLocks noGrp="1" noRot="1" noMove="1" noResize="1" noEditPoints="1" noAdjustHandles="1" noChangeArrowheads="1" noChangeShapeType="1"/>
          </p:cNvSpPr>
          <p:nvPr>
            <p:ph type="title"/>
          </p:nvPr>
        </p:nvSpPr>
        <p:spPr>
          <a:xfrm>
            <a:off x="565416" y="2575718"/>
            <a:ext cx="4389139" cy="1325563"/>
          </a:xfrm>
        </p:spPr>
        <p:txBody>
          <a:bodyPr>
            <a:normAutofit fontScale="90000"/>
          </a:bodyPr>
          <a:lstStyle/>
          <a:p>
            <a:r>
              <a:rPr lang="en-US"/>
              <a:t>Three Main Components: Examples</a:t>
            </a:r>
          </a:p>
        </p:txBody>
      </p:sp>
      <p:sp>
        <p:nvSpPr>
          <p:cNvPr id="6" name="Content Placeholder 5">
            <a:extLst>
              <a:ext uri="{FF2B5EF4-FFF2-40B4-BE49-F238E27FC236}">
                <a16:creationId xmlns:a16="http://schemas.microsoft.com/office/drawing/2014/main" id="{4FEA6857-7BC7-446B-A598-D0CB602C7DBE}"/>
              </a:ext>
            </a:extLst>
          </p:cNvPr>
          <p:cNvSpPr>
            <a:spLocks noGrp="1" noRot="1" noMove="1" noResize="1" noEditPoints="1" noAdjustHandles="1" noChangeArrowheads="1" noChangeShapeType="1"/>
          </p:cNvSpPr>
          <p:nvPr>
            <p:ph idx="1"/>
          </p:nvPr>
        </p:nvSpPr>
        <p:spPr>
          <a:xfrm>
            <a:off x="4020851" y="1455212"/>
            <a:ext cx="7774276" cy="4351338"/>
          </a:xfrm>
        </p:spPr>
        <p:txBody>
          <a:bodyPr vert="horz" lIns="91440" tIns="45720" rIns="91440" bIns="45720" rtlCol="0" anchor="t">
            <a:normAutofit/>
          </a:bodyPr>
          <a:lstStyle/>
          <a:p>
            <a:pPr marL="514350" indent="-514350">
              <a:buAutoNum type="arabicPeriod"/>
            </a:pPr>
            <a:r>
              <a:rPr lang="en-US" dirty="0">
                <a:latin typeface="Buckeye Sans"/>
              </a:rPr>
              <a:t>“</a:t>
            </a:r>
            <a:r>
              <a:rPr lang="en-US" dirty="0">
                <a:latin typeface="Buckeye Sans"/>
                <a:cs typeface="Arial"/>
              </a:rPr>
              <a:t>I want my students to be engaged in class and have opportunities to practice what they are learning.”</a:t>
            </a:r>
          </a:p>
          <a:p>
            <a:pPr marL="514350" indent="-514350">
              <a:buFont typeface="Arial" panose="020B0604020202020204" pitchFamily="34" charset="0"/>
              <a:buAutoNum type="arabicPeriod"/>
            </a:pPr>
            <a:r>
              <a:rPr lang="en-US" dirty="0">
                <a:latin typeface="Buckeye Sans"/>
                <a:cs typeface="Arial"/>
              </a:rPr>
              <a:t>“I involve my students in many activities and discussions. For example…”</a:t>
            </a:r>
          </a:p>
          <a:p>
            <a:pPr marL="514350" indent="-514350">
              <a:buFont typeface="Arial" panose="020B0604020202020204" pitchFamily="34" charset="0"/>
              <a:buAutoNum type="arabicPeriod"/>
            </a:pPr>
            <a:r>
              <a:rPr lang="en-US" dirty="0">
                <a:latin typeface="Buckeye Sans"/>
                <a:cs typeface="Arial"/>
              </a:rPr>
              <a:t>“As a result, students are more engaged and do better on their exams than before I began this practice.”</a:t>
            </a:r>
          </a:p>
          <a:p>
            <a:pPr marL="514350" indent="-514350">
              <a:buAutoNum type="arabicPeriod"/>
            </a:pPr>
            <a:endParaRPr lang="en-US"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9212D2E-F7BB-4DD0-A5EE-D1258124F8CF}"/>
              </a:ext>
            </a:extLst>
          </p:cNvPr>
          <p:cNvSpPr>
            <a:spLocks noGrp="1"/>
          </p:cNvSpPr>
          <p:nvPr>
            <p:ph type="sldNum" sz="quarter" idx="12"/>
          </p:nvPr>
        </p:nvSpPr>
        <p:spPr>
          <a:xfrm>
            <a:off x="10431605" y="6459626"/>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37EE8-8900-40F5-8C81-C8A18CC53EFD}"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8A80918D-AF79-D9F8-B70C-CB7F3E8D28EC}"/>
              </a:ext>
            </a:extLst>
          </p:cNvPr>
          <p:cNvSpPr txBox="1">
            <a:spLocks/>
          </p:cNvSpPr>
          <p:nvPr/>
        </p:nvSpPr>
        <p:spPr>
          <a:xfrm>
            <a:off x="11426362" y="6455419"/>
            <a:ext cx="68927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4443"/>
                </a:solidFill>
                <a:effectLst/>
                <a:uLnTx/>
                <a:uFillTx/>
                <a:latin typeface="Buckeye Sans"/>
                <a:ea typeface="+mn-ea"/>
                <a:cs typeface="+mn-cs"/>
              </a:rPr>
              <a:t>EM</a:t>
            </a:r>
          </a:p>
        </p:txBody>
      </p:sp>
    </p:spTree>
    <p:extLst>
      <p:ext uri="{BB962C8B-B14F-4D97-AF65-F5344CB8AC3E}">
        <p14:creationId xmlns:p14="http://schemas.microsoft.com/office/powerpoint/2010/main" val="2684014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30481-D2F1-554F-9BED-BB6C0BD699B8}"/>
              </a:ext>
            </a:extLst>
          </p:cNvPr>
          <p:cNvSpPr>
            <a:spLocks noGrp="1" noRot="1" noMove="1" noResize="1" noEditPoints="1" noAdjustHandles="1" noChangeArrowheads="1" noChangeShapeType="1"/>
          </p:cNvSpPr>
          <p:nvPr>
            <p:ph type="title"/>
          </p:nvPr>
        </p:nvSpPr>
        <p:spPr>
          <a:xfrm>
            <a:off x="1803662" y="5118754"/>
            <a:ext cx="8584676" cy="1044301"/>
          </a:xfrm>
        </p:spPr>
        <p:txBody>
          <a:bodyPr vert="horz" lIns="91440" tIns="45720" rIns="91440" bIns="45720" rtlCol="0" anchor="t">
            <a:normAutofit/>
          </a:bodyPr>
          <a:lstStyle/>
          <a:p>
            <a:pPr algn="ctr"/>
            <a:r>
              <a:rPr lang="en-US" sz="4800" b="1" kern="1200">
                <a:solidFill>
                  <a:schemeClr val="tx1"/>
                </a:solidFill>
                <a:latin typeface="Buckeye Sans"/>
                <a:cs typeface="Arial" panose="020B0604020202020204" pitchFamily="34" charset="0"/>
              </a:rPr>
              <a:t>Method: “Show, don’t tell”</a:t>
            </a:r>
          </a:p>
        </p:txBody>
      </p:sp>
      <p:pic>
        <p:nvPicPr>
          <p:cNvPr id="4" name="Picture 3" descr="Archery arrows in the foreground and a target in the background, providing a metaphor for a teaching goal (the target) and the means of achieving that goal (the arrows) ">
            <a:extLst>
              <a:ext uri="{FF2B5EF4-FFF2-40B4-BE49-F238E27FC236}">
                <a16:creationId xmlns:a16="http://schemas.microsoft.com/office/drawing/2014/main" id="{13AD9DE7-880F-BC4E-9597-063ADE34B7C9}"/>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l="21327" r="14420" b="-4"/>
          <a:stretch/>
        </p:blipFill>
        <p:spPr>
          <a:xfrm>
            <a:off x="895336"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pic>
        <p:nvPicPr>
          <p:cNvPr id="5" name="Picture 4" descr="Archery arrows, serving as a metaphor for teaching methods to achieve a goal. ">
            <a:extLst>
              <a:ext uri="{FF2B5EF4-FFF2-40B4-BE49-F238E27FC236}">
                <a16:creationId xmlns:a16="http://schemas.microsoft.com/office/drawing/2014/main" id="{37D162FA-3991-7341-8E48-7715486BCE6C}"/>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r="28747" b="-4"/>
          <a:stretch/>
        </p:blipFill>
        <p:spPr>
          <a:xfrm>
            <a:off x="4610101"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pic>
        <p:nvPicPr>
          <p:cNvPr id="6" name="Picture 5" descr="Archery bows, sticking out of a target after being shot, serving as a metaphor for achieving a teaching goal (hitting the target) with certain methods (the arrows, or the strategy used to shoot the arrow)">
            <a:extLst>
              <a:ext uri="{FF2B5EF4-FFF2-40B4-BE49-F238E27FC236}">
                <a16:creationId xmlns:a16="http://schemas.microsoft.com/office/drawing/2014/main" id="{511DD7D4-929D-5045-B9B6-039046FA971A}"/>
              </a:ext>
            </a:extLst>
          </p:cNvPr>
          <p:cNvPicPr>
            <a:picLocks noGrp="1" noRot="1" noChangeAspec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a:ext>
            </a:extLst>
          </a:blip>
          <a:srcRect t="1915" r="-2" b="10833"/>
          <a:stretch/>
        </p:blipFill>
        <p:spPr>
          <a:xfrm>
            <a:off x="8324865"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7" name="Slide Number Placeholder 6">
            <a:extLst>
              <a:ext uri="{FF2B5EF4-FFF2-40B4-BE49-F238E27FC236}">
                <a16:creationId xmlns:a16="http://schemas.microsoft.com/office/drawing/2014/main" id="{64B08F98-C39B-42F7-A80C-3E3C5C3667C1}"/>
              </a:ext>
            </a:extLst>
          </p:cNvPr>
          <p:cNvSpPr>
            <a:spLocks noGrp="1" noRot="1" noMove="1" noResize="1" noEditPoints="1" noAdjustHandles="1" noChangeArrowheads="1" noChangeShapeType="1"/>
          </p:cNvSpPr>
          <p:nvPr>
            <p:ph type="sldNum" sz="quarter" idx="12"/>
          </p:nvPr>
        </p:nvSpPr>
        <p:spPr>
          <a:xfrm>
            <a:off x="10799287" y="6417666"/>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37EE8-8900-40F5-8C81-C8A18CC53EFD}"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3" name="TextBox 2">
            <a:extLst>
              <a:ext uri="{FF2B5EF4-FFF2-40B4-BE49-F238E27FC236}">
                <a16:creationId xmlns:a16="http://schemas.microsoft.com/office/drawing/2014/main" id="{9895D93F-A7AE-2F0D-5B87-CAA9E6D92372}"/>
              </a:ext>
            </a:extLst>
          </p:cNvPr>
          <p:cNvSpPr txBox="1">
            <a:spLocks noGrp="1" noRot="1" noMove="1" noResize="1" noEditPoints="1" noAdjustHandles="1" noChangeArrowheads="1" noChangeShapeType="1"/>
          </p:cNvSpPr>
          <p:nvPr/>
        </p:nvSpPr>
        <p:spPr>
          <a:xfrm>
            <a:off x="11533909" y="6459626"/>
            <a:ext cx="65809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2195416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E4613-B4F2-2343-5C04-36B5A71F6A15}"/>
              </a:ext>
            </a:extLst>
          </p:cNvPr>
          <p:cNvSpPr>
            <a:spLocks noGrp="1" noRot="1" noMove="1" noResize="1" noEditPoints="1" noAdjustHandles="1" noChangeArrowheads="1" noChangeShapeType="1"/>
          </p:cNvSpPr>
          <p:nvPr>
            <p:ph type="title"/>
          </p:nvPr>
        </p:nvSpPr>
        <p:spPr>
          <a:xfrm>
            <a:off x="696070" y="2396837"/>
            <a:ext cx="3441822" cy="4461163"/>
          </a:xfrm>
        </p:spPr>
        <p:txBody>
          <a:bodyPr>
            <a:normAutofit/>
          </a:bodyPr>
          <a:lstStyle/>
          <a:p>
            <a:r>
              <a:rPr lang="en-US"/>
              <a:t>Assessment: Group Brainstorm</a:t>
            </a:r>
          </a:p>
        </p:txBody>
      </p:sp>
      <p:sp>
        <p:nvSpPr>
          <p:cNvPr id="3" name="Content Placeholder 2">
            <a:extLst>
              <a:ext uri="{FF2B5EF4-FFF2-40B4-BE49-F238E27FC236}">
                <a16:creationId xmlns:a16="http://schemas.microsoft.com/office/drawing/2014/main" id="{5CF6ABC0-4C4B-5806-3D35-51E0891DBEE3}"/>
              </a:ext>
            </a:extLst>
          </p:cNvPr>
          <p:cNvSpPr>
            <a:spLocks noGrp="1" noRot="1" noMove="1" noResize="1" noEditPoints="1" noAdjustHandles="1" noChangeArrowheads="1" noChangeShapeType="1"/>
          </p:cNvSpPr>
          <p:nvPr>
            <p:ph idx="1"/>
          </p:nvPr>
        </p:nvSpPr>
        <p:spPr>
          <a:xfrm>
            <a:off x="4447308" y="591344"/>
            <a:ext cx="6906491" cy="5585619"/>
          </a:xfrm>
        </p:spPr>
        <p:txBody>
          <a:bodyPr anchor="ctr">
            <a:normAutofit/>
          </a:bodyPr>
          <a:lstStyle/>
          <a:p>
            <a:pPr marL="0" indent="0">
              <a:buNone/>
            </a:pPr>
            <a:r>
              <a:rPr lang="en-US" sz="3600"/>
              <a:t>What are some ways to show a teaching practice is working?</a:t>
            </a:r>
          </a:p>
        </p:txBody>
      </p:sp>
      <p:sp>
        <p:nvSpPr>
          <p:cNvPr id="6" name="Slide Number Placeholder 5">
            <a:extLst>
              <a:ext uri="{FF2B5EF4-FFF2-40B4-BE49-F238E27FC236}">
                <a16:creationId xmlns:a16="http://schemas.microsoft.com/office/drawing/2014/main" id="{B2B1FB57-ED72-419E-8558-DF6E1683D8CC}"/>
              </a:ext>
            </a:extLst>
          </p:cNvPr>
          <p:cNvSpPr>
            <a:spLocks noGrp="1" noRot="1" noMove="1" noResize="1" noEditPoints="1" noAdjustHandles="1" noChangeArrowheads="1" noChangeShapeType="1"/>
          </p:cNvSpPr>
          <p:nvPr>
            <p:ph type="sldNum" sz="quarter" idx="12"/>
          </p:nvPr>
        </p:nvSpPr>
        <p:spPr>
          <a:xfrm>
            <a:off x="10901569" y="6370261"/>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37EE8-8900-40F5-8C81-C8A18CC53EFD}"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5" name="TextBox 4">
            <a:extLst>
              <a:ext uri="{FF2B5EF4-FFF2-40B4-BE49-F238E27FC236}">
                <a16:creationId xmlns:a16="http://schemas.microsoft.com/office/drawing/2014/main" id="{12EE8125-BCE7-EBBC-0F83-E6D25FF92F5D}"/>
              </a:ext>
            </a:extLst>
          </p:cNvPr>
          <p:cNvSpPr txBox="1">
            <a:spLocks noGrp="1" noRot="1" noMove="1" noResize="1" noEditPoints="1" noAdjustHandles="1" noChangeArrowheads="1" noChangeShapeType="1"/>
          </p:cNvSpPr>
          <p:nvPr/>
        </p:nvSpPr>
        <p:spPr>
          <a:xfrm>
            <a:off x="11662063" y="6370261"/>
            <a:ext cx="52993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AA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3052795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E4613-B4F2-2343-5C04-36B5A71F6A15}"/>
              </a:ext>
            </a:extLst>
          </p:cNvPr>
          <p:cNvSpPr>
            <a:spLocks noGrp="1" noRot="1" noMove="1" noResize="1" noEditPoints="1" noAdjustHandles="1" noChangeArrowheads="1" noChangeShapeType="1"/>
          </p:cNvSpPr>
          <p:nvPr>
            <p:ph type="title"/>
          </p:nvPr>
        </p:nvSpPr>
        <p:spPr>
          <a:xfrm>
            <a:off x="631416" y="2566736"/>
            <a:ext cx="3534184" cy="4461163"/>
          </a:xfrm>
        </p:spPr>
        <p:txBody>
          <a:bodyPr>
            <a:normAutofit/>
          </a:bodyPr>
          <a:lstStyle/>
          <a:p>
            <a:r>
              <a:rPr lang="en-US">
                <a:solidFill>
                  <a:srgbClr val="C00000"/>
                </a:solidFill>
              </a:rPr>
              <a:t>Assessment Evidence</a:t>
            </a:r>
          </a:p>
        </p:txBody>
      </p:sp>
      <p:sp>
        <p:nvSpPr>
          <p:cNvPr id="3" name="Content Placeholder 2">
            <a:extLst>
              <a:ext uri="{FF2B5EF4-FFF2-40B4-BE49-F238E27FC236}">
                <a16:creationId xmlns:a16="http://schemas.microsoft.com/office/drawing/2014/main" id="{5CF6ABC0-4C4B-5806-3D35-51E0891DBEE3}"/>
              </a:ext>
            </a:extLst>
          </p:cNvPr>
          <p:cNvSpPr>
            <a:spLocks noGrp="1" noRot="1" noMove="1" noResize="1" noEditPoints="1" noAdjustHandles="1" noChangeArrowheads="1" noChangeShapeType="1"/>
          </p:cNvSpPr>
          <p:nvPr>
            <p:ph idx="1"/>
          </p:nvPr>
        </p:nvSpPr>
        <p:spPr>
          <a:xfrm>
            <a:off x="4447308" y="591344"/>
            <a:ext cx="6906491" cy="5585619"/>
          </a:xfrm>
        </p:spPr>
        <p:txBody>
          <a:bodyPr anchor="ctr">
            <a:normAutofit/>
          </a:bodyPr>
          <a:lstStyle/>
          <a:p>
            <a:pPr marL="0" indent="0">
              <a:buNone/>
            </a:pPr>
            <a:r>
              <a:rPr lang="en-US" sz="3200"/>
              <a:t>Assessment Evidence can be formal or informal</a:t>
            </a:r>
          </a:p>
          <a:p>
            <a:pPr marL="0" indent="0">
              <a:buNone/>
            </a:pPr>
            <a:endParaRPr lang="en-US" sz="3200"/>
          </a:p>
          <a:p>
            <a:pPr marL="0" indent="0">
              <a:buNone/>
            </a:pPr>
            <a:r>
              <a:rPr lang="en-US" sz="3200"/>
              <a:t>The standard of evidence required is different than in research</a:t>
            </a:r>
          </a:p>
          <a:p>
            <a:pPr marL="0" indent="0">
              <a:buNone/>
            </a:pPr>
            <a:endParaRPr lang="en-US" sz="3200"/>
          </a:p>
          <a:p>
            <a:pPr marL="0" indent="0">
              <a:buNone/>
            </a:pPr>
            <a:r>
              <a:rPr lang="en-US" sz="3200"/>
              <a:t>Consider using quotations from students to bring the student voice into your statement</a:t>
            </a:r>
          </a:p>
        </p:txBody>
      </p:sp>
      <p:sp>
        <p:nvSpPr>
          <p:cNvPr id="6" name="Slide Number Placeholder 5">
            <a:extLst>
              <a:ext uri="{FF2B5EF4-FFF2-40B4-BE49-F238E27FC236}">
                <a16:creationId xmlns:a16="http://schemas.microsoft.com/office/drawing/2014/main" id="{8D9C82EE-1E80-4F04-A5D0-75AFC39D160F}"/>
              </a:ext>
            </a:extLst>
          </p:cNvPr>
          <p:cNvSpPr>
            <a:spLocks noGrp="1" noRot="1" noMove="1" noResize="1" noEditPoints="1" noAdjustHandles="1" noChangeArrowheads="1" noChangeShapeType="1"/>
          </p:cNvSpPr>
          <p:nvPr>
            <p:ph type="sldNum" sz="quarter" idx="12"/>
          </p:nvPr>
        </p:nvSpPr>
        <p:spPr>
          <a:xfrm>
            <a:off x="10945441" y="6370261"/>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37EE8-8900-40F5-8C81-C8A18CC53EFD}"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4" name="TextBox 3">
            <a:extLst>
              <a:ext uri="{FF2B5EF4-FFF2-40B4-BE49-F238E27FC236}">
                <a16:creationId xmlns:a16="http://schemas.microsoft.com/office/drawing/2014/main" id="{76B6AA3D-5642-D29C-32DE-AE4B23BF771E}"/>
              </a:ext>
            </a:extLst>
          </p:cNvPr>
          <p:cNvSpPr txBox="1">
            <a:spLocks noGrp="1" noRot="1" noMove="1" noResize="1" noEditPoints="1" noAdjustHandles="1" noChangeArrowheads="1" noChangeShapeType="1"/>
          </p:cNvSpPr>
          <p:nvPr/>
        </p:nvSpPr>
        <p:spPr>
          <a:xfrm>
            <a:off x="11662063" y="6370261"/>
            <a:ext cx="52993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AA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2888944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60C21-F680-BD93-1201-010DBC7817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B02F17-F7D0-5D90-629E-E14D5C73419B}"/>
              </a:ext>
            </a:extLst>
          </p:cNvPr>
          <p:cNvSpPr>
            <a:spLocks noGrp="1" noRot="1" noMove="1" noResize="1" noEditPoints="1" noAdjustHandles="1" noChangeArrowheads="1" noChangeShapeType="1"/>
          </p:cNvSpPr>
          <p:nvPr>
            <p:ph type="title"/>
          </p:nvPr>
        </p:nvSpPr>
        <p:spPr>
          <a:xfrm>
            <a:off x="664028" y="365126"/>
            <a:ext cx="10515600" cy="722270"/>
          </a:xfrm>
        </p:spPr>
        <p:txBody>
          <a:bodyPr>
            <a:normAutofit fontScale="90000"/>
          </a:bodyPr>
          <a:lstStyle/>
          <a:p>
            <a:r>
              <a:rPr lang="en-US" sz="4900" dirty="0">
                <a:latin typeface="Buckeye Serif 2 Black"/>
              </a:rPr>
              <a:t>Reflecting on Teaching Goals</a:t>
            </a:r>
            <a:endParaRPr lang="en-US" dirty="0"/>
          </a:p>
        </p:txBody>
      </p:sp>
      <p:grpSp>
        <p:nvGrpSpPr>
          <p:cNvPr id="12" name="Group 11" descr="Slide asks that attendees list 1-3 teaching goals in light of their teaching responsibilities">
            <a:extLst>
              <a:ext uri="{FF2B5EF4-FFF2-40B4-BE49-F238E27FC236}">
                <a16:creationId xmlns:a16="http://schemas.microsoft.com/office/drawing/2014/main" id="{281D12A2-147B-5AF4-AEAF-D1099F4A0815}"/>
              </a:ext>
            </a:extLst>
          </p:cNvPr>
          <p:cNvGrpSpPr>
            <a:grpSpLocks noGrp="1" noUngrp="1" noRot="1" noMove="1" noResize="1"/>
          </p:cNvGrpSpPr>
          <p:nvPr/>
        </p:nvGrpSpPr>
        <p:grpSpPr>
          <a:xfrm>
            <a:off x="653142" y="1087396"/>
            <a:ext cx="10515600" cy="4108059"/>
            <a:chOff x="653142" y="1087396"/>
            <a:chExt cx="10515600" cy="4108059"/>
          </a:xfrm>
        </p:grpSpPr>
        <p:sp>
          <p:nvSpPr>
            <p:cNvPr id="4" name="Content Placeholder 3">
              <a:extLst>
                <a:ext uri="{FF2B5EF4-FFF2-40B4-BE49-F238E27FC236}">
                  <a16:creationId xmlns:a16="http://schemas.microsoft.com/office/drawing/2014/main" id="{A79CE9A7-D249-5343-8D1A-16BDCD029A2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idx="1"/>
            </p:nvPr>
          </p:nvSpPr>
          <p:spPr>
            <a:xfrm>
              <a:off x="653142" y="1087396"/>
              <a:ext cx="10515600" cy="4108059"/>
            </a:xfrm>
          </p:spPr>
          <p:txBody>
            <a:bodyPr vert="horz" lIns="91440" tIns="45720" rIns="91440" bIns="45720" rtlCol="0" anchor="t">
              <a:normAutofit/>
            </a:bodyPr>
            <a:lstStyle/>
            <a:p>
              <a:r>
                <a:rPr lang="en-US" dirty="0">
                  <a:latin typeface="Buckeye Sans 2"/>
                </a:rPr>
                <a:t>Considering your teaching responsibilities, please list 1 – 3 teaching goals. </a:t>
              </a:r>
            </a:p>
            <a:p>
              <a:endParaRPr lang="en-US" dirty="0">
                <a:latin typeface="Buckeye Sans 2"/>
              </a:endParaRPr>
            </a:p>
            <a:p>
              <a:r>
                <a:rPr lang="en-US" dirty="0">
                  <a:latin typeface="Buckeye Sans 2"/>
                </a:rPr>
                <a:t>1. </a:t>
              </a:r>
            </a:p>
            <a:p>
              <a:endParaRPr lang="en-US" dirty="0">
                <a:latin typeface="Buckeye Sans 2"/>
              </a:endParaRPr>
            </a:p>
            <a:p>
              <a:r>
                <a:rPr lang="en-US" dirty="0">
                  <a:latin typeface="Buckeye Sans 2"/>
                </a:rPr>
                <a:t>2. </a:t>
              </a:r>
            </a:p>
            <a:p>
              <a:endParaRPr lang="en-US" dirty="0">
                <a:latin typeface="Buckeye Sans 2"/>
              </a:endParaRPr>
            </a:p>
            <a:p>
              <a:r>
                <a:rPr lang="en-US" dirty="0">
                  <a:latin typeface="Buckeye Sans 2"/>
                </a:rPr>
                <a:t>3.</a:t>
              </a:r>
              <a:endParaRPr lang="en-US" dirty="0"/>
            </a:p>
            <a:p>
              <a:endParaRPr lang="en-US" dirty="0"/>
            </a:p>
          </p:txBody>
        </p:sp>
        <p:cxnSp>
          <p:nvCxnSpPr>
            <p:cNvPr id="7" name="Straight Connector 6">
              <a:extLst>
                <a:ext uri="{FF2B5EF4-FFF2-40B4-BE49-F238E27FC236}">
                  <a16:creationId xmlns:a16="http://schemas.microsoft.com/office/drawing/2014/main" id="{A65D4C47-7C84-82BD-835D-2F86197790B3}"/>
                </a:ext>
              </a:extLst>
            </p:cNvPr>
            <p:cNvCxnSpPr>
              <a:cxnSpLocks noGrp="1" noRot="1" noMove="1" noResize="1" noEditPoints="1" noAdjustHandles="1" noChangeArrowheads="1" noChangeShapeType="1"/>
            </p:cNvCxnSpPr>
            <p:nvPr/>
          </p:nvCxnSpPr>
          <p:spPr>
            <a:xfrm>
              <a:off x="1413164" y="2805545"/>
              <a:ext cx="527858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761F2DE-86A5-A4AC-771F-6DD2FF339F83}"/>
                </a:ext>
              </a:extLst>
            </p:cNvPr>
            <p:cNvCxnSpPr>
              <a:cxnSpLocks noGrp="1" noRot="1" noMove="1" noResize="1" noEditPoints="1" noAdjustHandles="1" noChangeArrowheads="1" noChangeShapeType="1"/>
            </p:cNvCxnSpPr>
            <p:nvPr/>
          </p:nvCxnSpPr>
          <p:spPr>
            <a:xfrm>
              <a:off x="1413164" y="4869872"/>
              <a:ext cx="527858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A3EE5A9-C17A-464D-142E-52B422475AC8}"/>
                </a:ext>
              </a:extLst>
            </p:cNvPr>
            <p:cNvCxnSpPr>
              <a:cxnSpLocks noGrp="1" noRot="1" noMove="1" noResize="1" noEditPoints="1" noAdjustHandles="1" noChangeArrowheads="1" noChangeShapeType="1"/>
            </p:cNvCxnSpPr>
            <p:nvPr/>
          </p:nvCxnSpPr>
          <p:spPr>
            <a:xfrm>
              <a:off x="1413164" y="3837708"/>
              <a:ext cx="527858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Slide Number Placeholder 2">
            <a:extLst>
              <a:ext uri="{FF2B5EF4-FFF2-40B4-BE49-F238E27FC236}">
                <a16:creationId xmlns:a16="http://schemas.microsoft.com/office/drawing/2014/main" id="{AAC1FADF-AD2C-A503-0730-836B38C66C6B}"/>
              </a:ext>
            </a:extLst>
          </p:cNvPr>
          <p:cNvSpPr>
            <a:spLocks noGrp="1" noRot="1" noMove="1" noResize="1" noEditPoints="1" noAdjustHandles="1" noChangeArrowheads="1" noChangeShapeType="1"/>
          </p:cNvSpPr>
          <p:nvPr>
            <p:ph type="sldNum" sz="quarter" idx="12"/>
          </p:nvPr>
        </p:nvSpPr>
        <p:spPr>
          <a:xfrm>
            <a:off x="10920053" y="6370261"/>
            <a:ext cx="49737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8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8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5" name="TextBox 4">
            <a:extLst>
              <a:ext uri="{FF2B5EF4-FFF2-40B4-BE49-F238E27FC236}">
                <a16:creationId xmlns:a16="http://schemas.microsoft.com/office/drawing/2014/main" id="{D1780154-0862-1EDE-89C1-69F33B38C5D4}"/>
              </a:ext>
            </a:extLst>
          </p:cNvPr>
          <p:cNvSpPr txBox="1">
            <a:spLocks noGrp="1" noRot="1" noMove="1" noResize="1" noEditPoints="1" noAdjustHandles="1" noChangeArrowheads="1" noChangeShapeType="1"/>
          </p:cNvSpPr>
          <p:nvPr/>
        </p:nvSpPr>
        <p:spPr>
          <a:xfrm>
            <a:off x="11662063" y="6370261"/>
            <a:ext cx="52993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AA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3269222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60C21-F680-BD93-1201-010DBC7817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B02F17-F7D0-5D90-629E-E14D5C73419B}"/>
              </a:ext>
            </a:extLst>
          </p:cNvPr>
          <p:cNvSpPr>
            <a:spLocks noGrp="1"/>
          </p:cNvSpPr>
          <p:nvPr>
            <p:ph type="title"/>
          </p:nvPr>
        </p:nvSpPr>
        <p:spPr>
          <a:xfrm>
            <a:off x="664028" y="365126"/>
            <a:ext cx="10515600" cy="722270"/>
          </a:xfrm>
        </p:spPr>
        <p:txBody>
          <a:bodyPr>
            <a:normAutofit fontScale="90000"/>
          </a:bodyPr>
          <a:lstStyle/>
          <a:p>
            <a:r>
              <a:rPr lang="en-US" sz="4900" dirty="0">
                <a:latin typeface="Buckeye Serif 2 Black"/>
              </a:rPr>
              <a:t>Pre-Writing Exercise</a:t>
            </a:r>
            <a:endParaRPr lang="en-US" dirty="0"/>
          </a:p>
        </p:txBody>
      </p:sp>
      <p:sp>
        <p:nvSpPr>
          <p:cNvPr id="4" name="Content Placeholder 3">
            <a:extLst>
              <a:ext uri="{FF2B5EF4-FFF2-40B4-BE49-F238E27FC236}">
                <a16:creationId xmlns:a16="http://schemas.microsoft.com/office/drawing/2014/main" id="{A79CE9A7-D249-5343-8D1A-16BDCD029A25}"/>
              </a:ext>
            </a:extLst>
          </p:cNvPr>
          <p:cNvSpPr>
            <a:spLocks noGrp="1"/>
          </p:cNvSpPr>
          <p:nvPr>
            <p:ph idx="1"/>
          </p:nvPr>
        </p:nvSpPr>
        <p:spPr>
          <a:xfrm>
            <a:off x="653142" y="1087396"/>
            <a:ext cx="10515600" cy="1186247"/>
          </a:xfrm>
        </p:spPr>
        <p:txBody>
          <a:bodyPr vert="horz" lIns="91440" tIns="45720" rIns="91440" bIns="45720" rtlCol="0" anchor="t">
            <a:normAutofit/>
          </a:bodyPr>
          <a:lstStyle/>
          <a:p>
            <a:r>
              <a:rPr lang="en-US" dirty="0">
                <a:latin typeface="Buckeye Sans 2"/>
              </a:rPr>
              <a:t>For each teaching goal, list methods, assessments, and how you can use assessments to inform improvements to your teaching. </a:t>
            </a:r>
            <a:endParaRPr lang="en-US" dirty="0"/>
          </a:p>
        </p:txBody>
      </p:sp>
      <p:sp>
        <p:nvSpPr>
          <p:cNvPr id="9" name="Slide Number Placeholder 2">
            <a:extLst>
              <a:ext uri="{FF2B5EF4-FFF2-40B4-BE49-F238E27FC236}">
                <a16:creationId xmlns:a16="http://schemas.microsoft.com/office/drawing/2014/main" id="{AAC1FADF-AD2C-A503-0730-836B38C66C6B}"/>
              </a:ext>
            </a:extLst>
          </p:cNvPr>
          <p:cNvSpPr>
            <a:spLocks noGrp="1"/>
          </p:cNvSpPr>
          <p:nvPr>
            <p:ph type="sldNum" sz="quarter" idx="12"/>
          </p:nvPr>
        </p:nvSpPr>
        <p:spPr>
          <a:xfrm>
            <a:off x="10930939" y="6370261"/>
            <a:ext cx="49737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8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graphicFrame>
        <p:nvGraphicFramePr>
          <p:cNvPr id="5" name="Table 6">
            <a:extLst>
              <a:ext uri="{FF2B5EF4-FFF2-40B4-BE49-F238E27FC236}">
                <a16:creationId xmlns:a16="http://schemas.microsoft.com/office/drawing/2014/main" id="{87557A63-E375-3E93-6ADA-9618A84C3A0E}"/>
              </a:ext>
            </a:extLst>
          </p:cNvPr>
          <p:cNvGraphicFramePr>
            <a:graphicFrameLocks/>
          </p:cNvGraphicFramePr>
          <p:nvPr/>
        </p:nvGraphicFramePr>
        <p:xfrm>
          <a:off x="869477" y="2255274"/>
          <a:ext cx="10453045" cy="3360786"/>
        </p:xfrm>
        <a:graphic>
          <a:graphicData uri="http://schemas.openxmlformats.org/drawingml/2006/table">
            <a:tbl>
              <a:tblPr firstRow="1" bandRow="1">
                <a:tableStyleId>{073A0DAA-6AF3-43AB-8588-CEC1D06C72B9}</a:tableStyleId>
              </a:tblPr>
              <a:tblGrid>
                <a:gridCol w="3530245">
                  <a:extLst>
                    <a:ext uri="{9D8B030D-6E8A-4147-A177-3AD203B41FA5}">
                      <a16:colId xmlns:a16="http://schemas.microsoft.com/office/drawing/2014/main" val="3881571615"/>
                    </a:ext>
                  </a:extLst>
                </a:gridCol>
                <a:gridCol w="3417601">
                  <a:extLst>
                    <a:ext uri="{9D8B030D-6E8A-4147-A177-3AD203B41FA5}">
                      <a16:colId xmlns:a16="http://schemas.microsoft.com/office/drawing/2014/main" val="1240291890"/>
                    </a:ext>
                  </a:extLst>
                </a:gridCol>
                <a:gridCol w="3505199">
                  <a:extLst>
                    <a:ext uri="{9D8B030D-6E8A-4147-A177-3AD203B41FA5}">
                      <a16:colId xmlns:a16="http://schemas.microsoft.com/office/drawing/2014/main" val="3006570856"/>
                    </a:ext>
                  </a:extLst>
                </a:gridCol>
              </a:tblGrid>
              <a:tr h="724022">
                <a:tc>
                  <a:txBody>
                    <a:bodyPr/>
                    <a:lstStyle/>
                    <a:p>
                      <a:pPr lvl="0" algn="ctr">
                        <a:buNone/>
                      </a:pPr>
                      <a:r>
                        <a:rPr lang="en-US" sz="2400"/>
                        <a:t>Methods</a:t>
                      </a:r>
                    </a:p>
                  </a:txBody>
                  <a:tcPr/>
                </a:tc>
                <a:tc>
                  <a:txBody>
                    <a:bodyPr/>
                    <a:lstStyle/>
                    <a:p>
                      <a:pPr lvl="0" algn="ctr">
                        <a:buNone/>
                      </a:pPr>
                      <a:r>
                        <a:rPr lang="en-US" sz="2400"/>
                        <a:t>Assessments</a:t>
                      </a:r>
                    </a:p>
                  </a:txBody>
                  <a:tcPr/>
                </a:tc>
                <a:tc>
                  <a:txBody>
                    <a:bodyPr/>
                    <a:lstStyle/>
                    <a:p>
                      <a:pPr lvl="0" algn="ctr">
                        <a:buNone/>
                      </a:pPr>
                      <a:r>
                        <a:rPr lang="en-US" sz="2400"/>
                        <a:t>Use of Assessment Information to Improve Teaching</a:t>
                      </a:r>
                    </a:p>
                  </a:txBody>
                  <a:tcPr/>
                </a:tc>
                <a:extLst>
                  <a:ext uri="{0D108BD9-81ED-4DB2-BD59-A6C34878D82A}">
                    <a16:rowId xmlns:a16="http://schemas.microsoft.com/office/drawing/2014/main" val="967281777"/>
                  </a:ext>
                </a:extLst>
              </a:tr>
              <a:tr h="72402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708682491"/>
                  </a:ext>
                </a:extLst>
              </a:tr>
              <a:tr h="72402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438236394"/>
                  </a:ext>
                </a:extLst>
              </a:tr>
              <a:tr h="72402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758649359"/>
                  </a:ext>
                </a:extLst>
              </a:tr>
            </a:tbl>
          </a:graphicData>
        </a:graphic>
      </p:graphicFrame>
      <p:sp>
        <p:nvSpPr>
          <p:cNvPr id="3" name="TextBox 2">
            <a:extLst>
              <a:ext uri="{FF2B5EF4-FFF2-40B4-BE49-F238E27FC236}">
                <a16:creationId xmlns:a16="http://schemas.microsoft.com/office/drawing/2014/main" id="{E8759E7C-B244-9559-DD67-886C067C9DBE}"/>
              </a:ext>
            </a:extLst>
          </p:cNvPr>
          <p:cNvSpPr txBox="1"/>
          <p:nvPr/>
        </p:nvSpPr>
        <p:spPr>
          <a:xfrm>
            <a:off x="11662063" y="6370261"/>
            <a:ext cx="52993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4443"/>
                </a:solidFill>
                <a:effectLst/>
                <a:uLnTx/>
                <a:uFillTx/>
                <a:latin typeface="Buckeye Sans"/>
                <a:ea typeface="+mn-ea"/>
                <a:cs typeface="+mn-cs"/>
              </a:rPr>
              <a:t>AA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2123681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6FA256-19C7-6C26-9955-9CF2FD0A0B30}"/>
              </a:ext>
            </a:extLst>
          </p:cNvPr>
          <p:cNvSpPr>
            <a:spLocks noGrp="1"/>
          </p:cNvSpPr>
          <p:nvPr>
            <p:ph type="title"/>
          </p:nvPr>
        </p:nvSpPr>
        <p:spPr>
          <a:xfrm>
            <a:off x="664028" y="196464"/>
            <a:ext cx="10515600" cy="826366"/>
          </a:xfrm>
        </p:spPr>
        <p:txBody>
          <a:bodyPr/>
          <a:lstStyle/>
          <a:p>
            <a:r>
              <a:rPr lang="en-US" dirty="0"/>
              <a:t>Optional Pre-Writing AI Prompt: Part 1</a:t>
            </a:r>
          </a:p>
        </p:txBody>
      </p:sp>
      <p:sp>
        <p:nvSpPr>
          <p:cNvPr id="7" name="Content Placeholder 6">
            <a:extLst>
              <a:ext uri="{FF2B5EF4-FFF2-40B4-BE49-F238E27FC236}">
                <a16:creationId xmlns:a16="http://schemas.microsoft.com/office/drawing/2014/main" id="{5CE4C8A9-5BE7-E7D2-CDBF-B537EEF25236}"/>
              </a:ext>
            </a:extLst>
          </p:cNvPr>
          <p:cNvSpPr>
            <a:spLocks noGrp="1"/>
          </p:cNvSpPr>
          <p:nvPr>
            <p:ph idx="1"/>
          </p:nvPr>
        </p:nvSpPr>
        <p:spPr>
          <a:xfrm>
            <a:off x="653142" y="858982"/>
            <a:ext cx="10874830" cy="5317981"/>
          </a:xfrm>
        </p:spPr>
        <p:txBody>
          <a:bodyPr>
            <a:normAutofit/>
          </a:bodyPr>
          <a:lstStyle/>
          <a:p>
            <a:pPr>
              <a:lnSpc>
                <a:spcPct val="120000"/>
              </a:lnSpc>
              <a:spcBef>
                <a:spcPts val="0"/>
              </a:spcBef>
            </a:pPr>
            <a:r>
              <a:rPr lang="en-US" sz="2000" dirty="0"/>
              <a:t>I am brainstorming ideas for describing my philosophy of teaching statement, including methods I use to support student learning and how I use evidence to improve my teaching over time. I have </a:t>
            </a:r>
            <a:r>
              <a:rPr lang="en-US" sz="2000" b="1" dirty="0">
                <a:highlight>
                  <a:srgbClr val="FFFF00"/>
                </a:highlight>
              </a:rPr>
              <a:t>[INSERT NUMBER]</a:t>
            </a:r>
            <a:r>
              <a:rPr lang="en-US" sz="2000" b="1" dirty="0"/>
              <a:t> </a:t>
            </a:r>
            <a:r>
              <a:rPr lang="en-US" sz="2000" dirty="0"/>
              <a:t>primary teaching goals. </a:t>
            </a:r>
          </a:p>
          <a:p>
            <a:pPr>
              <a:lnSpc>
                <a:spcPct val="120000"/>
              </a:lnSpc>
              <a:spcBef>
                <a:spcPts val="0"/>
              </a:spcBef>
            </a:pPr>
            <a:r>
              <a:rPr lang="en-US" sz="2000" dirty="0"/>
              <a:t> </a:t>
            </a:r>
          </a:p>
          <a:p>
            <a:pPr>
              <a:lnSpc>
                <a:spcPct val="120000"/>
              </a:lnSpc>
              <a:spcBef>
                <a:spcPts val="0"/>
              </a:spcBef>
            </a:pPr>
            <a:r>
              <a:rPr lang="en-US" sz="2000" dirty="0"/>
              <a:t>Teaching goal 1: </a:t>
            </a:r>
            <a:r>
              <a:rPr lang="en-US" sz="2000" b="1" dirty="0">
                <a:highlight>
                  <a:srgbClr val="FFFF00"/>
                </a:highlight>
              </a:rPr>
              <a:t>[INSERT GOAL]</a:t>
            </a:r>
            <a:endParaRPr lang="en-US" sz="2000" dirty="0">
              <a:highlight>
                <a:srgbClr val="FFFF00"/>
              </a:highlight>
            </a:endParaRPr>
          </a:p>
          <a:p>
            <a:pPr>
              <a:lnSpc>
                <a:spcPct val="120000"/>
              </a:lnSpc>
              <a:spcBef>
                <a:spcPts val="0"/>
              </a:spcBef>
            </a:pPr>
            <a:r>
              <a:rPr lang="en-US" sz="2000" dirty="0"/>
              <a:t>Teaching goal 2: </a:t>
            </a:r>
            <a:r>
              <a:rPr lang="en-US" sz="2000" b="1" dirty="0">
                <a:highlight>
                  <a:srgbClr val="FFFF00"/>
                </a:highlight>
              </a:rPr>
              <a:t>[INSERT GOAL]</a:t>
            </a:r>
            <a:endParaRPr lang="en-US" sz="2000" dirty="0">
              <a:highlight>
                <a:srgbClr val="FFFF00"/>
              </a:highlight>
            </a:endParaRPr>
          </a:p>
          <a:p>
            <a:pPr>
              <a:lnSpc>
                <a:spcPct val="120000"/>
              </a:lnSpc>
              <a:spcBef>
                <a:spcPts val="0"/>
              </a:spcBef>
            </a:pPr>
            <a:r>
              <a:rPr lang="en-US" sz="2000" i="1" dirty="0"/>
              <a:t>[Optional: insert additional goals or delete this option.]</a:t>
            </a:r>
            <a:endParaRPr lang="en-US" sz="2000" dirty="0"/>
          </a:p>
          <a:p>
            <a:pPr>
              <a:lnSpc>
                <a:spcPct val="120000"/>
              </a:lnSpc>
              <a:spcBef>
                <a:spcPts val="0"/>
              </a:spcBef>
            </a:pPr>
            <a:r>
              <a:rPr lang="en-US" sz="2000" dirty="0"/>
              <a:t> </a:t>
            </a:r>
          </a:p>
          <a:p>
            <a:pPr>
              <a:lnSpc>
                <a:spcPct val="120000"/>
              </a:lnSpc>
              <a:spcBef>
                <a:spcPts val="0"/>
              </a:spcBef>
            </a:pPr>
            <a:r>
              <a:rPr lang="en-US" sz="2000" dirty="0"/>
              <a:t>Teaching Context:</a:t>
            </a:r>
          </a:p>
          <a:p>
            <a:pPr marL="342900" lvl="0" indent="-342900">
              <a:lnSpc>
                <a:spcPct val="120000"/>
              </a:lnSpc>
              <a:spcBef>
                <a:spcPts val="0"/>
              </a:spcBef>
              <a:buFont typeface="Arial" panose="020B0604020202020204" pitchFamily="34" charset="0"/>
              <a:buChar char="•"/>
            </a:pPr>
            <a:r>
              <a:rPr lang="en-US" sz="2000" dirty="0"/>
              <a:t>Course level (e.g., undergraduate, graduate, and/or professional): </a:t>
            </a:r>
            <a:r>
              <a:rPr lang="en-US" sz="2000" b="1" dirty="0">
                <a:highlight>
                  <a:srgbClr val="FFFF00"/>
                </a:highlight>
              </a:rPr>
              <a:t>[INSERT]</a:t>
            </a:r>
            <a:endParaRPr lang="en-US" sz="2000" dirty="0">
              <a:highlight>
                <a:srgbClr val="FFFF00"/>
              </a:highlight>
            </a:endParaRPr>
          </a:p>
          <a:p>
            <a:pPr marL="342900" lvl="0" indent="-342900">
              <a:lnSpc>
                <a:spcPct val="120000"/>
              </a:lnSpc>
              <a:spcBef>
                <a:spcPts val="0"/>
              </a:spcBef>
              <a:buFont typeface="Arial" panose="020B0604020202020204" pitchFamily="34" charset="0"/>
              <a:buChar char="•"/>
            </a:pPr>
            <a:r>
              <a:rPr lang="en-US" sz="2000" dirty="0"/>
              <a:t>Typical class size: </a:t>
            </a:r>
            <a:r>
              <a:rPr lang="en-US" sz="2000" b="1" dirty="0">
                <a:highlight>
                  <a:srgbClr val="FFFF00"/>
                </a:highlight>
              </a:rPr>
              <a:t>[INSERT]</a:t>
            </a:r>
            <a:endParaRPr lang="en-US" sz="2000" dirty="0">
              <a:highlight>
                <a:srgbClr val="FFFF00"/>
              </a:highlight>
            </a:endParaRPr>
          </a:p>
          <a:p>
            <a:pPr marL="342900" lvl="0" indent="-342900">
              <a:lnSpc>
                <a:spcPct val="120000"/>
              </a:lnSpc>
              <a:spcBef>
                <a:spcPts val="0"/>
              </a:spcBef>
              <a:buFont typeface="Arial" panose="020B0604020202020204" pitchFamily="34" charset="0"/>
              <a:buChar char="•"/>
            </a:pPr>
            <a:r>
              <a:rPr lang="en-US" sz="2000" dirty="0"/>
              <a:t>Discipline or field: </a:t>
            </a:r>
            <a:r>
              <a:rPr lang="en-US" sz="2000" b="1" dirty="0">
                <a:highlight>
                  <a:srgbClr val="FFFF00"/>
                </a:highlight>
              </a:rPr>
              <a:t>[INSERT]</a:t>
            </a:r>
            <a:endParaRPr lang="en-US" sz="2000" dirty="0">
              <a:highlight>
                <a:srgbClr val="FFFF00"/>
              </a:highlight>
            </a:endParaRPr>
          </a:p>
          <a:p>
            <a:pPr marL="342900" lvl="0" indent="-342900">
              <a:lnSpc>
                <a:spcPct val="120000"/>
              </a:lnSpc>
              <a:spcBef>
                <a:spcPts val="0"/>
              </a:spcBef>
              <a:buFont typeface="Arial" panose="020B0604020202020204" pitchFamily="34" charset="0"/>
              <a:buChar char="•"/>
            </a:pPr>
            <a:r>
              <a:rPr lang="en-US" sz="2000" dirty="0"/>
              <a:t>Modality (in person, online synchronous, online asynchronous, hybrid): </a:t>
            </a:r>
            <a:r>
              <a:rPr lang="en-US" sz="2000" b="1" dirty="0">
                <a:highlight>
                  <a:srgbClr val="FFFF00"/>
                </a:highlight>
              </a:rPr>
              <a:t>[INSERT]</a:t>
            </a:r>
            <a:endParaRPr lang="en-US" sz="2000" dirty="0">
              <a:highlight>
                <a:srgbClr val="FFFF00"/>
              </a:highlight>
            </a:endParaRPr>
          </a:p>
        </p:txBody>
      </p:sp>
      <p:sp>
        <p:nvSpPr>
          <p:cNvPr id="5" name="Slide Number Placeholder 4">
            <a:extLst>
              <a:ext uri="{FF2B5EF4-FFF2-40B4-BE49-F238E27FC236}">
                <a16:creationId xmlns:a16="http://schemas.microsoft.com/office/drawing/2014/main" id="{EBEE32BC-41A4-34A5-C243-19C12AB23017}"/>
              </a:ext>
            </a:extLst>
          </p:cNvPr>
          <p:cNvSpPr>
            <a:spLocks noGrp="1"/>
          </p:cNvSpPr>
          <p:nvPr>
            <p:ph type="sldNum" sz="quarter" idx="12"/>
          </p:nvPr>
        </p:nvSpPr>
        <p:spPr>
          <a:xfrm>
            <a:off x="10930939" y="6328301"/>
            <a:ext cx="497378" cy="365125"/>
          </a:xfrm>
        </p:spPr>
        <p:txBody>
          <a:bodyPr/>
          <a:lstStyle/>
          <a:p>
            <a:fld id="{C9BBC3DE-DB19-9C42-B558-D52A0ED7E4AF}" type="slidenum">
              <a:rPr lang="en-US" smtClean="0"/>
              <a:t>18</a:t>
            </a:fld>
            <a:endParaRPr lang="en-US"/>
          </a:p>
        </p:txBody>
      </p:sp>
      <p:sp>
        <p:nvSpPr>
          <p:cNvPr id="8" name="TextBox 7">
            <a:extLst>
              <a:ext uri="{FF2B5EF4-FFF2-40B4-BE49-F238E27FC236}">
                <a16:creationId xmlns:a16="http://schemas.microsoft.com/office/drawing/2014/main" id="{6A1B5B61-CC16-F880-4F98-14C0B48C991D}"/>
              </a:ext>
            </a:extLst>
          </p:cNvPr>
          <p:cNvSpPr txBox="1"/>
          <p:nvPr/>
        </p:nvSpPr>
        <p:spPr>
          <a:xfrm>
            <a:off x="11662063" y="6370261"/>
            <a:ext cx="52993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4443"/>
                </a:solidFill>
                <a:effectLst/>
                <a:uLnTx/>
                <a:uFillTx/>
                <a:latin typeface="Buckeye Sans"/>
                <a:ea typeface="+mn-ea"/>
                <a:cs typeface="+mn-cs"/>
              </a:rPr>
              <a:t>AA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3798488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F547A-A2AB-1C48-2163-CC7BF3EE711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2D6F453-5841-755B-B391-2D38AED94367}"/>
              </a:ext>
            </a:extLst>
          </p:cNvPr>
          <p:cNvSpPr>
            <a:spLocks noGrp="1"/>
          </p:cNvSpPr>
          <p:nvPr>
            <p:ph type="title"/>
          </p:nvPr>
        </p:nvSpPr>
        <p:spPr>
          <a:xfrm>
            <a:off x="664028" y="196464"/>
            <a:ext cx="10515600" cy="826366"/>
          </a:xfrm>
        </p:spPr>
        <p:txBody>
          <a:bodyPr/>
          <a:lstStyle/>
          <a:p>
            <a:r>
              <a:rPr lang="en-US" dirty="0"/>
              <a:t>Optional Pre-Writing AI Prompt: Part 2</a:t>
            </a:r>
          </a:p>
        </p:txBody>
      </p:sp>
      <p:sp>
        <p:nvSpPr>
          <p:cNvPr id="7" name="Content Placeholder 6">
            <a:extLst>
              <a:ext uri="{FF2B5EF4-FFF2-40B4-BE49-F238E27FC236}">
                <a16:creationId xmlns:a16="http://schemas.microsoft.com/office/drawing/2014/main" id="{EB747495-6777-58A5-6FB5-A9B12C1548C6}"/>
              </a:ext>
            </a:extLst>
          </p:cNvPr>
          <p:cNvSpPr>
            <a:spLocks noGrp="1"/>
          </p:cNvSpPr>
          <p:nvPr>
            <p:ph idx="1"/>
          </p:nvPr>
        </p:nvSpPr>
        <p:spPr>
          <a:xfrm>
            <a:off x="653142" y="858982"/>
            <a:ext cx="10874830" cy="5317981"/>
          </a:xfrm>
        </p:spPr>
        <p:txBody>
          <a:bodyPr>
            <a:normAutofit/>
          </a:bodyPr>
          <a:lstStyle/>
          <a:p>
            <a:pPr>
              <a:lnSpc>
                <a:spcPct val="120000"/>
              </a:lnSpc>
              <a:spcBef>
                <a:spcPts val="0"/>
              </a:spcBef>
            </a:pPr>
            <a:r>
              <a:rPr lang="en-US" sz="2000" dirty="0"/>
              <a:t> For each teaching goal, please create a detailed table with the following columns: </a:t>
            </a:r>
          </a:p>
          <a:p>
            <a:pPr marL="342900" lvl="0" indent="-342900">
              <a:lnSpc>
                <a:spcPct val="120000"/>
              </a:lnSpc>
              <a:spcBef>
                <a:spcPts val="0"/>
              </a:spcBef>
              <a:buFont typeface="+mj-lt"/>
              <a:buAutoNum type="arabicPeriod"/>
            </a:pPr>
            <a:r>
              <a:rPr lang="en-US" sz="2000" dirty="0"/>
              <a:t>Instructional method or learning activity (include approximately five ideas per goal).</a:t>
            </a:r>
          </a:p>
          <a:p>
            <a:pPr marL="342900" lvl="0" indent="-342900">
              <a:lnSpc>
                <a:spcPct val="120000"/>
              </a:lnSpc>
              <a:spcBef>
                <a:spcPts val="0"/>
              </a:spcBef>
              <a:buFont typeface="+mj-lt"/>
              <a:buAutoNum type="arabicPeriod"/>
            </a:pPr>
            <a:r>
              <a:rPr lang="en-US" sz="2000" dirty="0"/>
              <a:t>How the method could explicitly support the stated teaching goal.</a:t>
            </a:r>
          </a:p>
          <a:p>
            <a:pPr marL="342900" lvl="0" indent="-342900">
              <a:lnSpc>
                <a:spcPct val="120000"/>
              </a:lnSpc>
              <a:spcBef>
                <a:spcPts val="0"/>
              </a:spcBef>
              <a:buFont typeface="+mj-lt"/>
              <a:buAutoNum type="arabicPeriod"/>
            </a:pPr>
            <a:r>
              <a:rPr lang="en-US" sz="2000" dirty="0"/>
              <a:t>Specific assessments or forms of evidence that could indicate whether the methods are effective for supporting student learning. Include formative and summative examples where appropriate.</a:t>
            </a:r>
          </a:p>
          <a:p>
            <a:pPr marL="342900" lvl="0" indent="-342900">
              <a:lnSpc>
                <a:spcPct val="120000"/>
              </a:lnSpc>
              <a:spcBef>
                <a:spcPts val="0"/>
              </a:spcBef>
              <a:buFont typeface="+mj-lt"/>
              <a:buAutoNum type="arabicPeriod"/>
            </a:pPr>
            <a:r>
              <a:rPr lang="en-US" sz="2000" dirty="0"/>
              <a:t>How could I analyze and use this evidence to improve instruction, scaffolding, or course design in future iterations. Keep the focus on instructional decision-making and improvement, not only on grading student learning.  </a:t>
            </a:r>
          </a:p>
          <a:p>
            <a:pPr>
              <a:lnSpc>
                <a:spcPct val="120000"/>
              </a:lnSpc>
              <a:spcBef>
                <a:spcPts val="0"/>
              </a:spcBef>
            </a:pPr>
            <a:r>
              <a:rPr lang="en-US" sz="2000" dirty="0"/>
              <a:t> </a:t>
            </a:r>
          </a:p>
          <a:p>
            <a:pPr>
              <a:lnSpc>
                <a:spcPct val="120000"/>
              </a:lnSpc>
              <a:spcBef>
                <a:spcPts val="0"/>
              </a:spcBef>
            </a:pPr>
            <a:r>
              <a:rPr lang="en-US" sz="2000" dirty="0"/>
              <a:t>Suggest instructional methods that support: </a:t>
            </a:r>
            <a:r>
              <a:rPr lang="en-US" sz="2000" b="1" dirty="0">
                <a:highlight>
                  <a:srgbClr val="FFFF00"/>
                </a:highlight>
              </a:rPr>
              <a:t>[INSERT the types of teaching methods you want emphasized, for example “metacognitive and self-directed learning,” “student academic belonging,” “authentic and practice-based learning,” etc.]</a:t>
            </a:r>
            <a:endParaRPr lang="en-US" sz="2000" dirty="0">
              <a:highlight>
                <a:srgbClr val="FFFF00"/>
              </a:highlight>
            </a:endParaRPr>
          </a:p>
        </p:txBody>
      </p:sp>
      <p:sp>
        <p:nvSpPr>
          <p:cNvPr id="5" name="Slide Number Placeholder 4">
            <a:extLst>
              <a:ext uri="{FF2B5EF4-FFF2-40B4-BE49-F238E27FC236}">
                <a16:creationId xmlns:a16="http://schemas.microsoft.com/office/drawing/2014/main" id="{444BF77E-A08E-CB64-60F4-6672D1B8709E}"/>
              </a:ext>
            </a:extLst>
          </p:cNvPr>
          <p:cNvSpPr>
            <a:spLocks noGrp="1"/>
          </p:cNvSpPr>
          <p:nvPr>
            <p:ph type="sldNum" sz="quarter" idx="12"/>
          </p:nvPr>
        </p:nvSpPr>
        <p:spPr>
          <a:xfrm>
            <a:off x="10930939" y="6328301"/>
            <a:ext cx="497378" cy="365125"/>
          </a:xfrm>
        </p:spPr>
        <p:txBody>
          <a:bodyPr/>
          <a:lstStyle/>
          <a:p>
            <a:fld id="{C9BBC3DE-DB19-9C42-B558-D52A0ED7E4AF}" type="slidenum">
              <a:rPr lang="en-US" smtClean="0"/>
              <a:t>19</a:t>
            </a:fld>
            <a:endParaRPr lang="en-US" dirty="0"/>
          </a:p>
        </p:txBody>
      </p:sp>
      <p:sp>
        <p:nvSpPr>
          <p:cNvPr id="2" name="TextBox 1">
            <a:extLst>
              <a:ext uri="{FF2B5EF4-FFF2-40B4-BE49-F238E27FC236}">
                <a16:creationId xmlns:a16="http://schemas.microsoft.com/office/drawing/2014/main" id="{721656A9-DCB0-CAA8-EB8A-305B7115D82C}"/>
              </a:ext>
            </a:extLst>
          </p:cNvPr>
          <p:cNvSpPr txBox="1"/>
          <p:nvPr/>
        </p:nvSpPr>
        <p:spPr>
          <a:xfrm>
            <a:off x="11662063" y="6370261"/>
            <a:ext cx="52993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4443"/>
                </a:solidFill>
                <a:effectLst/>
                <a:uLnTx/>
                <a:uFillTx/>
                <a:latin typeface="Buckeye Sans"/>
                <a:ea typeface="+mn-ea"/>
                <a:cs typeface="+mn-cs"/>
              </a:rPr>
              <a:t>AA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305079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9B79F-7D84-C978-633F-10CCBBB79601}"/>
              </a:ext>
            </a:extLst>
          </p:cNvPr>
          <p:cNvSpPr>
            <a:spLocks noGrp="1" noRot="1" noMove="1" noResize="1" noEditPoints="1" noAdjustHandles="1" noChangeArrowheads="1" noChangeShapeType="1"/>
          </p:cNvSpPr>
          <p:nvPr>
            <p:ph type="title"/>
          </p:nvPr>
        </p:nvSpPr>
        <p:spPr>
          <a:xfrm>
            <a:off x="838200" y="567290"/>
            <a:ext cx="10515600" cy="819397"/>
          </a:xfrm>
        </p:spPr>
        <p:txBody>
          <a:bodyPr>
            <a:noAutofit/>
          </a:bodyPr>
          <a:lstStyle/>
          <a:p>
            <a:pPr algn="ctr"/>
            <a:r>
              <a:rPr lang="en-US" sz="6000" b="1">
                <a:latin typeface="Buckeye Serif 2 Black"/>
                <a:ea typeface="Buckeye Serif 2 Black" pitchFamily="2" charset="77"/>
                <a:cs typeface="+mn-cs"/>
              </a:rPr>
              <a:t>Welcome!</a:t>
            </a:r>
            <a:br>
              <a:rPr lang="en-US" sz="6000" b="1">
                <a:latin typeface="Buckeye Serif 2 Black" pitchFamily="2" charset="77"/>
                <a:ea typeface="Buckeye Serif 2 Black" pitchFamily="2" charset="77"/>
                <a:cs typeface="+mn-cs"/>
              </a:rPr>
            </a:br>
            <a:endParaRPr lang="en-US" sz="6000" b="1">
              <a:latin typeface="Buckeye Serif 2 Black"/>
              <a:ea typeface="Buckeye Serif 2 Black" pitchFamily="2" charset="77"/>
              <a:cs typeface="+mn-cs"/>
            </a:endParaRPr>
          </a:p>
        </p:txBody>
      </p:sp>
      <p:sp>
        <p:nvSpPr>
          <p:cNvPr id="3" name="TextBox 2">
            <a:extLst>
              <a:ext uri="{FF2B5EF4-FFF2-40B4-BE49-F238E27FC236}">
                <a16:creationId xmlns:a16="http://schemas.microsoft.com/office/drawing/2014/main" id="{A028A25A-9E82-206E-5BF3-5F60C57B0F4A}"/>
              </a:ext>
            </a:extLst>
          </p:cNvPr>
          <p:cNvSpPr txBox="1">
            <a:spLocks noGrp="1" noRot="1" noMove="1" noResize="1" noEditPoints="1" noAdjustHandles="1" noChangeArrowheads="1" noChangeShapeType="1"/>
          </p:cNvSpPr>
          <p:nvPr/>
        </p:nvSpPr>
        <p:spPr>
          <a:xfrm>
            <a:off x="2822537" y="2361313"/>
            <a:ext cx="65782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BA0C2F"/>
                </a:solidFill>
                <a:effectLst/>
                <a:uLnTx/>
                <a:uFillTx/>
                <a:ea typeface="Buckeye Serif 2 Black" pitchFamily="2" charset="77"/>
                <a:cs typeface="+mn-cs"/>
              </a:rPr>
              <a:t>Workshop Facilitators</a:t>
            </a:r>
          </a:p>
        </p:txBody>
      </p:sp>
      <p:sp>
        <p:nvSpPr>
          <p:cNvPr id="9" name="TextBox 8">
            <a:extLst>
              <a:ext uri="{FF2B5EF4-FFF2-40B4-BE49-F238E27FC236}">
                <a16:creationId xmlns:a16="http://schemas.microsoft.com/office/drawing/2014/main" id="{E216100A-4869-CDC7-FA7A-C92F910E3178}"/>
              </a:ext>
            </a:extLst>
          </p:cNvPr>
          <p:cNvSpPr txBox="1">
            <a:spLocks noGrp="1" noRot="1" noMove="1" noResize="1" noEditPoints="1" noAdjustHandles="1" noChangeArrowheads="1" noChangeShapeType="1"/>
          </p:cNvSpPr>
          <p:nvPr/>
        </p:nvSpPr>
        <p:spPr>
          <a:xfrm>
            <a:off x="838200" y="3486386"/>
            <a:ext cx="5170715" cy="126188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B0000"/>
                </a:solidFill>
                <a:effectLst/>
                <a:uLnTx/>
                <a:uFillTx/>
                <a:latin typeface="Buckeye Sans"/>
                <a:ea typeface="Calibri" panose="020F0502020204030204" pitchFamily="34" charset="0"/>
                <a:cs typeface="+mn-cs"/>
              </a:rPr>
              <a:t>Anika Anthony, PhD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Buckeye Sans"/>
                <a:ea typeface="Calibri" panose="020F0502020204030204" pitchFamily="34" charset="0"/>
                <a:cs typeface="+mn-cs"/>
              </a:rPr>
              <a:t>Associate Vice Provost &amp; Director</a:t>
            </a:r>
          </a:p>
          <a:p>
            <a:pPr algn="ctr" defTabSz="914400">
              <a:defRPr/>
            </a:pPr>
            <a:r>
              <a:rPr lang="en-US" sz="2400" dirty="0">
                <a:solidFill>
                  <a:srgbClr val="333333"/>
                </a:solidFill>
                <a:ea typeface="Calibri" panose="020F0502020204030204" pitchFamily="34" charset="0"/>
              </a:rPr>
              <a:t>Pronouns: She/her</a:t>
            </a:r>
          </a:p>
        </p:txBody>
      </p:sp>
      <p:sp>
        <p:nvSpPr>
          <p:cNvPr id="11" name="TextBox 10">
            <a:extLst>
              <a:ext uri="{FF2B5EF4-FFF2-40B4-BE49-F238E27FC236}">
                <a16:creationId xmlns:a16="http://schemas.microsoft.com/office/drawing/2014/main" id="{451F7FA1-58C6-6066-9A07-9CB730E36507}"/>
              </a:ext>
            </a:extLst>
          </p:cNvPr>
          <p:cNvSpPr txBox="1">
            <a:spLocks noGrp="1" noRot="1" noMove="1" noResize="1" noEditPoints="1" noAdjustHandles="1" noChangeArrowheads="1" noChangeShapeType="1"/>
          </p:cNvSpPr>
          <p:nvPr/>
        </p:nvSpPr>
        <p:spPr>
          <a:xfrm>
            <a:off x="6111656" y="3486386"/>
            <a:ext cx="5170715" cy="163121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B0000"/>
                </a:solidFill>
                <a:effectLst/>
                <a:uLnTx/>
                <a:uFillTx/>
                <a:latin typeface="Buckeye Sans"/>
                <a:ea typeface="Calibri"/>
                <a:cs typeface="+mn-cs"/>
              </a:rPr>
              <a:t>Erin Mercurio, PhD</a:t>
            </a:r>
            <a:br>
              <a:rPr kumimoji="0" lang="en-US" sz="3200" b="0" i="0" u="none" strike="noStrike" kern="1200" cap="none" spc="0" normalizeH="0" baseline="0" noProof="0" dirty="0">
                <a:ln>
                  <a:noFill/>
                </a:ln>
                <a:solidFill>
                  <a:srgbClr val="3F4443"/>
                </a:solidFill>
                <a:effectLst/>
                <a:uLnTx/>
                <a:uFillTx/>
                <a:latin typeface="Buckeye Sans"/>
                <a:ea typeface="Calibri" panose="020F0502020204030204" pitchFamily="34" charset="0"/>
                <a:cs typeface="+mn-cs"/>
              </a:rPr>
            </a:br>
            <a:r>
              <a:rPr lang="en-US" sz="2400" dirty="0">
                <a:solidFill>
                  <a:srgbClr val="3F4443"/>
                </a:solidFill>
                <a:latin typeface="Buckeye Sans"/>
                <a:ea typeface="Calibri"/>
              </a:rPr>
              <a:t>Assistant Director for Graduate Initiatives</a:t>
            </a:r>
          </a:p>
          <a:p>
            <a:pPr algn="ctr" defTabSz="914400">
              <a:defRPr/>
            </a:pPr>
            <a:r>
              <a:rPr lang="en-US" sz="2400" dirty="0">
                <a:solidFill>
                  <a:srgbClr val="3F4443"/>
                </a:solidFill>
                <a:ea typeface="Calibri" panose="020F0502020204030204" pitchFamily="34" charset="0"/>
              </a:rPr>
              <a:t>Pronouns: She/her</a:t>
            </a:r>
          </a:p>
        </p:txBody>
      </p:sp>
      <p:sp>
        <p:nvSpPr>
          <p:cNvPr id="7" name="Slide Number Placeholder 2">
            <a:extLst>
              <a:ext uri="{FF2B5EF4-FFF2-40B4-BE49-F238E27FC236}">
                <a16:creationId xmlns:a16="http://schemas.microsoft.com/office/drawing/2014/main" id="{93C3A2FD-A028-3CE8-9435-DAF6329BD861}"/>
              </a:ext>
            </a:extLst>
          </p:cNvPr>
          <p:cNvSpPr txBox="1">
            <a:spLocks noGrp="1" noRot="1" noMove="1" noResize="1" noEditPoints="1" noAdjustHandles="1" noChangeArrowheads="1" noChangeShapeType="1"/>
          </p:cNvSpPr>
          <p:nvPr/>
        </p:nvSpPr>
        <p:spPr>
          <a:xfrm>
            <a:off x="11033682" y="6370261"/>
            <a:ext cx="497378"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latin typeface="Buckeye Sans 2"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FA4CD3D-26C8-47FF-8D13-9B32BAAB4735}" type="slidenum">
              <a:rPr lang="en-US" sz="800" smtClean="0"/>
              <a:pPr/>
              <a:t>2</a:t>
            </a:fld>
            <a:endParaRPr lang="en-US" sz="800"/>
          </a:p>
        </p:txBody>
      </p:sp>
      <p:sp>
        <p:nvSpPr>
          <p:cNvPr id="4" name="TextBox 3">
            <a:extLst>
              <a:ext uri="{FF2B5EF4-FFF2-40B4-BE49-F238E27FC236}">
                <a16:creationId xmlns:a16="http://schemas.microsoft.com/office/drawing/2014/main" id="{607DAF4A-1336-AD0D-0B48-FBB1728FB66C}"/>
              </a:ext>
            </a:extLst>
          </p:cNvPr>
          <p:cNvSpPr txBox="1">
            <a:spLocks noGrp="1" noRot="1" noMove="1" noResize="1" noEditPoints="1" noAdjustHandles="1" noChangeArrowheads="1" noChangeShapeType="1"/>
          </p:cNvSpPr>
          <p:nvPr/>
        </p:nvSpPr>
        <p:spPr>
          <a:xfrm>
            <a:off x="11662063" y="6370261"/>
            <a:ext cx="529937" cy="646331"/>
          </a:xfrm>
          <a:prstGeom prst="rect">
            <a:avLst/>
          </a:prstGeom>
          <a:noFill/>
        </p:spPr>
        <p:txBody>
          <a:bodyPr wrap="square" rtlCol="0">
            <a:spAutoFit/>
          </a:bodyPr>
          <a:lstStyle/>
          <a:p>
            <a:r>
              <a:rPr lang="en-US"/>
              <a:t>AA</a:t>
            </a:r>
          </a:p>
          <a:p>
            <a:endParaRPr lang="en-US"/>
          </a:p>
        </p:txBody>
      </p:sp>
    </p:spTree>
    <p:extLst>
      <p:ext uri="{BB962C8B-B14F-4D97-AF65-F5344CB8AC3E}">
        <p14:creationId xmlns:p14="http://schemas.microsoft.com/office/powerpoint/2010/main" val="1531455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AE544-0AF5-8521-E7D1-C97D1C5F386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04A62FA-2913-F274-F12E-7052122B2FAF}"/>
              </a:ext>
            </a:extLst>
          </p:cNvPr>
          <p:cNvSpPr>
            <a:spLocks noGrp="1"/>
          </p:cNvSpPr>
          <p:nvPr>
            <p:ph type="title"/>
          </p:nvPr>
        </p:nvSpPr>
        <p:spPr>
          <a:xfrm>
            <a:off x="397934" y="2314098"/>
            <a:ext cx="4080278" cy="1114901"/>
          </a:xfrm>
        </p:spPr>
        <p:txBody>
          <a:bodyPr>
            <a:normAutofit fontScale="90000"/>
          </a:bodyPr>
          <a:lstStyle/>
          <a:p>
            <a:r>
              <a:rPr lang="en-US"/>
              <a:t>Formative Assessment Cycle</a:t>
            </a:r>
          </a:p>
        </p:txBody>
      </p:sp>
      <p:sp>
        <p:nvSpPr>
          <p:cNvPr id="6" name="Slide Number Placeholder 2">
            <a:extLst>
              <a:ext uri="{FF2B5EF4-FFF2-40B4-BE49-F238E27FC236}">
                <a16:creationId xmlns:a16="http://schemas.microsoft.com/office/drawing/2014/main" id="{0DEB2CD1-8B47-56E4-6E0A-851525D46DC1}"/>
              </a:ext>
            </a:extLst>
          </p:cNvPr>
          <p:cNvSpPr>
            <a:spLocks noGrp="1" noRot="1" noMove="1" noResize="1" noEditPoints="1" noAdjustHandles="1" noChangeArrowheads="1" noChangeShapeType="1"/>
          </p:cNvSpPr>
          <p:nvPr>
            <p:ph type="sldNum" sz="quarter" idx="12"/>
          </p:nvPr>
        </p:nvSpPr>
        <p:spPr>
          <a:xfrm>
            <a:off x="10920053" y="6370261"/>
            <a:ext cx="49737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8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DBC34ECE-49B9-9A5E-E63D-32A67E3A8743}"/>
              </a:ext>
            </a:extLst>
          </p:cNvPr>
          <p:cNvSpPr txBox="1">
            <a:spLocks noGrp="1" noRot="1" noMove="1" noResize="1" noEditPoints="1" noAdjustHandles="1" noChangeArrowheads="1" noChangeShapeType="1"/>
          </p:cNvSpPr>
          <p:nvPr/>
        </p:nvSpPr>
        <p:spPr>
          <a:xfrm>
            <a:off x="11662063" y="6370261"/>
            <a:ext cx="52993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AA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graphicFrame>
        <p:nvGraphicFramePr>
          <p:cNvPr id="3" name="Diagram 2" descr="Image of the formative assessment cycle: Set Goals, Plan, Teach, Assess, Reflect">
            <a:extLst>
              <a:ext uri="{FF2B5EF4-FFF2-40B4-BE49-F238E27FC236}">
                <a16:creationId xmlns:a16="http://schemas.microsoft.com/office/drawing/2014/main" id="{B5346479-9C76-179B-7460-EA3E37ABD90D}"/>
              </a:ext>
            </a:extLst>
          </p:cNvPr>
          <p:cNvGraphicFramePr>
            <a:graphicFrameLocks noGrp="1" noDrilldown="1" noMove="1" noResize="1"/>
          </p:cNvGraphicFramePr>
          <p:nvPr/>
        </p:nvGraphicFramePr>
        <p:xfrm>
          <a:off x="4064000" y="58420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2987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F7E6B7E-0353-4003-B43A-787E61E3436C}"/>
              </a:ext>
            </a:extLst>
          </p:cNvPr>
          <p:cNvSpPr>
            <a:spLocks noGrp="1" noRot="1" noMove="1" noResize="1" noEditPoints="1" noAdjustHandles="1" noChangeArrowheads="1" noChangeShapeType="1"/>
          </p:cNvSpPr>
          <p:nvPr>
            <p:ph type="ctrTitle"/>
          </p:nvPr>
        </p:nvSpPr>
        <p:spPr>
          <a:xfrm>
            <a:off x="5959357" y="340658"/>
            <a:ext cx="6033247" cy="1170175"/>
          </a:xfrm>
        </p:spPr>
        <p:txBody>
          <a:bodyPr>
            <a:noAutofit/>
          </a:bodyPr>
          <a:lstStyle/>
          <a:p>
            <a:r>
              <a:rPr lang="en-US" sz="4000"/>
              <a:t>Organizing a Statement</a:t>
            </a:r>
          </a:p>
        </p:txBody>
      </p:sp>
      <p:pic>
        <p:nvPicPr>
          <p:cNvPr id="18" name="Picture 17">
            <a:extLst>
              <a:ext uri="{FF2B5EF4-FFF2-40B4-BE49-F238E27FC236}">
                <a16:creationId xmlns:a16="http://schemas.microsoft.com/office/drawing/2014/main" id="{BAD16DA0-BC12-4A69-9502-E0F4D64DD6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a:srcRect l="12836" r="29701" b="-1"/>
          <a:stretch/>
        </p:blipFill>
        <p:spPr>
          <a:xfrm>
            <a:off x="20" y="10"/>
            <a:ext cx="5903704" cy="685799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p:spPr>
      </p:pic>
      <p:sp>
        <p:nvSpPr>
          <p:cNvPr id="3" name="Subtitle 2">
            <a:extLst>
              <a:ext uri="{FF2B5EF4-FFF2-40B4-BE49-F238E27FC236}">
                <a16:creationId xmlns:a16="http://schemas.microsoft.com/office/drawing/2014/main" id="{B80E99FF-52BE-C347-98F7-A7924704E434}"/>
              </a:ext>
            </a:extLst>
          </p:cNvPr>
          <p:cNvSpPr>
            <a:spLocks noGrp="1" noRot="1" noMove="1" noResize="1" noEditPoints="1" noAdjustHandles="1" noChangeArrowheads="1" noChangeShapeType="1"/>
          </p:cNvSpPr>
          <p:nvPr>
            <p:ph type="subTitle" idx="1"/>
          </p:nvPr>
        </p:nvSpPr>
        <p:spPr>
          <a:xfrm>
            <a:off x="6480000" y="1528469"/>
            <a:ext cx="4991962" cy="4931157"/>
          </a:xfrm>
        </p:spPr>
        <p:txBody>
          <a:bodyPr vert="horz" lIns="0" tIns="0" rIns="0" bIns="0" rtlCol="0">
            <a:normAutofit/>
          </a:bodyPr>
          <a:lstStyle/>
          <a:p>
            <a:pPr marL="457200" indent="-228600" algn="l">
              <a:lnSpc>
                <a:spcPct val="110000"/>
              </a:lnSpc>
              <a:buFont typeface="The Hand Extrablack" panose="03070A02030502020204" pitchFamily="66" charset="0"/>
              <a:buChar char="•"/>
            </a:pPr>
            <a:r>
              <a:rPr lang="en-US" sz="2800">
                <a:latin typeface="Buckeye Sans"/>
                <a:cs typeface="Arial" panose="020B0604020202020204" pitchFamily="34" charset="0"/>
              </a:rPr>
              <a:t>Introduction</a:t>
            </a:r>
          </a:p>
          <a:p>
            <a:pPr marL="914400" lvl="1" indent="-228600" algn="l">
              <a:lnSpc>
                <a:spcPct val="110000"/>
              </a:lnSpc>
              <a:buFont typeface="The Hand Extrablack" panose="03070A02030502020204" pitchFamily="66" charset="0"/>
              <a:buChar char="•"/>
            </a:pPr>
            <a:r>
              <a:rPr lang="en-US" sz="2400">
                <a:latin typeface="Buckeye Sans"/>
                <a:cs typeface="Arial" panose="020B0604020202020204" pitchFamily="34" charset="0"/>
              </a:rPr>
              <a:t>Overarching theme or connection</a:t>
            </a:r>
          </a:p>
          <a:p>
            <a:pPr marL="457200" indent="-228600" algn="l">
              <a:lnSpc>
                <a:spcPct val="110000"/>
              </a:lnSpc>
              <a:buFont typeface="The Hand Extrablack" panose="03070A02030502020204" pitchFamily="66" charset="0"/>
              <a:buChar char="•"/>
            </a:pPr>
            <a:r>
              <a:rPr lang="en-US" sz="2800">
                <a:latin typeface="Buckeye Sans"/>
                <a:cs typeface="Arial" panose="020B0604020202020204" pitchFamily="34" charset="0"/>
              </a:rPr>
              <a:t>Body</a:t>
            </a:r>
          </a:p>
          <a:p>
            <a:pPr marL="914400" lvl="1" indent="-228600" algn="l">
              <a:lnSpc>
                <a:spcPct val="110000"/>
              </a:lnSpc>
              <a:buFont typeface="The Hand Extrablack" panose="03070A02030502020204" pitchFamily="66" charset="0"/>
              <a:buChar char="•"/>
            </a:pPr>
            <a:r>
              <a:rPr lang="en-US" sz="2400">
                <a:latin typeface="Buckeye Sans"/>
                <a:cs typeface="Arial" panose="020B0604020202020204" pitchFamily="34" charset="0"/>
              </a:rPr>
              <a:t>3-4 Goal/Method/Assessment</a:t>
            </a:r>
          </a:p>
          <a:p>
            <a:pPr marL="914400" lvl="1" indent="-228600" algn="l">
              <a:lnSpc>
                <a:spcPct val="110000"/>
              </a:lnSpc>
              <a:buFont typeface="The Hand Extrablack" panose="03070A02030502020204" pitchFamily="66" charset="0"/>
              <a:buChar char="•"/>
            </a:pPr>
            <a:r>
              <a:rPr lang="en-US" sz="2400">
                <a:latin typeface="Buckeye Sans"/>
                <a:cs typeface="Arial" panose="020B0604020202020204" pitchFamily="34" charset="0"/>
              </a:rPr>
              <a:t>Each can be its own paragraph</a:t>
            </a:r>
          </a:p>
          <a:p>
            <a:pPr marL="457200" indent="-228600" algn="l">
              <a:lnSpc>
                <a:spcPct val="110000"/>
              </a:lnSpc>
              <a:buFont typeface="The Hand Extrablack" panose="03070A02030502020204" pitchFamily="66" charset="0"/>
              <a:buChar char="•"/>
            </a:pPr>
            <a:r>
              <a:rPr lang="en-US" sz="2800">
                <a:latin typeface="Buckeye Sans"/>
                <a:cs typeface="Arial" panose="020B0604020202020204" pitchFamily="34" charset="0"/>
              </a:rPr>
              <a:t>Closing</a:t>
            </a:r>
          </a:p>
          <a:p>
            <a:pPr marL="914400" lvl="1" indent="-228600" algn="l">
              <a:lnSpc>
                <a:spcPct val="110000"/>
              </a:lnSpc>
              <a:buFont typeface="The Hand Extrablack" panose="03070A02030502020204" pitchFamily="66" charset="0"/>
              <a:buChar char="•"/>
            </a:pPr>
            <a:r>
              <a:rPr lang="en-US" sz="2400">
                <a:latin typeface="Buckeye Sans"/>
                <a:cs typeface="Arial" panose="020B0604020202020204" pitchFamily="34" charset="0"/>
              </a:rPr>
              <a:t>Relate back to goals or future directions</a:t>
            </a:r>
          </a:p>
        </p:txBody>
      </p:sp>
      <p:sp>
        <p:nvSpPr>
          <p:cNvPr id="6" name="Slide Number Placeholder 5">
            <a:extLst>
              <a:ext uri="{FF2B5EF4-FFF2-40B4-BE49-F238E27FC236}">
                <a16:creationId xmlns:a16="http://schemas.microsoft.com/office/drawing/2014/main" id="{33B48953-2425-4F7D-AFC4-CDFCE7E54766}"/>
              </a:ext>
            </a:extLst>
          </p:cNvPr>
          <p:cNvSpPr>
            <a:spLocks noGrp="1" noRot="1" noMove="1" noResize="1" noEditPoints="1" noAdjustHandles="1" noChangeArrowheads="1" noChangeShapeType="1"/>
          </p:cNvSpPr>
          <p:nvPr>
            <p:ph type="sldNum" sz="quarter" idx="12"/>
          </p:nvPr>
        </p:nvSpPr>
        <p:spPr>
          <a:xfrm>
            <a:off x="10646997" y="6459626"/>
            <a:ext cx="49737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BBC3DE-DB19-9C42-B558-D52A0ED7E4AF}"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F3B67464-B9C3-F6E9-36EC-007CFEE3186C}"/>
              </a:ext>
            </a:extLst>
          </p:cNvPr>
          <p:cNvSpPr txBox="1">
            <a:spLocks noGrp="1" noRot="1" noMove="1" noResize="1" noEditPoints="1" noAdjustHandles="1" noChangeArrowheads="1" noChangeShapeType="1"/>
          </p:cNvSpPr>
          <p:nvPr/>
        </p:nvSpPr>
        <p:spPr>
          <a:xfrm>
            <a:off x="11471962" y="6459626"/>
            <a:ext cx="72003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56976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33B63-D128-9E32-D7C5-BB439E6424FA}"/>
              </a:ext>
            </a:extLst>
          </p:cNvPr>
          <p:cNvSpPr>
            <a:spLocks noGrp="1"/>
          </p:cNvSpPr>
          <p:nvPr>
            <p:ph type="title"/>
          </p:nvPr>
        </p:nvSpPr>
        <p:spPr>
          <a:xfrm>
            <a:off x="655530" y="247895"/>
            <a:ext cx="10515600" cy="1096812"/>
          </a:xfrm>
        </p:spPr>
        <p:txBody>
          <a:bodyPr>
            <a:normAutofit fontScale="90000"/>
          </a:bodyPr>
          <a:lstStyle/>
          <a:p>
            <a:r>
              <a:rPr lang="en-US" sz="4000">
                <a:latin typeface="Buckeye Serif 2 Black"/>
              </a:rPr>
              <a:t>For Faculty Seeking Promotion &amp; Tenure: Ohio State's Core Dossier </a:t>
            </a:r>
            <a:endParaRPr lang="en-US" sz="4000"/>
          </a:p>
        </p:txBody>
      </p:sp>
      <p:sp>
        <p:nvSpPr>
          <p:cNvPr id="3" name="Content Placeholder 2">
            <a:extLst>
              <a:ext uri="{FF2B5EF4-FFF2-40B4-BE49-F238E27FC236}">
                <a16:creationId xmlns:a16="http://schemas.microsoft.com/office/drawing/2014/main" id="{C5F91C6A-EFDD-23D5-C01E-6D0B35013CF1}"/>
              </a:ext>
            </a:extLst>
          </p:cNvPr>
          <p:cNvSpPr>
            <a:spLocks noGrp="1" noRot="1" noMove="1" noResize="1" noEditPoints="1" noAdjustHandles="1" noChangeArrowheads="1" noChangeShapeType="1"/>
          </p:cNvSpPr>
          <p:nvPr>
            <p:ph idx="1"/>
          </p:nvPr>
        </p:nvSpPr>
        <p:spPr>
          <a:xfrm>
            <a:off x="659599" y="1311338"/>
            <a:ext cx="10509143" cy="4386680"/>
          </a:xfrm>
        </p:spPr>
        <p:txBody>
          <a:bodyPr vert="horz" lIns="91440" tIns="45720" rIns="91440" bIns="45720" rtlCol="0" anchor="t">
            <a:noAutofit/>
          </a:bodyPr>
          <a:lstStyle/>
          <a:p>
            <a:pPr>
              <a:lnSpc>
                <a:spcPct val="100000"/>
              </a:lnSpc>
              <a:spcBef>
                <a:spcPts val="400"/>
              </a:spcBef>
            </a:pPr>
            <a:r>
              <a:rPr lang="en-US" sz="2400" b="1">
                <a:latin typeface="Buckeye Sans 2"/>
              </a:rPr>
              <a:t>Approach to and Goals in Teaching Narrative</a:t>
            </a:r>
            <a:endParaRPr lang="en-US" sz="2400">
              <a:latin typeface="Buckeye Sans 2"/>
            </a:endParaRPr>
          </a:p>
          <a:p>
            <a:pPr marL="457200" indent="-457200">
              <a:lnSpc>
                <a:spcPct val="100000"/>
              </a:lnSpc>
              <a:spcBef>
                <a:spcPts val="400"/>
              </a:spcBef>
              <a:buFont typeface="Arial" panose="020B0604020202020204" pitchFamily="34" charset="0"/>
              <a:buChar char="•"/>
            </a:pPr>
            <a:r>
              <a:rPr lang="en-US" sz="2400">
                <a:latin typeface="Buckeye Sans 2"/>
              </a:rPr>
              <a:t>Approach to and goals in teaching and student mentoring</a:t>
            </a:r>
          </a:p>
          <a:p>
            <a:pPr marL="457200" indent="-457200">
              <a:lnSpc>
                <a:spcPct val="100000"/>
              </a:lnSpc>
              <a:spcBef>
                <a:spcPts val="400"/>
              </a:spcBef>
              <a:buFont typeface="Arial" panose="020B0604020202020204" pitchFamily="34" charset="0"/>
              <a:buChar char="•"/>
            </a:pPr>
            <a:r>
              <a:rPr lang="en-US" sz="2400">
                <a:latin typeface="Buckeye Sans 2"/>
              </a:rPr>
              <a:t>Major accomplishments during the time period under review</a:t>
            </a:r>
          </a:p>
          <a:p>
            <a:pPr marL="457200" indent="-457200">
              <a:lnSpc>
                <a:spcPct val="100000"/>
              </a:lnSpc>
              <a:spcBef>
                <a:spcPts val="400"/>
              </a:spcBef>
              <a:buFont typeface="Arial" panose="020B0604020202020204" pitchFamily="34" charset="0"/>
              <a:buChar char="•"/>
            </a:pPr>
            <a:r>
              <a:rPr lang="en-US" sz="2400">
                <a:latin typeface="Buckeye Sans 2"/>
              </a:rPr>
              <a:t>Future plans for teaching and student mentoring</a:t>
            </a:r>
          </a:p>
          <a:p>
            <a:pPr>
              <a:lnSpc>
                <a:spcPct val="100000"/>
              </a:lnSpc>
              <a:spcBef>
                <a:spcPts val="400"/>
              </a:spcBef>
            </a:pPr>
            <a:endParaRPr lang="en-US" sz="2400">
              <a:latin typeface="Buckeye Sans 2"/>
            </a:endParaRPr>
          </a:p>
          <a:p>
            <a:pPr>
              <a:lnSpc>
                <a:spcPct val="100000"/>
              </a:lnSpc>
              <a:spcBef>
                <a:spcPts val="400"/>
              </a:spcBef>
            </a:pPr>
            <a:r>
              <a:rPr lang="en-US" sz="2400" b="1">
                <a:latin typeface="Buckeye Sans 2"/>
              </a:rPr>
              <a:t>Evaluation of Teaching Narrative</a:t>
            </a:r>
          </a:p>
          <a:p>
            <a:pPr marL="457200" indent="-457200">
              <a:lnSpc>
                <a:spcPct val="100000"/>
              </a:lnSpc>
              <a:spcBef>
                <a:spcPts val="400"/>
              </a:spcBef>
              <a:buFont typeface="Arial" panose="020B0604020202020204" pitchFamily="34" charset="0"/>
              <a:buChar char="•"/>
            </a:pPr>
            <a:r>
              <a:rPr lang="en-US" sz="2400">
                <a:latin typeface="Buckeye Sans 2"/>
              </a:rPr>
              <a:t>Describe how you have used evaluation information (SEIs, peer evaluations of teaching, other feedback) to improve the quality of your teaching and student mentoring</a:t>
            </a:r>
          </a:p>
        </p:txBody>
      </p:sp>
      <p:sp>
        <p:nvSpPr>
          <p:cNvPr id="4" name="Footer Placeholder 3">
            <a:extLst>
              <a:ext uri="{FF2B5EF4-FFF2-40B4-BE49-F238E27FC236}">
                <a16:creationId xmlns:a16="http://schemas.microsoft.com/office/drawing/2014/main" id="{6400A15D-57CA-FC2A-94FE-FFE67321541E}"/>
              </a:ext>
            </a:extLst>
          </p:cNvPr>
          <p:cNvSpPr>
            <a:spLocks noGrp="1" noRot="1" noMove="1" noResize="1" noEditPoints="1" noAdjustHandles="1" noChangeArrowheads="1" noChangeShapeType="1"/>
          </p:cNvSpPr>
          <p:nvPr>
            <p:ph type="ftr" sz="quarter" idx="11"/>
          </p:nvPr>
        </p:nvSpPr>
        <p:spPr>
          <a:xfrm>
            <a:off x="449931" y="5713626"/>
            <a:ext cx="109675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4443"/>
                </a:solidFill>
                <a:effectLst/>
                <a:uLnTx/>
                <a:uFillTx/>
                <a:latin typeface="Buckeye Sans 2"/>
                <a:ea typeface="+mn-ea"/>
                <a:cs typeface="+mn-cs"/>
              </a:rPr>
              <a:t>Core Dossier Outline and Instructions: </a:t>
            </a:r>
            <a:r>
              <a:rPr kumimoji="0" lang="en-US" sz="1400" b="0" i="0" u="none" strike="noStrike" kern="1200" cap="none" spc="0" normalizeH="0" baseline="0" noProof="0">
                <a:ln>
                  <a:noFill/>
                </a:ln>
                <a:solidFill>
                  <a:srgbClr val="3F4443"/>
                </a:solidFill>
                <a:effectLst/>
                <a:uLnTx/>
                <a:uFillTx/>
                <a:latin typeface="Buckeye Sans 2"/>
                <a:ea typeface="+mn-ea"/>
                <a:cs typeface="+mn-cs"/>
                <a:hlinkClick r:id="rId3"/>
              </a:rPr>
              <a:t>https://faculty.osu.edu/sites/default/files/documents/Core-Dossier-Outline-Instruction.pdf</a:t>
            </a:r>
            <a:r>
              <a:rPr kumimoji="0" lang="en-US" sz="1400" b="0" i="0" u="none" strike="noStrike" kern="1200" cap="none" spc="0" normalizeH="0" baseline="0" noProof="0">
                <a:ln>
                  <a:noFill/>
                </a:ln>
                <a:solidFill>
                  <a:srgbClr val="3F4443"/>
                </a:solidFill>
                <a:effectLst/>
                <a:uLnTx/>
                <a:uFillTx/>
                <a:latin typeface="Buckeye Sans 2"/>
                <a:ea typeface="+mn-ea"/>
                <a:cs typeface="+mn-cs"/>
              </a:rPr>
              <a:t> </a:t>
            </a:r>
            <a:endParaRPr kumimoji="0" lang="en-US" sz="14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5" name="Slide Number Placeholder 4">
            <a:extLst>
              <a:ext uri="{FF2B5EF4-FFF2-40B4-BE49-F238E27FC236}">
                <a16:creationId xmlns:a16="http://schemas.microsoft.com/office/drawing/2014/main" id="{06A127AD-5B4F-7E43-F3DE-0AF4CCF494BE}"/>
              </a:ext>
            </a:extLst>
          </p:cNvPr>
          <p:cNvSpPr>
            <a:spLocks noGrp="1"/>
          </p:cNvSpPr>
          <p:nvPr>
            <p:ph type="sldNum" sz="quarter" idx="12"/>
          </p:nvPr>
        </p:nvSpPr>
        <p:spPr>
          <a:xfrm>
            <a:off x="10920053" y="6370261"/>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37EE8-8900-40F5-8C81-C8A18CC53EFD}"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6" name="TextBox 5">
            <a:extLst>
              <a:ext uri="{FF2B5EF4-FFF2-40B4-BE49-F238E27FC236}">
                <a16:creationId xmlns:a16="http://schemas.microsoft.com/office/drawing/2014/main" id="{205C096A-ADDA-16D2-53F3-6445B508CEC2}"/>
              </a:ext>
            </a:extLst>
          </p:cNvPr>
          <p:cNvSpPr txBox="1"/>
          <p:nvPr/>
        </p:nvSpPr>
        <p:spPr>
          <a:xfrm>
            <a:off x="11662063" y="6370261"/>
            <a:ext cx="52993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AA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3682668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33B63-D128-9E32-D7C5-BB439E6424FA}"/>
              </a:ext>
            </a:extLst>
          </p:cNvPr>
          <p:cNvSpPr>
            <a:spLocks noGrp="1"/>
          </p:cNvSpPr>
          <p:nvPr>
            <p:ph type="title"/>
          </p:nvPr>
        </p:nvSpPr>
        <p:spPr>
          <a:xfrm>
            <a:off x="655530" y="247895"/>
            <a:ext cx="10515600" cy="1096812"/>
          </a:xfrm>
        </p:spPr>
        <p:txBody>
          <a:bodyPr>
            <a:normAutofit fontScale="90000"/>
          </a:bodyPr>
          <a:lstStyle/>
          <a:p>
            <a:r>
              <a:rPr lang="en-US" sz="4000">
                <a:latin typeface="Buckeye Serif 2 Black"/>
              </a:rPr>
              <a:t>For Faculty Seeking Promotion &amp; Tenure: Ohio State's Core Dossier Cont.</a:t>
            </a:r>
            <a:endParaRPr lang="en-US" sz="4000"/>
          </a:p>
        </p:txBody>
      </p:sp>
      <p:sp>
        <p:nvSpPr>
          <p:cNvPr id="3" name="Content Placeholder 2">
            <a:extLst>
              <a:ext uri="{FF2B5EF4-FFF2-40B4-BE49-F238E27FC236}">
                <a16:creationId xmlns:a16="http://schemas.microsoft.com/office/drawing/2014/main" id="{C5F91C6A-EFDD-23D5-C01E-6D0B35013CF1}"/>
              </a:ext>
            </a:extLst>
          </p:cNvPr>
          <p:cNvSpPr>
            <a:spLocks noGrp="1" noRot="1" noMove="1" noResize="1" noEditPoints="1" noAdjustHandles="1" noChangeArrowheads="1" noChangeShapeType="1"/>
          </p:cNvSpPr>
          <p:nvPr>
            <p:ph idx="1"/>
          </p:nvPr>
        </p:nvSpPr>
        <p:spPr>
          <a:xfrm>
            <a:off x="659599" y="1277472"/>
            <a:ext cx="10509143" cy="4386680"/>
          </a:xfrm>
        </p:spPr>
        <p:txBody>
          <a:bodyPr vert="horz" lIns="91440" tIns="45720" rIns="91440" bIns="45720" rtlCol="0" anchor="t">
            <a:noAutofit/>
          </a:bodyPr>
          <a:lstStyle/>
          <a:p>
            <a:pPr>
              <a:lnSpc>
                <a:spcPct val="100000"/>
              </a:lnSpc>
              <a:spcBef>
                <a:spcPts val="400"/>
              </a:spcBef>
            </a:pPr>
            <a:r>
              <a:rPr lang="en-US" sz="2400" b="1">
                <a:latin typeface="Buckeye Sans 2"/>
              </a:rPr>
              <a:t>Curriculum Development</a:t>
            </a:r>
          </a:p>
          <a:p>
            <a:pPr marL="457200" indent="-457200">
              <a:lnSpc>
                <a:spcPct val="100000"/>
              </a:lnSpc>
              <a:spcBef>
                <a:spcPts val="400"/>
              </a:spcBef>
              <a:buFont typeface="Arial" panose="020B0604020202020204" pitchFamily="34" charset="0"/>
              <a:buChar char="•"/>
            </a:pPr>
            <a:r>
              <a:rPr lang="en-US" sz="2400">
                <a:latin typeface="Buckeye Sans 2"/>
              </a:rPr>
              <a:t>Specific examples of involvement in curriculum development, development of new teaching methods or materials, or creation of new programs</a:t>
            </a:r>
          </a:p>
          <a:p>
            <a:pPr>
              <a:lnSpc>
                <a:spcPct val="100000"/>
              </a:lnSpc>
              <a:spcBef>
                <a:spcPts val="400"/>
              </a:spcBef>
            </a:pPr>
            <a:endParaRPr lang="en-US" sz="2400">
              <a:latin typeface="Buckeye Sans 2"/>
            </a:endParaRPr>
          </a:p>
          <a:p>
            <a:pPr>
              <a:lnSpc>
                <a:spcPct val="100000"/>
              </a:lnSpc>
              <a:spcBef>
                <a:spcPts val="400"/>
              </a:spcBef>
            </a:pPr>
            <a:r>
              <a:rPr lang="en-US" sz="2400" b="1">
                <a:latin typeface="Buckeye Sans 2"/>
              </a:rPr>
              <a:t>Professional Development Related to Teaching</a:t>
            </a:r>
          </a:p>
          <a:p>
            <a:pPr marL="342900" indent="-342900">
              <a:lnSpc>
                <a:spcPct val="100000"/>
              </a:lnSpc>
              <a:spcBef>
                <a:spcPts val="400"/>
              </a:spcBef>
              <a:buFont typeface="Arial" panose="020B0604020202020204" pitchFamily="34" charset="0"/>
              <a:buChar char="•"/>
            </a:pPr>
            <a:r>
              <a:rPr lang="en-US" sz="2400">
                <a:latin typeface="Buckeye Sans 2"/>
              </a:rPr>
              <a:t>Continuing education programs related to teaching you have completed since date of hire at Ohio State or last promotion, whichever is sooner (e.g., Drake Institute programs and services; Other teaching development programs)</a:t>
            </a:r>
          </a:p>
        </p:txBody>
      </p:sp>
      <p:sp>
        <p:nvSpPr>
          <p:cNvPr id="4" name="Footer Placeholder 3">
            <a:extLst>
              <a:ext uri="{FF2B5EF4-FFF2-40B4-BE49-F238E27FC236}">
                <a16:creationId xmlns:a16="http://schemas.microsoft.com/office/drawing/2014/main" id="{6400A15D-57CA-FC2A-94FE-FFE67321541E}"/>
              </a:ext>
            </a:extLst>
          </p:cNvPr>
          <p:cNvSpPr>
            <a:spLocks noGrp="1" noRot="1" noMove="1" noResize="1" noEditPoints="1" noAdjustHandles="1" noChangeArrowheads="1" noChangeShapeType="1"/>
          </p:cNvSpPr>
          <p:nvPr>
            <p:ph type="ftr" sz="quarter" idx="11"/>
          </p:nvPr>
        </p:nvSpPr>
        <p:spPr>
          <a:xfrm>
            <a:off x="655529" y="5671565"/>
            <a:ext cx="1076190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4443"/>
                </a:solidFill>
                <a:effectLst/>
                <a:uLnTx/>
                <a:uFillTx/>
                <a:latin typeface="Buckeye Sans 2"/>
                <a:ea typeface="+mn-ea"/>
                <a:cs typeface="+mn-cs"/>
              </a:rPr>
              <a:t>Core Dossier Outline and Instructions: </a:t>
            </a:r>
            <a:r>
              <a:rPr kumimoji="0" lang="en-US" sz="1400" b="0" i="0" u="none" strike="noStrike" kern="1200" cap="none" spc="0" normalizeH="0" baseline="0" noProof="0">
                <a:ln>
                  <a:noFill/>
                </a:ln>
                <a:solidFill>
                  <a:srgbClr val="3F4443"/>
                </a:solidFill>
                <a:effectLst/>
                <a:uLnTx/>
                <a:uFillTx/>
                <a:latin typeface="Buckeye Sans 2"/>
                <a:ea typeface="+mn-ea"/>
                <a:cs typeface="+mn-cs"/>
                <a:hlinkClick r:id="rId3"/>
              </a:rPr>
              <a:t>https://faculty.osu.edu/sites/default/files/documents/Core-Dossier-Outline-Instruction.pdf</a:t>
            </a:r>
            <a:r>
              <a:rPr kumimoji="0" lang="en-US" sz="1400" b="0" i="0" u="none" strike="noStrike" kern="1200" cap="none" spc="0" normalizeH="0" baseline="0" noProof="0">
                <a:ln>
                  <a:noFill/>
                </a:ln>
                <a:solidFill>
                  <a:srgbClr val="3F4443"/>
                </a:solidFill>
                <a:effectLst/>
                <a:uLnTx/>
                <a:uFillTx/>
                <a:latin typeface="Buckeye Sans 2"/>
                <a:ea typeface="+mn-ea"/>
                <a:cs typeface="+mn-cs"/>
              </a:rPr>
              <a:t> </a:t>
            </a:r>
            <a:endParaRPr kumimoji="0" lang="en-US" sz="14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5" name="Slide Number Placeholder 4">
            <a:extLst>
              <a:ext uri="{FF2B5EF4-FFF2-40B4-BE49-F238E27FC236}">
                <a16:creationId xmlns:a16="http://schemas.microsoft.com/office/drawing/2014/main" id="{06A127AD-5B4F-7E43-F3DE-0AF4CCF494BE}"/>
              </a:ext>
            </a:extLst>
          </p:cNvPr>
          <p:cNvSpPr>
            <a:spLocks noGrp="1"/>
          </p:cNvSpPr>
          <p:nvPr>
            <p:ph type="sldNum" sz="quarter" idx="12"/>
          </p:nvPr>
        </p:nvSpPr>
        <p:spPr>
          <a:xfrm>
            <a:off x="10920053" y="6370261"/>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37EE8-8900-40F5-8C81-C8A18CC53EFD}"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6" name="TextBox 5">
            <a:extLst>
              <a:ext uri="{FF2B5EF4-FFF2-40B4-BE49-F238E27FC236}">
                <a16:creationId xmlns:a16="http://schemas.microsoft.com/office/drawing/2014/main" id="{75AFC52D-93D7-BF09-69AF-D80073453779}"/>
              </a:ext>
            </a:extLst>
          </p:cNvPr>
          <p:cNvSpPr txBox="1"/>
          <p:nvPr/>
        </p:nvSpPr>
        <p:spPr>
          <a:xfrm>
            <a:off x="11662063" y="6370261"/>
            <a:ext cx="52993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AA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3486515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D54F80B-431A-4C6C-93CA-0B3FAE63652D}"/>
              </a:ext>
            </a:extLst>
          </p:cNvPr>
          <p:cNvSpPr>
            <a:spLocks noGrp="1" noRot="1" noMove="1" noResize="1" noEditPoints="1" noAdjustHandles="1" noChangeArrowheads="1" noChangeShapeType="1"/>
          </p:cNvSpPr>
          <p:nvPr>
            <p:ph type="title"/>
          </p:nvPr>
        </p:nvSpPr>
        <p:spPr>
          <a:xfrm>
            <a:off x="2785385" y="1756146"/>
            <a:ext cx="6916322" cy="1806862"/>
          </a:xfrm>
        </p:spPr>
        <p:txBody>
          <a:bodyPr>
            <a:normAutofit fontScale="90000"/>
          </a:bodyPr>
          <a:lstStyle/>
          <a:p>
            <a:pPr algn="ctr"/>
            <a:r>
              <a:rPr lang="en-US" sz="6000"/>
              <a:t>Teaching Statement Pitfalls Exercise</a:t>
            </a:r>
          </a:p>
        </p:txBody>
      </p:sp>
      <p:sp>
        <p:nvSpPr>
          <p:cNvPr id="3" name="Content Placeholder 2">
            <a:extLst>
              <a:ext uri="{FF2B5EF4-FFF2-40B4-BE49-F238E27FC236}">
                <a16:creationId xmlns:a16="http://schemas.microsoft.com/office/drawing/2014/main" id="{47224C52-D92B-BC4C-B0A1-C0BD4EC7B830}"/>
              </a:ext>
            </a:extLst>
          </p:cNvPr>
          <p:cNvSpPr>
            <a:spLocks noGrp="1" noRot="1" noMove="1" noResize="1" noEditPoints="1" noAdjustHandles="1" noChangeArrowheads="1" noChangeShapeType="1"/>
          </p:cNvSpPr>
          <p:nvPr>
            <p:ph idx="1"/>
          </p:nvPr>
        </p:nvSpPr>
        <p:spPr>
          <a:xfrm>
            <a:off x="934715" y="4139294"/>
            <a:ext cx="10607766" cy="1128267"/>
          </a:xfrm>
        </p:spPr>
        <p:txBody>
          <a:bodyPr vert="horz" lIns="91440" tIns="45720" rIns="91440" bIns="45720" rtlCol="0" anchor="t">
            <a:normAutofit/>
          </a:bodyPr>
          <a:lstStyle/>
          <a:p>
            <a:pPr algn="ctr"/>
            <a:r>
              <a:rPr lang="en-US" sz="3200" kern="1200">
                <a:latin typeface="Buckeye Sans"/>
                <a:cs typeface="Arial"/>
              </a:rPr>
              <a:t>What feedback or advice would you give to the author of this statement?</a:t>
            </a:r>
          </a:p>
          <a:p>
            <a:pPr marL="0" indent="0" algn="ctr">
              <a:buNone/>
            </a:pPr>
            <a:endParaRPr lang="en-US" sz="2200">
              <a:solidFill>
                <a:schemeClr val="tx1">
                  <a:lumMod val="50000"/>
                </a:schemeClr>
              </a:solidFill>
              <a:latin typeface="Arial" panose="020B0604020202020204" pitchFamily="34" charset="0"/>
              <a:cs typeface="Arial" panose="020B0604020202020204" pitchFamily="34" charset="0"/>
            </a:endParaRPr>
          </a:p>
          <a:p>
            <a:pPr marL="0" indent="0" algn="ctr">
              <a:buNone/>
            </a:pPr>
            <a:endParaRPr lang="en-US" sz="2200">
              <a:cs typeface="Calibri"/>
            </a:endParaRPr>
          </a:p>
        </p:txBody>
      </p:sp>
      <p:sp>
        <p:nvSpPr>
          <p:cNvPr id="7" name="Slide Number Placeholder 6">
            <a:extLst>
              <a:ext uri="{FF2B5EF4-FFF2-40B4-BE49-F238E27FC236}">
                <a16:creationId xmlns:a16="http://schemas.microsoft.com/office/drawing/2014/main" id="{0A2B60FA-4518-43E5-9D83-A16ED30D9287}"/>
              </a:ext>
            </a:extLst>
          </p:cNvPr>
          <p:cNvSpPr>
            <a:spLocks noGrp="1" noRot="1" noMove="1" noResize="1" noEditPoints="1" noAdjustHandles="1" noChangeArrowheads="1" noChangeShapeType="1"/>
          </p:cNvSpPr>
          <p:nvPr>
            <p:ph type="sldNum" sz="quarter" idx="12"/>
          </p:nvPr>
        </p:nvSpPr>
        <p:spPr>
          <a:xfrm>
            <a:off x="10695077" y="6459626"/>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37EE8-8900-40F5-8C81-C8A18CC53EFD}"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B15DC570-3AB5-6F7A-6E0C-E4FAD29DBBE5}"/>
              </a:ext>
            </a:extLst>
          </p:cNvPr>
          <p:cNvSpPr txBox="1">
            <a:spLocks noGrp="1" noRot="1" noMove="1" noResize="1" noEditPoints="1" noAdjustHandles="1" noChangeArrowheads="1" noChangeShapeType="1"/>
          </p:cNvSpPr>
          <p:nvPr/>
        </p:nvSpPr>
        <p:spPr>
          <a:xfrm>
            <a:off x="11542481" y="6459626"/>
            <a:ext cx="64951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744840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212EE9-5CCB-4FF9-BF93-6CFBF2D0F7A2}"/>
              </a:ext>
            </a:extLst>
          </p:cNvPr>
          <p:cNvSpPr>
            <a:spLocks noGrp="1" noRot="1" noMove="1" noResize="1" noEditPoints="1" noAdjustHandles="1" noChangeArrowheads="1" noChangeShapeType="1"/>
          </p:cNvSpPr>
          <p:nvPr>
            <p:ph type="title"/>
          </p:nvPr>
        </p:nvSpPr>
        <p:spPr>
          <a:xfrm>
            <a:off x="474483" y="265470"/>
            <a:ext cx="10515600" cy="1325563"/>
          </a:xfrm>
        </p:spPr>
        <p:txBody>
          <a:bodyPr/>
          <a:lstStyle/>
          <a:p>
            <a:r>
              <a:rPr lang="en-US"/>
              <a:t>Example 2 </a:t>
            </a:r>
          </a:p>
        </p:txBody>
      </p:sp>
      <p:sp>
        <p:nvSpPr>
          <p:cNvPr id="3" name="Content Placeholder 2">
            <a:extLst>
              <a:ext uri="{FF2B5EF4-FFF2-40B4-BE49-F238E27FC236}">
                <a16:creationId xmlns:a16="http://schemas.microsoft.com/office/drawing/2014/main" id="{C686262E-6DE7-AB44-8BC6-68A096B59D8C}"/>
              </a:ext>
            </a:extLst>
          </p:cNvPr>
          <p:cNvSpPr>
            <a:spLocks noGrp="1" noRot="1" noMove="1" noResize="1" noEditPoints="1" noAdjustHandles="1" noChangeArrowheads="1" noChangeShapeType="1"/>
          </p:cNvSpPr>
          <p:nvPr>
            <p:ph idx="1"/>
          </p:nvPr>
        </p:nvSpPr>
        <p:spPr>
          <a:xfrm>
            <a:off x="272591" y="835742"/>
            <a:ext cx="11801422" cy="5469059"/>
          </a:xfrm>
        </p:spPr>
        <p:txBody>
          <a:bodyPr>
            <a:normAutofit lnSpcReduction="10000"/>
          </a:bodyPr>
          <a:lstStyle/>
          <a:p>
            <a:pPr marL="0" indent="0">
              <a:buNone/>
            </a:pPr>
            <a:r>
              <a:rPr lang="en-US" sz="2400"/>
              <a:t>If you were to visit my classroom on any given day, you would probably see me use one or two of the following teaching techniques: </a:t>
            </a:r>
            <a:r>
              <a:rPr lang="en-US" sz="2400" err="1"/>
              <a:t>i</a:t>
            </a:r>
            <a:r>
              <a:rPr lang="en-US" sz="2400"/>
              <a:t>) short written reflections on lecture content, ii) think-pair-share, and iii) structured group work. More recently, I have been teaching online due to the pandemic. Incorporating these teaching techniques in the online context is more difficult, but to make students’ online experience more like it would be in person, I often ask students to pause the lecture video to reflect or answer questions in their notes at key moments during the lecture. Whether my course is in person or online, I also attempt to make reading assignments more interactive by using discussion posts to guide students’ reading of the text and to help them brainstorm relevant ideas and arguments in advance of class discussions. Although the posts are not graded, I do provide some feedback on them, mostly offering suggestions about how they might continue to develop their ideas for an upcoming paper. These active learning strategies keep students engaged and offer students the practice and feedback they need to learn complex skills like critical thinking and writing. Over time, I have developed a greater range of active learning strategies and greater comfort using them in the classroom, and I believe students in my courses are more engaged and perform better precisely because of this change in my teaching.</a:t>
            </a:r>
          </a:p>
        </p:txBody>
      </p:sp>
      <p:sp>
        <p:nvSpPr>
          <p:cNvPr id="5" name="Slide Number Placeholder 4">
            <a:extLst>
              <a:ext uri="{FF2B5EF4-FFF2-40B4-BE49-F238E27FC236}">
                <a16:creationId xmlns:a16="http://schemas.microsoft.com/office/drawing/2014/main" id="{13E400EF-4043-4461-B57E-381CAD0A204B}"/>
              </a:ext>
            </a:extLst>
          </p:cNvPr>
          <p:cNvSpPr>
            <a:spLocks noGrp="1" noRot="1" noMove="1" noResize="1" noEditPoints="1" noAdjustHandles="1" noChangeArrowheads="1" noChangeShapeType="1"/>
          </p:cNvSpPr>
          <p:nvPr>
            <p:ph type="sldNum" sz="quarter" idx="12"/>
          </p:nvPr>
        </p:nvSpPr>
        <p:spPr>
          <a:xfrm>
            <a:off x="10572333" y="6459626"/>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37EE8-8900-40F5-8C81-C8A18CC53EFD}"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51706342-AF82-482E-A423-D37949FE340E}"/>
              </a:ext>
            </a:extLst>
          </p:cNvPr>
          <p:cNvSpPr txBox="1">
            <a:spLocks noGrp="1" noRot="1" noMove="1" noResize="1" noEditPoints="1" noAdjustHandles="1" noChangeArrowheads="1" noChangeShapeType="1"/>
          </p:cNvSpPr>
          <p:nvPr/>
        </p:nvSpPr>
        <p:spPr>
          <a:xfrm>
            <a:off x="11513127" y="6459626"/>
            <a:ext cx="67887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1821025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D361FF9-9120-4C72-8C70-823D6B835872}"/>
              </a:ext>
            </a:extLst>
          </p:cNvPr>
          <p:cNvSpPr>
            <a:spLocks noGrp="1" noRot="1" noMove="1" noResize="1" noEditPoints="1" noAdjustHandles="1" noChangeArrowheads="1" noChangeShapeType="1"/>
          </p:cNvSpPr>
          <p:nvPr>
            <p:ph type="title"/>
          </p:nvPr>
        </p:nvSpPr>
        <p:spPr>
          <a:xfrm>
            <a:off x="699888" y="1754653"/>
            <a:ext cx="4401030" cy="1325563"/>
          </a:xfrm>
        </p:spPr>
        <p:txBody>
          <a:bodyPr>
            <a:noAutofit/>
          </a:bodyPr>
          <a:lstStyle/>
          <a:p>
            <a:r>
              <a:rPr lang="en-US" sz="4800"/>
              <a:t>Common Teaching Statement Pitfalls</a:t>
            </a:r>
          </a:p>
        </p:txBody>
      </p:sp>
      <p:sp>
        <p:nvSpPr>
          <p:cNvPr id="3" name="Content Placeholder 2">
            <a:extLst>
              <a:ext uri="{FF2B5EF4-FFF2-40B4-BE49-F238E27FC236}">
                <a16:creationId xmlns:a16="http://schemas.microsoft.com/office/drawing/2014/main" id="{85873C6C-8EE1-0546-8F32-41575EF8959F}"/>
              </a:ext>
            </a:extLst>
          </p:cNvPr>
          <p:cNvSpPr>
            <a:spLocks noGrp="1" noRot="1" noMove="1" noResize="1" noEditPoints="1" noAdjustHandles="1" noChangeArrowheads="1" noChangeShapeType="1"/>
          </p:cNvSpPr>
          <p:nvPr>
            <p:ph idx="1"/>
          </p:nvPr>
        </p:nvSpPr>
        <p:spPr>
          <a:xfrm>
            <a:off x="4379709" y="686862"/>
            <a:ext cx="7037591" cy="5475129"/>
          </a:xfrm>
        </p:spPr>
        <p:txBody>
          <a:bodyPr anchor="ctr">
            <a:normAutofit/>
          </a:bodyPr>
          <a:lstStyle/>
          <a:p>
            <a:pPr marL="514350" indent="-514350">
              <a:buFont typeface="+mj-lt"/>
              <a:buAutoNum type="arabicPeriod"/>
            </a:pPr>
            <a:r>
              <a:rPr lang="en-US" sz="3200">
                <a:latin typeface="Buckeye Sans"/>
                <a:cs typeface="Arial" panose="020B0604020202020204" pitchFamily="34" charset="0"/>
              </a:rPr>
              <a:t>Telling instead of showing</a:t>
            </a:r>
          </a:p>
          <a:p>
            <a:pPr marL="514350" indent="-514350">
              <a:buFont typeface="+mj-lt"/>
              <a:buAutoNum type="arabicPeriod"/>
            </a:pPr>
            <a:r>
              <a:rPr lang="en-US" sz="3200">
                <a:latin typeface="Buckeye Sans"/>
                <a:cs typeface="Arial" panose="020B0604020202020204" pitchFamily="34" charset="0"/>
              </a:rPr>
              <a:t>Hesitant language</a:t>
            </a:r>
          </a:p>
          <a:p>
            <a:pPr marL="514350" indent="-514350">
              <a:buFont typeface="+mj-lt"/>
              <a:buAutoNum type="arabicPeriod"/>
            </a:pPr>
            <a:r>
              <a:rPr lang="en-US" sz="3200">
                <a:latin typeface="Buckeye Sans"/>
                <a:cs typeface="Arial" panose="020B0604020202020204" pitchFamily="34" charset="0"/>
              </a:rPr>
              <a:t>Burying the </a:t>
            </a:r>
            <a:r>
              <a:rPr lang="en-US" sz="3200" err="1">
                <a:latin typeface="Buckeye Sans"/>
                <a:cs typeface="Arial" panose="020B0604020202020204" pitchFamily="34" charset="0"/>
              </a:rPr>
              <a:t>lede</a:t>
            </a:r>
            <a:endParaRPr lang="en-US" sz="3200">
              <a:latin typeface="Buckeye Sans"/>
              <a:cs typeface="Arial" panose="020B0604020202020204" pitchFamily="34" charset="0"/>
            </a:endParaRPr>
          </a:p>
          <a:p>
            <a:pPr marL="514350" indent="-514350">
              <a:buFont typeface="+mj-lt"/>
              <a:buAutoNum type="arabicPeriod"/>
            </a:pPr>
            <a:r>
              <a:rPr lang="en-US" sz="3200">
                <a:latin typeface="Buckeye Sans"/>
                <a:cs typeface="Arial" panose="020B0604020202020204" pitchFamily="34" charset="0"/>
              </a:rPr>
              <a:t>Overreliance on one type of assessment</a:t>
            </a:r>
          </a:p>
          <a:p>
            <a:pPr marL="514350" indent="-514350">
              <a:buFont typeface="+mj-lt"/>
              <a:buAutoNum type="arabicPeriod"/>
            </a:pPr>
            <a:r>
              <a:rPr lang="en-US" sz="3200">
                <a:latin typeface="Buckeye Sans"/>
                <a:cs typeface="Arial" panose="020B0604020202020204" pitchFamily="34" charset="0"/>
              </a:rPr>
              <a:t>Not acknowledging shifts in teaching</a:t>
            </a:r>
          </a:p>
          <a:p>
            <a:pPr marL="514350" indent="-514350">
              <a:buFont typeface="+mj-lt"/>
              <a:buAutoNum type="arabicPeriod"/>
            </a:pPr>
            <a:r>
              <a:rPr lang="en-US" sz="3200">
                <a:latin typeface="Buckeye Sans"/>
                <a:cs typeface="Arial" panose="020B0604020202020204" pitchFamily="34" charset="0"/>
              </a:rPr>
              <a:t>Ignoring requirements</a:t>
            </a:r>
          </a:p>
          <a:p>
            <a:endParaRPr lang="en-US">
              <a:latin typeface="Buckeye Sans"/>
            </a:endParaRPr>
          </a:p>
        </p:txBody>
      </p:sp>
      <p:sp>
        <p:nvSpPr>
          <p:cNvPr id="6" name="Slide Number Placeholder 5">
            <a:extLst>
              <a:ext uri="{FF2B5EF4-FFF2-40B4-BE49-F238E27FC236}">
                <a16:creationId xmlns:a16="http://schemas.microsoft.com/office/drawing/2014/main" id="{FE2879B1-EECA-44DA-97CF-CF83DF55B40D}"/>
              </a:ext>
            </a:extLst>
          </p:cNvPr>
          <p:cNvSpPr>
            <a:spLocks noGrp="1" noRot="1" noMove="1" noResize="1" noEditPoints="1" noAdjustHandles="1" noChangeArrowheads="1" noChangeShapeType="1"/>
          </p:cNvSpPr>
          <p:nvPr>
            <p:ph type="sldNum" sz="quarter" idx="12"/>
          </p:nvPr>
        </p:nvSpPr>
        <p:spPr>
          <a:xfrm>
            <a:off x="10404130" y="6459626"/>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37EE8-8900-40F5-8C81-C8A18CC53EFD}"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92C97667-FB17-5A4D-0302-05AD64DF5D56}"/>
              </a:ext>
            </a:extLst>
          </p:cNvPr>
          <p:cNvSpPr txBox="1">
            <a:spLocks noGrp="1" noRot="1" noMove="1" noResize="1" noEditPoints="1" noAdjustHandles="1" noChangeArrowheads="1" noChangeShapeType="1"/>
          </p:cNvSpPr>
          <p:nvPr/>
        </p:nvSpPr>
        <p:spPr>
          <a:xfrm>
            <a:off x="11211791" y="6459626"/>
            <a:ext cx="98020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1818768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84B782-B11D-E6F3-66A2-376AF94A3D08}"/>
              </a:ext>
            </a:extLst>
          </p:cNvPr>
          <p:cNvSpPr>
            <a:spLocks noGrp="1"/>
          </p:cNvSpPr>
          <p:nvPr>
            <p:ph type="title"/>
          </p:nvPr>
        </p:nvSpPr>
        <p:spPr/>
        <p:txBody>
          <a:bodyPr/>
          <a:lstStyle/>
          <a:p>
            <a:r>
              <a:rPr lang="en-US"/>
              <a:t>Examples of Requirements</a:t>
            </a:r>
          </a:p>
        </p:txBody>
      </p:sp>
      <p:sp>
        <p:nvSpPr>
          <p:cNvPr id="7" name="Content Placeholder 6">
            <a:extLst>
              <a:ext uri="{FF2B5EF4-FFF2-40B4-BE49-F238E27FC236}">
                <a16:creationId xmlns:a16="http://schemas.microsoft.com/office/drawing/2014/main" id="{8C24F67E-E84F-3276-4EEA-838F2C197BE3}"/>
              </a:ext>
            </a:extLst>
          </p:cNvPr>
          <p:cNvSpPr>
            <a:spLocks noGrp="1" noRot="1" noMove="1" noResize="1" noEditPoints="1" noAdjustHandles="1" noChangeArrowheads="1" noChangeShapeType="1"/>
          </p:cNvSpPr>
          <p:nvPr>
            <p:ph idx="1"/>
          </p:nvPr>
        </p:nvSpPr>
        <p:spPr>
          <a:xfrm>
            <a:off x="664028" y="1573358"/>
            <a:ext cx="10515600" cy="4351338"/>
          </a:xfrm>
        </p:spPr>
        <p:txBody>
          <a:bodyPr>
            <a:normAutofit/>
          </a:bodyPr>
          <a:lstStyle/>
          <a:p>
            <a:pPr marL="457200" indent="-457200">
              <a:buFont typeface="Arial" panose="020B0604020202020204" pitchFamily="34" charset="0"/>
              <a:buChar char="•"/>
            </a:pPr>
            <a:r>
              <a:rPr lang="en-US" sz="3200"/>
              <a:t>Job posting</a:t>
            </a:r>
          </a:p>
          <a:p>
            <a:pPr marL="457200" indent="-457200">
              <a:buFont typeface="Arial" panose="020B0604020202020204" pitchFamily="34" charset="0"/>
              <a:buChar char="•"/>
            </a:pPr>
            <a:r>
              <a:rPr lang="en-US" sz="3200"/>
              <a:t>Graduate Associate Teaching Award guidelines</a:t>
            </a:r>
          </a:p>
          <a:p>
            <a:pPr marL="457200" indent="-457200">
              <a:buFont typeface="Arial" panose="020B0604020202020204" pitchFamily="34" charset="0"/>
              <a:buChar char="•"/>
            </a:pPr>
            <a:r>
              <a:rPr lang="en-US" sz="3200"/>
              <a:t>Appointment, Promotion, and Tenure documents</a:t>
            </a:r>
          </a:p>
          <a:p>
            <a:pPr marL="457200" indent="-457200">
              <a:buFont typeface="Arial" panose="020B0604020202020204" pitchFamily="34" charset="0"/>
              <a:buChar char="•"/>
            </a:pPr>
            <a:r>
              <a:rPr lang="en-US" sz="3200"/>
              <a:t>Core Dossier Outline and Instructions document</a:t>
            </a:r>
          </a:p>
        </p:txBody>
      </p:sp>
      <p:sp>
        <p:nvSpPr>
          <p:cNvPr id="5" name="Slide Number Placeholder 4">
            <a:extLst>
              <a:ext uri="{FF2B5EF4-FFF2-40B4-BE49-F238E27FC236}">
                <a16:creationId xmlns:a16="http://schemas.microsoft.com/office/drawing/2014/main" id="{61A0901D-E499-4AFF-186F-B0BF54D113DA}"/>
              </a:ext>
            </a:extLst>
          </p:cNvPr>
          <p:cNvSpPr>
            <a:spLocks noGrp="1"/>
          </p:cNvSpPr>
          <p:nvPr>
            <p:ph type="sldNum" sz="quarter" idx="12"/>
          </p:nvPr>
        </p:nvSpPr>
        <p:spPr>
          <a:xfrm>
            <a:off x="10930939" y="6370261"/>
            <a:ext cx="49737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BBC3DE-DB19-9C42-B558-D52A0ED7E4AF}"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0656187D-CE54-DEEB-85CB-FDD2953128B2}"/>
              </a:ext>
            </a:extLst>
          </p:cNvPr>
          <p:cNvSpPr txBox="1"/>
          <p:nvPr/>
        </p:nvSpPr>
        <p:spPr>
          <a:xfrm>
            <a:off x="11662063" y="6370261"/>
            <a:ext cx="52993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AA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1834260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786C4-D6BD-F17C-F1C1-06B3999ADB6A}"/>
              </a:ext>
            </a:extLst>
          </p:cNvPr>
          <p:cNvSpPr>
            <a:spLocks noGrp="1" noRot="1" noMove="1" noResize="1" noEditPoints="1" noAdjustHandles="1" noChangeArrowheads="1" noChangeShapeType="1"/>
          </p:cNvSpPr>
          <p:nvPr>
            <p:ph type="title"/>
          </p:nvPr>
        </p:nvSpPr>
        <p:spPr>
          <a:xfrm>
            <a:off x="635000" y="640823"/>
            <a:ext cx="3696855" cy="5583148"/>
          </a:xfrm>
        </p:spPr>
        <p:txBody>
          <a:bodyPr anchor="ctr">
            <a:normAutofit/>
          </a:bodyPr>
          <a:lstStyle/>
          <a:p>
            <a:r>
              <a:rPr lang="en-US" sz="4600"/>
              <a:t>Portfolio Components</a:t>
            </a:r>
          </a:p>
        </p:txBody>
      </p:sp>
      <p:sp>
        <p:nvSpPr>
          <p:cNvPr id="7" name="Content Placeholder 6">
            <a:extLst>
              <a:ext uri="{FF2B5EF4-FFF2-40B4-BE49-F238E27FC236}">
                <a16:creationId xmlns:a16="http://schemas.microsoft.com/office/drawing/2014/main" id="{8E7B8B74-9F30-4C02-B3EF-428C44A919B1}"/>
              </a:ext>
            </a:extLst>
          </p:cNvPr>
          <p:cNvSpPr>
            <a:spLocks noGrp="1" noRot="1" noMove="1" noResize="1" noEditPoints="1" noAdjustHandles="1" noChangeArrowheads="1" noChangeShapeType="1"/>
          </p:cNvSpPr>
          <p:nvPr>
            <p:ph idx="1"/>
          </p:nvPr>
        </p:nvSpPr>
        <p:spPr>
          <a:xfrm>
            <a:off x="4596364" y="372533"/>
            <a:ext cx="6960636" cy="6087093"/>
          </a:xfrm>
        </p:spPr>
        <p:txBody>
          <a:bodyPr>
            <a:normAutofit/>
          </a:bodyPr>
          <a:lstStyle/>
          <a:p>
            <a:pPr>
              <a:spcBef>
                <a:spcPts val="0"/>
              </a:spcBef>
              <a:spcAft>
                <a:spcPts val="1200"/>
              </a:spcAft>
            </a:pPr>
            <a:r>
              <a:rPr lang="en-US" b="1">
                <a:solidFill>
                  <a:srgbClr val="BA0C2F"/>
                </a:solidFill>
              </a:rPr>
              <a:t>Goal: </a:t>
            </a:r>
          </a:p>
          <a:p>
            <a:pPr marL="457200" indent="-457200">
              <a:spcBef>
                <a:spcPts val="0"/>
              </a:spcBef>
              <a:spcAft>
                <a:spcPts val="1200"/>
              </a:spcAft>
              <a:buFont typeface="Arial" panose="020B0604020202020204" pitchFamily="34" charset="0"/>
              <a:buChar char="•"/>
            </a:pPr>
            <a:r>
              <a:rPr lang="en-US"/>
              <a:t>Teaching statement </a:t>
            </a:r>
          </a:p>
          <a:p>
            <a:pPr marL="457200" indent="-457200">
              <a:spcBef>
                <a:spcPts val="0"/>
              </a:spcBef>
              <a:spcAft>
                <a:spcPts val="1200"/>
              </a:spcAft>
              <a:buFont typeface="Arial" panose="020B0604020202020204" pitchFamily="34" charset="0"/>
              <a:buChar char="•"/>
            </a:pPr>
            <a:r>
              <a:rPr lang="en-US"/>
              <a:t>Diversity statement </a:t>
            </a:r>
          </a:p>
          <a:p>
            <a:pPr>
              <a:spcBef>
                <a:spcPts val="0"/>
              </a:spcBef>
              <a:spcAft>
                <a:spcPts val="1200"/>
              </a:spcAft>
            </a:pPr>
            <a:endParaRPr lang="en-US" b="1">
              <a:solidFill>
                <a:srgbClr val="BA0C2F"/>
              </a:solidFill>
            </a:endParaRPr>
          </a:p>
          <a:p>
            <a:pPr>
              <a:spcBef>
                <a:spcPts val="0"/>
              </a:spcBef>
              <a:spcAft>
                <a:spcPts val="1200"/>
              </a:spcAft>
            </a:pPr>
            <a:r>
              <a:rPr lang="en-US" b="1">
                <a:solidFill>
                  <a:srgbClr val="BA0C2F"/>
                </a:solidFill>
              </a:rPr>
              <a:t>Method: </a:t>
            </a:r>
          </a:p>
          <a:p>
            <a:pPr marL="457200" indent="-457200">
              <a:spcBef>
                <a:spcPts val="0"/>
              </a:spcBef>
              <a:spcAft>
                <a:spcPts val="1200"/>
              </a:spcAft>
              <a:buFont typeface="Arial" panose="020B0604020202020204" pitchFamily="34" charset="0"/>
              <a:buChar char="•"/>
            </a:pPr>
            <a:r>
              <a:rPr lang="en-US"/>
              <a:t>Teaching artifacts</a:t>
            </a:r>
          </a:p>
          <a:p>
            <a:pPr>
              <a:spcBef>
                <a:spcPts val="0"/>
              </a:spcBef>
              <a:spcAft>
                <a:spcPts val="1200"/>
              </a:spcAft>
            </a:pPr>
            <a:endParaRPr lang="en-US" b="1">
              <a:solidFill>
                <a:srgbClr val="BA0C2F"/>
              </a:solidFill>
            </a:endParaRPr>
          </a:p>
          <a:p>
            <a:pPr>
              <a:spcBef>
                <a:spcPts val="0"/>
              </a:spcBef>
              <a:spcAft>
                <a:spcPts val="1200"/>
              </a:spcAft>
            </a:pPr>
            <a:r>
              <a:rPr lang="en-US" b="1">
                <a:solidFill>
                  <a:srgbClr val="BA0C2F"/>
                </a:solidFill>
              </a:rPr>
              <a:t>Assessment: </a:t>
            </a:r>
          </a:p>
          <a:p>
            <a:pPr marL="457200" indent="-457200">
              <a:spcBef>
                <a:spcPts val="0"/>
              </a:spcBef>
              <a:spcAft>
                <a:spcPts val="1200"/>
              </a:spcAft>
              <a:buFont typeface="Arial" panose="020B0604020202020204" pitchFamily="34" charset="0"/>
              <a:buChar char="•"/>
            </a:pPr>
            <a:r>
              <a:rPr lang="en-US"/>
              <a:t>SEIs or other forms of feedback</a:t>
            </a:r>
          </a:p>
          <a:p>
            <a:pPr marL="457200" indent="-457200">
              <a:spcBef>
                <a:spcPts val="0"/>
              </a:spcBef>
              <a:spcAft>
                <a:spcPts val="1200"/>
              </a:spcAft>
              <a:buFont typeface="Arial" panose="020B0604020202020204" pitchFamily="34" charset="0"/>
              <a:buChar char="•"/>
            </a:pPr>
            <a:r>
              <a:rPr lang="en-US"/>
              <a:t>Quantitative and qualitative feedback</a:t>
            </a:r>
          </a:p>
          <a:p>
            <a:pPr marL="457200" indent="-457200">
              <a:spcBef>
                <a:spcPts val="0"/>
              </a:spcBef>
              <a:spcAft>
                <a:spcPts val="1200"/>
              </a:spcAft>
              <a:buFont typeface="Arial" panose="020B0604020202020204" pitchFamily="34" charset="0"/>
              <a:buChar char="•"/>
            </a:pPr>
            <a:r>
              <a:rPr lang="en-US"/>
              <a:t>Observation reports </a:t>
            </a:r>
          </a:p>
        </p:txBody>
      </p:sp>
      <p:sp>
        <p:nvSpPr>
          <p:cNvPr id="4" name="Slide Number Placeholder 3">
            <a:extLst>
              <a:ext uri="{FF2B5EF4-FFF2-40B4-BE49-F238E27FC236}">
                <a16:creationId xmlns:a16="http://schemas.microsoft.com/office/drawing/2014/main" id="{BB72BFE7-B63B-49F6-B877-A9A8BE797425}"/>
              </a:ext>
            </a:extLst>
          </p:cNvPr>
          <p:cNvSpPr>
            <a:spLocks noGrp="1" noRot="1" noMove="1" noResize="1" noEditPoints="1" noAdjustHandles="1" noChangeArrowheads="1" noChangeShapeType="1"/>
          </p:cNvSpPr>
          <p:nvPr>
            <p:ph type="sldNum" sz="quarter" idx="12"/>
          </p:nvPr>
        </p:nvSpPr>
        <p:spPr>
          <a:xfrm>
            <a:off x="10695076" y="6469833"/>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37EE8-8900-40F5-8C81-C8A18CC53EFD}"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3" name="TextBox 2">
            <a:extLst>
              <a:ext uri="{FF2B5EF4-FFF2-40B4-BE49-F238E27FC236}">
                <a16:creationId xmlns:a16="http://schemas.microsoft.com/office/drawing/2014/main" id="{D6C472ED-1B0C-C058-8AB3-0FCEC0B3E6F1}"/>
              </a:ext>
            </a:extLst>
          </p:cNvPr>
          <p:cNvSpPr txBox="1">
            <a:spLocks noGrp="1" noRot="1" noMove="1" noResize="1" noEditPoints="1" noAdjustHandles="1" noChangeArrowheads="1" noChangeShapeType="1"/>
          </p:cNvSpPr>
          <p:nvPr/>
        </p:nvSpPr>
        <p:spPr>
          <a:xfrm>
            <a:off x="11557000" y="6459626"/>
            <a:ext cx="6350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594414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F9B446-6948-47AF-A7B3-BC2D2F90E0A0}"/>
              </a:ext>
            </a:extLst>
          </p:cNvPr>
          <p:cNvSpPr>
            <a:spLocks noGrp="1" noRot="1" noMove="1" noResize="1" noEditPoints="1" noAdjustHandles="1" noChangeArrowheads="1" noChangeShapeType="1"/>
          </p:cNvSpPr>
          <p:nvPr>
            <p:ph type="title"/>
          </p:nvPr>
        </p:nvSpPr>
        <p:spPr>
          <a:xfrm>
            <a:off x="6409046" y="734579"/>
            <a:ext cx="5431972" cy="1325563"/>
          </a:xfrm>
        </p:spPr>
        <p:txBody>
          <a:bodyPr/>
          <a:lstStyle/>
          <a:p>
            <a:r>
              <a:rPr lang="en-US"/>
              <a:t>Getting ahead on your portfolio</a:t>
            </a:r>
          </a:p>
        </p:txBody>
      </p:sp>
      <p:pic>
        <p:nvPicPr>
          <p:cNvPr id="5" name="Picture 4">
            <a:extLst>
              <a:ext uri="{FF2B5EF4-FFF2-40B4-BE49-F238E27FC236}">
                <a16:creationId xmlns:a16="http://schemas.microsoft.com/office/drawing/2014/main" id="{57AAA464-07AD-4D6D-92CF-DB2DEE5515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a:srcRect l="34409" r="8129" b="-1"/>
          <a:stretch/>
        </p:blipFill>
        <p:spPr>
          <a:xfrm>
            <a:off x="20" y="10"/>
            <a:ext cx="5903704" cy="685799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p:spPr>
      </p:pic>
      <p:sp>
        <p:nvSpPr>
          <p:cNvPr id="2" name="TextBox 1">
            <a:extLst>
              <a:ext uri="{FF2B5EF4-FFF2-40B4-BE49-F238E27FC236}">
                <a16:creationId xmlns:a16="http://schemas.microsoft.com/office/drawing/2014/main" id="{CDA91C71-4C3D-4645-BBE8-BE0344C15BD3}"/>
              </a:ext>
            </a:extLst>
          </p:cNvPr>
          <p:cNvSpPr txBox="1">
            <a:spLocks noGrp="1" noRot="1" noMove="1" noResize="1" noEditPoints="1" noAdjustHandles="1" noChangeArrowheads="1" noChangeShapeType="1"/>
          </p:cNvSpPr>
          <p:nvPr/>
        </p:nvSpPr>
        <p:spPr>
          <a:xfrm>
            <a:off x="6544235" y="2196353"/>
            <a:ext cx="4890681" cy="4031873"/>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rgbClr val="3F4443"/>
                </a:solidFill>
                <a:effectLst/>
                <a:uLnTx/>
                <a:uFillTx/>
                <a:latin typeface="Buckeye Sans"/>
                <a:ea typeface="+mn-ea"/>
                <a:cs typeface="+mn-cs"/>
              </a:rPr>
              <a:t>Document </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rgbClr val="3F4443"/>
                </a:solidFill>
                <a:effectLst/>
                <a:uLnTx/>
                <a:uFillTx/>
                <a:latin typeface="Buckeye Sans"/>
                <a:ea typeface="+mn-ea"/>
                <a:cs typeface="+mn-cs"/>
              </a:rPr>
              <a:t>Save correspondence and all copies of teaching artifacts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rgbClr val="3F4443"/>
                </a:solidFill>
                <a:effectLst/>
                <a:uLnTx/>
                <a:uFillTx/>
                <a:latin typeface="Buckeye Sans"/>
                <a:ea typeface="+mn-ea"/>
                <a:cs typeface="+mn-cs"/>
              </a:rPr>
              <a:t>Reflect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rgbClr val="3F4443"/>
                </a:solidFill>
                <a:effectLst/>
                <a:uLnTx/>
                <a:uFillTx/>
                <a:latin typeface="Buckeye Sans"/>
                <a:ea typeface="+mn-ea"/>
                <a:cs typeface="+mn-cs"/>
              </a:rPr>
              <a:t>Ask for feedback from peers, students, and consultants</a:t>
            </a:r>
          </a:p>
        </p:txBody>
      </p:sp>
      <p:sp>
        <p:nvSpPr>
          <p:cNvPr id="8" name="Slide Number Placeholder 7">
            <a:extLst>
              <a:ext uri="{FF2B5EF4-FFF2-40B4-BE49-F238E27FC236}">
                <a16:creationId xmlns:a16="http://schemas.microsoft.com/office/drawing/2014/main" id="{6ABE8362-06F9-46E2-AA57-99A798B9EE1E}"/>
              </a:ext>
            </a:extLst>
          </p:cNvPr>
          <p:cNvSpPr>
            <a:spLocks noGrp="1" noRot="1" noMove="1" noResize="1" noEditPoints="1" noAdjustHandles="1" noChangeArrowheads="1" noChangeShapeType="1"/>
          </p:cNvSpPr>
          <p:nvPr>
            <p:ph type="sldNum" sz="quarter" idx="12"/>
          </p:nvPr>
        </p:nvSpPr>
        <p:spPr>
          <a:xfrm>
            <a:off x="10715859" y="6444992"/>
            <a:ext cx="49737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BBC3DE-DB19-9C42-B558-D52A0ED7E4AF}"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3" name="TextBox 2">
            <a:extLst>
              <a:ext uri="{FF2B5EF4-FFF2-40B4-BE49-F238E27FC236}">
                <a16:creationId xmlns:a16="http://schemas.microsoft.com/office/drawing/2014/main" id="{C67664D6-4DD0-A0CF-12D0-BB0B8B40C320}"/>
              </a:ext>
            </a:extLst>
          </p:cNvPr>
          <p:cNvSpPr txBox="1">
            <a:spLocks noGrp="1" noRot="1" noMove="1" noResize="1" noEditPoints="1" noAdjustHandles="1" noChangeArrowheads="1" noChangeShapeType="1"/>
          </p:cNvSpPr>
          <p:nvPr/>
        </p:nvSpPr>
        <p:spPr>
          <a:xfrm>
            <a:off x="11434916" y="6459626"/>
            <a:ext cx="75708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4197326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5E661-AD28-8977-9A89-86628F4EC06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F5E83AE-6E57-F90E-F1DF-6513ECBAC8D6}"/>
              </a:ext>
            </a:extLst>
          </p:cNvPr>
          <p:cNvSpPr>
            <a:spLocks noGrp="1" noRot="1" noMove="1" noResize="1" noEditPoints="1" noAdjustHandles="1" noChangeArrowheads="1" noChangeShapeType="1"/>
          </p:cNvSpPr>
          <p:nvPr>
            <p:ph type="title"/>
          </p:nvPr>
        </p:nvSpPr>
        <p:spPr>
          <a:xfrm>
            <a:off x="5728586" y="403767"/>
            <a:ext cx="5784989" cy="933714"/>
          </a:xfrm>
        </p:spPr>
        <p:txBody>
          <a:bodyPr>
            <a:normAutofit/>
          </a:bodyPr>
          <a:lstStyle/>
          <a:p>
            <a:r>
              <a:rPr lang="en-US"/>
              <a:t>Workshop Materials </a:t>
            </a:r>
          </a:p>
        </p:txBody>
      </p:sp>
      <p:pic>
        <p:nvPicPr>
          <p:cNvPr id="3" name="Picture 2" descr="QR code of the webpage with workshop materials">
            <a:extLst>
              <a:ext uri="{FF2B5EF4-FFF2-40B4-BE49-F238E27FC236}">
                <a16:creationId xmlns:a16="http://schemas.microsoft.com/office/drawing/2014/main" id="{7FD4E358-DC3D-581E-7EF8-E42D1879E16A}"/>
              </a:ext>
            </a:extLst>
          </p:cNvPr>
          <p:cNvPicPr>
            <a:picLocks noGrp="1" noRot="1" noChangeAspect="1" noMove="1" noResize="1" noEditPoints="1" noAdjustHandles="1" noChangeArrowheads="1" noChangeShapeType="1" noCrop="1"/>
          </p:cNvPicPr>
          <p:nvPr/>
        </p:nvPicPr>
        <p:blipFill>
          <a:blip r:embed="rId3"/>
          <a:stretch>
            <a:fillRect/>
          </a:stretch>
        </p:blipFill>
        <p:spPr>
          <a:xfrm>
            <a:off x="755512" y="1559527"/>
            <a:ext cx="3682806" cy="3738946"/>
          </a:xfrm>
          <a:prstGeom prst="rect">
            <a:avLst/>
          </a:prstGeom>
        </p:spPr>
      </p:pic>
      <p:sp>
        <p:nvSpPr>
          <p:cNvPr id="7" name="Content Placeholder 6">
            <a:extLst>
              <a:ext uri="{FF2B5EF4-FFF2-40B4-BE49-F238E27FC236}">
                <a16:creationId xmlns:a16="http://schemas.microsoft.com/office/drawing/2014/main" id="{AC8C9FEC-1ADF-B60C-0F51-EC72341DE294}"/>
              </a:ext>
            </a:extLst>
          </p:cNvPr>
          <p:cNvSpPr>
            <a:spLocks noGrp="1" noRot="1" noMove="1" noResize="1" noEditPoints="1" noAdjustHandles="1" noChangeArrowheads="1" noChangeShapeType="1"/>
          </p:cNvSpPr>
          <p:nvPr>
            <p:ph sz="half" idx="13"/>
          </p:nvPr>
        </p:nvSpPr>
        <p:spPr>
          <a:xfrm>
            <a:off x="5186149" y="1733265"/>
            <a:ext cx="6878472" cy="4720967"/>
          </a:xfrm>
        </p:spPr>
        <p:txBody>
          <a:bodyPr vert="horz" lIns="91440" tIns="45720" rIns="91440" bIns="45720" rtlCol="0" anchor="t">
            <a:normAutofit/>
          </a:bodyPr>
          <a:lstStyle/>
          <a:p>
            <a:pPr algn="ctr" fontAlgn="base"/>
            <a:r>
              <a:rPr lang="en-US" sz="3200" b="0" i="0" u="none" strike="noStrike">
                <a:effectLst/>
                <a:latin typeface="+mn-lt"/>
              </a:rPr>
              <a:t>Handouts, presentation files, and other resources related to this workshop are available.</a:t>
            </a:r>
            <a:r>
              <a:rPr lang="en-US" sz="3200" b="0" i="0">
                <a:effectLst/>
                <a:latin typeface="+mn-lt"/>
              </a:rPr>
              <a:t>​</a:t>
            </a:r>
          </a:p>
          <a:p>
            <a:pPr algn="ctr" fontAlgn="base"/>
            <a:br>
              <a:rPr lang="en-US" sz="3200" b="0" i="0">
                <a:effectLst/>
                <a:latin typeface="+mn-lt"/>
              </a:rPr>
            </a:br>
            <a:r>
              <a:rPr lang="en-US" sz="3200" b="1" i="0" u="none" strike="noStrike">
                <a:effectLst/>
                <a:latin typeface="+mn-lt"/>
              </a:rPr>
              <a:t>Scan the QR code or visit </a:t>
            </a:r>
            <a:r>
              <a:rPr lang="en-US" sz="3200" b="0" i="0">
                <a:effectLst/>
                <a:latin typeface="+mn-lt"/>
              </a:rPr>
              <a:t>​</a:t>
            </a:r>
          </a:p>
          <a:p>
            <a:pPr algn="ctr" fontAlgn="base"/>
            <a:r>
              <a:rPr lang="en-US" sz="3200" b="0" i="0">
                <a:solidFill>
                  <a:srgbClr val="181818"/>
                </a:solidFill>
                <a:effectLst/>
                <a:latin typeface="Arial" panose="020B0604020202020204" pitchFamily="34" charset="0"/>
                <a:hlinkClick r:id="rId4"/>
              </a:rPr>
              <a:t>https://go.osu.edu/teaching-statements</a:t>
            </a:r>
            <a:r>
              <a:rPr lang="en-US" sz="3200" b="0" i="0">
                <a:solidFill>
                  <a:srgbClr val="181818"/>
                </a:solidFill>
                <a:effectLst/>
                <a:latin typeface="Arial" panose="020B0604020202020204" pitchFamily="34" charset="0"/>
              </a:rPr>
              <a:t> </a:t>
            </a:r>
          </a:p>
        </p:txBody>
      </p:sp>
      <p:sp>
        <p:nvSpPr>
          <p:cNvPr id="14" name="Slide Number Placeholder 2">
            <a:extLst>
              <a:ext uri="{FF2B5EF4-FFF2-40B4-BE49-F238E27FC236}">
                <a16:creationId xmlns:a16="http://schemas.microsoft.com/office/drawing/2014/main" id="{46E6BDD5-F5DC-8007-D108-F9F5FCD6E1AE}"/>
              </a:ext>
            </a:extLst>
          </p:cNvPr>
          <p:cNvSpPr>
            <a:spLocks noGrp="1" noRot="1" noMove="1" noResize="1" noEditPoints="1" noAdjustHandles="1" noChangeArrowheads="1" noChangeShapeType="1"/>
          </p:cNvSpPr>
          <p:nvPr>
            <p:ph type="sldNum" sz="quarter" idx="12"/>
          </p:nvPr>
        </p:nvSpPr>
        <p:spPr>
          <a:xfrm>
            <a:off x="11016197" y="6370261"/>
            <a:ext cx="49737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8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046036AD-850C-F465-6507-CBC9265A2673}"/>
              </a:ext>
            </a:extLst>
          </p:cNvPr>
          <p:cNvSpPr txBox="1">
            <a:spLocks noGrp="1" noRot="1" noMove="1" noResize="1" noEditPoints="1" noAdjustHandles="1" noChangeArrowheads="1" noChangeShapeType="1"/>
          </p:cNvSpPr>
          <p:nvPr/>
        </p:nvSpPr>
        <p:spPr>
          <a:xfrm>
            <a:off x="11662063" y="6370261"/>
            <a:ext cx="52993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AA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2699670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514A2-759D-3437-E235-33480DC26880}"/>
              </a:ext>
            </a:extLst>
          </p:cNvPr>
          <p:cNvSpPr>
            <a:spLocks noGrp="1" noRot="1" noMove="1" noResize="1" noEditPoints="1" noAdjustHandles="1" noChangeArrowheads="1" noChangeShapeType="1"/>
          </p:cNvSpPr>
          <p:nvPr>
            <p:ph type="title"/>
          </p:nvPr>
        </p:nvSpPr>
        <p:spPr>
          <a:xfrm>
            <a:off x="385617" y="1826928"/>
            <a:ext cx="4023360" cy="3204134"/>
          </a:xfrm>
        </p:spPr>
        <p:txBody>
          <a:bodyPr vert="horz" lIns="91440" tIns="45720" rIns="91440" bIns="45720" rtlCol="0" anchor="b">
            <a:normAutofit/>
          </a:bodyPr>
          <a:lstStyle/>
          <a:p>
            <a:r>
              <a:rPr lang="en-US" sz="3700"/>
              <a:t>Other than Syllabi, what artifacts from your teaching could you put in your portfolio?</a:t>
            </a:r>
          </a:p>
        </p:txBody>
      </p:sp>
      <p:pic>
        <p:nvPicPr>
          <p:cNvPr id="6" name="Picture 5">
            <a:extLst>
              <a:ext uri="{FF2B5EF4-FFF2-40B4-BE49-F238E27FC236}">
                <a16:creationId xmlns:a16="http://schemas.microsoft.com/office/drawing/2014/main" id="{98816E27-5B58-E17C-8260-D859B96E13E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a:srcRect t="9091" r="23298"/>
          <a:stretch/>
        </p:blipFill>
        <p:spPr>
          <a:xfrm>
            <a:off x="4299342" y="0"/>
            <a:ext cx="8668512" cy="6857990"/>
          </a:xfrm>
          <a:prstGeom prst="rect">
            <a:avLst/>
          </a:prstGeom>
        </p:spPr>
      </p:pic>
      <p:sp>
        <p:nvSpPr>
          <p:cNvPr id="3" name="TextBox 2">
            <a:extLst>
              <a:ext uri="{FF2B5EF4-FFF2-40B4-BE49-F238E27FC236}">
                <a16:creationId xmlns:a16="http://schemas.microsoft.com/office/drawing/2014/main" id="{9407E668-73FE-1699-4690-18A08EC4E29E}"/>
              </a:ext>
            </a:extLst>
          </p:cNvPr>
          <p:cNvSpPr txBox="1">
            <a:spLocks noGrp="1" noRot="1" noMove="1" noResize="1" noEditPoints="1" noAdjustHandles="1" noChangeArrowheads="1" noChangeShapeType="1"/>
          </p:cNvSpPr>
          <p:nvPr/>
        </p:nvSpPr>
        <p:spPr>
          <a:xfrm>
            <a:off x="3595255" y="6487363"/>
            <a:ext cx="70408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
        <p:nvSpPr>
          <p:cNvPr id="5" name="Slide Number Placeholder 4">
            <a:extLst>
              <a:ext uri="{FF2B5EF4-FFF2-40B4-BE49-F238E27FC236}">
                <a16:creationId xmlns:a16="http://schemas.microsoft.com/office/drawing/2014/main" id="{C3EC4905-2B2E-4558-BEF9-29AE59F42067}"/>
              </a:ext>
            </a:extLst>
          </p:cNvPr>
          <p:cNvSpPr>
            <a:spLocks noGrp="1" noRot="1" noMove="1" noResize="1" noEditPoints="1" noAdjustHandles="1" noChangeArrowheads="1" noChangeShapeType="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BBC3DE-DB19-9C42-B558-D52A0ED7E4AF}" type="slidenum">
              <a:rPr kumimoji="0" lang="en-US" sz="1000" b="0" i="0" u="none" strike="noStrike" kern="1200" cap="none" spc="0" normalizeH="0" baseline="0" noProof="0" smtClean="0">
                <a:ln>
                  <a:noFill/>
                </a:ln>
                <a:solidFill>
                  <a:srgbClr val="FFFFFF"/>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a:ln>
                <a:noFill/>
              </a:ln>
              <a:solidFill>
                <a:srgbClr val="FFFFFF"/>
              </a:solidFill>
              <a:effectLst/>
              <a:uLnTx/>
              <a:uFillTx/>
              <a:latin typeface="Buckeye Sans 2" pitchFamily="2" charset="77"/>
              <a:ea typeface="+mn-ea"/>
              <a:cs typeface="+mn-cs"/>
            </a:endParaRPr>
          </a:p>
        </p:txBody>
      </p:sp>
    </p:spTree>
    <p:extLst>
      <p:ext uri="{BB962C8B-B14F-4D97-AF65-F5344CB8AC3E}">
        <p14:creationId xmlns:p14="http://schemas.microsoft.com/office/powerpoint/2010/main" val="2106223359"/>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9385D1F-5553-4F1E-94CC-57D7DA628B7A}"/>
              </a:ext>
            </a:extLst>
          </p:cNvPr>
          <p:cNvSpPr>
            <a:spLocks noGrp="1" noRot="1" noMove="1" noResize="1" noEditPoints="1" noAdjustHandles="1" noChangeArrowheads="1" noChangeShapeType="1"/>
          </p:cNvSpPr>
          <p:nvPr>
            <p:ph type="title"/>
          </p:nvPr>
        </p:nvSpPr>
        <p:spPr>
          <a:xfrm>
            <a:off x="1272988" y="2021326"/>
            <a:ext cx="4473388" cy="1889213"/>
          </a:xfrm>
        </p:spPr>
        <p:txBody>
          <a:bodyPr>
            <a:normAutofit/>
          </a:bodyPr>
          <a:lstStyle/>
          <a:p>
            <a:r>
              <a:rPr lang="en-US" sz="6000"/>
              <a:t>Teaching Artifacts</a:t>
            </a:r>
          </a:p>
        </p:txBody>
      </p:sp>
      <p:sp>
        <p:nvSpPr>
          <p:cNvPr id="6" name="Content Placeholder 5">
            <a:extLst>
              <a:ext uri="{FF2B5EF4-FFF2-40B4-BE49-F238E27FC236}">
                <a16:creationId xmlns:a16="http://schemas.microsoft.com/office/drawing/2014/main" id="{D457FBC9-DBF3-644C-BA6B-5C31CBCCA897}"/>
              </a:ext>
            </a:extLst>
          </p:cNvPr>
          <p:cNvSpPr>
            <a:spLocks noGrp="1" noRot="1" noMove="1" noResize="1" noEditPoints="1" noAdjustHandles="1" noChangeArrowheads="1" noChangeShapeType="1"/>
          </p:cNvSpPr>
          <p:nvPr>
            <p:ph sz="half" idx="2"/>
          </p:nvPr>
        </p:nvSpPr>
        <p:spPr>
          <a:xfrm>
            <a:off x="1205803" y="3589866"/>
            <a:ext cx="3396857" cy="2117598"/>
          </a:xfrm>
        </p:spPr>
        <p:txBody>
          <a:bodyPr>
            <a:normAutofit/>
          </a:bodyPr>
          <a:lstStyle/>
          <a:p>
            <a:pPr marL="0" indent="0" algn="r">
              <a:buNone/>
            </a:pPr>
            <a:r>
              <a:rPr lang="en-US">
                <a:latin typeface="Buckeye Sans"/>
                <a:cs typeface="Arial" panose="020B0604020202020204" pitchFamily="34" charset="0"/>
              </a:rPr>
              <a:t>What does your reader need to see?</a:t>
            </a:r>
          </a:p>
        </p:txBody>
      </p:sp>
      <p:sp>
        <p:nvSpPr>
          <p:cNvPr id="3" name="Content Placeholder 2"/>
          <p:cNvSpPr>
            <a:spLocks noGrp="1" noRot="1" noMove="1" noResize="1" noEditPoints="1" noAdjustHandles="1" noChangeArrowheads="1" noChangeShapeType="1"/>
          </p:cNvSpPr>
          <p:nvPr>
            <p:ph sz="half" idx="1"/>
          </p:nvPr>
        </p:nvSpPr>
        <p:spPr>
          <a:xfrm>
            <a:off x="5091447" y="506308"/>
            <a:ext cx="6250940" cy="6351692"/>
          </a:xfrm>
        </p:spPr>
        <p:txBody>
          <a:bodyPr vert="horz" lIns="91440" tIns="45720" rIns="91440" bIns="45720" rtlCol="0" anchor="t" anchorCtr="0">
            <a:normAutofit/>
          </a:bodyPr>
          <a:lstStyle/>
          <a:p>
            <a:pPr>
              <a:buClr>
                <a:schemeClr val="accent5">
                  <a:lumMod val="75000"/>
                </a:schemeClr>
              </a:buClr>
            </a:pPr>
            <a:r>
              <a:rPr lang="en-US" sz="2400">
                <a:latin typeface="Buckeye Sans"/>
                <a:cs typeface="Arial"/>
              </a:rPr>
              <a:t>course syllabi</a:t>
            </a:r>
          </a:p>
          <a:p>
            <a:pPr>
              <a:buClr>
                <a:schemeClr val="accent5">
                  <a:lumMod val="75000"/>
                </a:schemeClr>
              </a:buClr>
            </a:pPr>
            <a:r>
              <a:rPr lang="en-US" sz="2400">
                <a:latin typeface="Buckeye Sans"/>
                <a:cs typeface="Arial"/>
              </a:rPr>
              <a:t>course handouts</a:t>
            </a:r>
          </a:p>
          <a:p>
            <a:pPr>
              <a:buClr>
                <a:schemeClr val="accent5">
                  <a:lumMod val="75000"/>
                </a:schemeClr>
              </a:buClr>
            </a:pPr>
            <a:r>
              <a:rPr lang="en-US" sz="2400">
                <a:latin typeface="Buckeye Sans"/>
                <a:cs typeface="Arial"/>
              </a:rPr>
              <a:t>course packets</a:t>
            </a:r>
          </a:p>
          <a:p>
            <a:pPr>
              <a:buClr>
                <a:schemeClr val="accent5">
                  <a:lumMod val="75000"/>
                </a:schemeClr>
              </a:buClr>
            </a:pPr>
            <a:r>
              <a:rPr lang="en-US" sz="2400">
                <a:latin typeface="Buckeye Sans"/>
                <a:cs typeface="Arial"/>
              </a:rPr>
              <a:t>course lesson plans</a:t>
            </a:r>
          </a:p>
          <a:p>
            <a:pPr>
              <a:buClr>
                <a:schemeClr val="accent5">
                  <a:lumMod val="75000"/>
                </a:schemeClr>
              </a:buClr>
            </a:pPr>
            <a:r>
              <a:rPr lang="en-US" sz="2400">
                <a:latin typeface="Buckeye Sans"/>
                <a:cs typeface="Arial"/>
              </a:rPr>
              <a:t>class participation guidelines</a:t>
            </a:r>
          </a:p>
          <a:p>
            <a:pPr>
              <a:buClr>
                <a:schemeClr val="accent5">
                  <a:lumMod val="75000"/>
                </a:schemeClr>
              </a:buClr>
            </a:pPr>
            <a:r>
              <a:rPr lang="en-US" sz="2400">
                <a:latin typeface="Buckeye Sans"/>
                <a:cs typeface="Arial"/>
              </a:rPr>
              <a:t>midterm feedback instrument</a:t>
            </a:r>
          </a:p>
          <a:p>
            <a:pPr>
              <a:buClr>
                <a:schemeClr val="accent5">
                  <a:lumMod val="75000"/>
                </a:schemeClr>
              </a:buClr>
            </a:pPr>
            <a:r>
              <a:rPr lang="en-US" sz="2400">
                <a:latin typeface="Buckeye Sans"/>
                <a:ea typeface="ＭＳ Ｐゴシック"/>
                <a:cs typeface="Arial"/>
              </a:rPr>
              <a:t>tests/quizzes</a:t>
            </a:r>
          </a:p>
          <a:p>
            <a:pPr>
              <a:buClr>
                <a:schemeClr val="accent5">
                  <a:lumMod val="75000"/>
                </a:schemeClr>
              </a:buClr>
            </a:pPr>
            <a:r>
              <a:rPr lang="en-US" sz="2400">
                <a:latin typeface="Buckeye Sans"/>
                <a:ea typeface="ＭＳ Ｐゴシック"/>
                <a:cs typeface="Arial"/>
              </a:rPr>
              <a:t>assignments</a:t>
            </a:r>
          </a:p>
          <a:p>
            <a:pPr>
              <a:buClr>
                <a:schemeClr val="accent5">
                  <a:lumMod val="75000"/>
                </a:schemeClr>
              </a:buClr>
            </a:pPr>
            <a:r>
              <a:rPr lang="en-US" sz="2400">
                <a:latin typeface="Buckeye Sans"/>
                <a:ea typeface="ＭＳ Ｐゴシック"/>
                <a:cs typeface="Arial"/>
              </a:rPr>
              <a:t>grading rubrics</a:t>
            </a:r>
          </a:p>
          <a:p>
            <a:pPr>
              <a:buClr>
                <a:schemeClr val="accent5">
                  <a:lumMod val="75000"/>
                </a:schemeClr>
              </a:buClr>
            </a:pPr>
            <a:r>
              <a:rPr lang="en-US" sz="2400">
                <a:latin typeface="Buckeye Sans"/>
                <a:ea typeface="ＭＳ Ｐゴシック"/>
                <a:cs typeface="Arial"/>
              </a:rPr>
              <a:t>journal prompts</a:t>
            </a:r>
          </a:p>
          <a:p>
            <a:pPr>
              <a:buClr>
                <a:schemeClr val="accent5">
                  <a:lumMod val="75000"/>
                </a:schemeClr>
              </a:buClr>
            </a:pPr>
            <a:r>
              <a:rPr lang="en-US" sz="2400">
                <a:latin typeface="Buckeye Sans"/>
                <a:ea typeface="ＭＳ Ｐゴシック"/>
                <a:cs typeface="Arial"/>
              </a:rPr>
              <a:t>problem sets</a:t>
            </a:r>
          </a:p>
          <a:p>
            <a:pPr>
              <a:buClr>
                <a:schemeClr val="accent5">
                  <a:lumMod val="75000"/>
                </a:schemeClr>
              </a:buClr>
            </a:pPr>
            <a:r>
              <a:rPr lang="en-US" sz="2400">
                <a:latin typeface="Buckeye Sans"/>
                <a:ea typeface="ＭＳ Ｐゴシック"/>
                <a:cs typeface="Arial"/>
              </a:rPr>
              <a:t>reading lists/reading prompts</a:t>
            </a:r>
          </a:p>
          <a:p>
            <a:pPr>
              <a:buClr>
                <a:schemeClr val="accent5">
                  <a:lumMod val="75000"/>
                </a:schemeClr>
              </a:buClr>
            </a:pPr>
            <a:r>
              <a:rPr lang="en-US" sz="2400">
                <a:latin typeface="Buckeye Sans"/>
                <a:ea typeface="ＭＳ Ｐゴシック"/>
                <a:cs typeface="Arial"/>
              </a:rPr>
              <a:t>slides</a:t>
            </a:r>
          </a:p>
          <a:p>
            <a:pPr>
              <a:buClr>
                <a:schemeClr val="accent5">
                  <a:lumMod val="75000"/>
                </a:schemeClr>
              </a:buClr>
            </a:pPr>
            <a:endParaRPr lang="en-US" sz="500">
              <a:latin typeface="Buckeye Sans"/>
            </a:endParaRPr>
          </a:p>
        </p:txBody>
      </p:sp>
      <p:sp>
        <p:nvSpPr>
          <p:cNvPr id="4" name="Slide Number Placeholder 3">
            <a:extLst>
              <a:ext uri="{FF2B5EF4-FFF2-40B4-BE49-F238E27FC236}">
                <a16:creationId xmlns:a16="http://schemas.microsoft.com/office/drawing/2014/main" id="{92096644-9715-4C4C-B682-E31EA6F38ED4}"/>
              </a:ext>
            </a:extLst>
          </p:cNvPr>
          <p:cNvSpPr>
            <a:spLocks noGrp="1" noRot="1" noMove="1" noResize="1" noEditPoints="1" noAdjustHandles="1" noChangeArrowheads="1" noChangeShapeType="1"/>
          </p:cNvSpPr>
          <p:nvPr>
            <p:ph type="sldNum" sz="quarter" idx="12"/>
          </p:nvPr>
        </p:nvSpPr>
        <p:spPr>
          <a:xfrm>
            <a:off x="10715832" y="6459626"/>
            <a:ext cx="497378" cy="31823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BBC3DE-DB19-9C42-B558-D52A0ED7E4AF}"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A658F0CD-39C7-8064-0659-735DC25CE78D}"/>
              </a:ext>
            </a:extLst>
          </p:cNvPr>
          <p:cNvSpPr txBox="1">
            <a:spLocks noGrp="1" noRot="1" noMove="1" noResize="1" noEditPoints="1" noAdjustHandles="1" noChangeArrowheads="1" noChangeShapeType="1"/>
          </p:cNvSpPr>
          <p:nvPr/>
        </p:nvSpPr>
        <p:spPr>
          <a:xfrm>
            <a:off x="11617036" y="6459626"/>
            <a:ext cx="57496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166570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2F0177EE-BA83-4746-ABB7-0B1B4A4CA1AF}"/>
              </a:ext>
            </a:extLst>
          </p:cNvPr>
          <p:cNvSpPr>
            <a:spLocks noGrp="1" noRot="1" noMove="1" noResize="1" noEditPoints="1" noAdjustHandles="1" noChangeArrowheads="1" noChangeShapeType="1"/>
          </p:cNvSpPr>
          <p:nvPr>
            <p:ph type="title"/>
          </p:nvPr>
        </p:nvSpPr>
        <p:spPr>
          <a:xfrm>
            <a:off x="836612" y="776419"/>
            <a:ext cx="9645794" cy="1325563"/>
          </a:xfrm>
        </p:spPr>
        <p:txBody>
          <a:bodyPr/>
          <a:lstStyle/>
          <a:p>
            <a:r>
              <a:rPr lang="en-US"/>
              <a:t>Evidence of Teaching Effectiveness</a:t>
            </a:r>
          </a:p>
        </p:txBody>
      </p:sp>
      <p:sp>
        <p:nvSpPr>
          <p:cNvPr id="3" name="Text Placeholder 2">
            <a:extLst>
              <a:ext uri="{FF2B5EF4-FFF2-40B4-BE49-F238E27FC236}">
                <a16:creationId xmlns:a16="http://schemas.microsoft.com/office/drawing/2014/main" id="{F538FB88-4EB0-D546-B389-3B7CA18AC7CA}"/>
              </a:ext>
            </a:extLst>
          </p:cNvPr>
          <p:cNvSpPr>
            <a:spLocks noGrp="1" noRot="1" noMove="1" noResize="1" noEditPoints="1" noAdjustHandles="1" noChangeArrowheads="1" noChangeShapeType="1"/>
          </p:cNvSpPr>
          <p:nvPr>
            <p:ph type="body" idx="1"/>
          </p:nvPr>
        </p:nvSpPr>
        <p:spPr>
          <a:xfrm>
            <a:off x="839788" y="1681163"/>
            <a:ext cx="5157787" cy="475015"/>
          </a:xfrm>
          <a:solidFill>
            <a:schemeClr val="tx1"/>
          </a:solidFill>
        </p:spPr>
        <p:txBody>
          <a:bodyPr/>
          <a:lstStyle/>
          <a:p>
            <a:pPr algn="ctr"/>
            <a:r>
              <a:rPr lang="en-US">
                <a:solidFill>
                  <a:schemeClr val="bg1"/>
                </a:solidFill>
                <a:latin typeface="Arial" panose="020B0604020202020204" pitchFamily="34" charset="0"/>
                <a:cs typeface="Arial" panose="020B0604020202020204" pitchFamily="34" charset="0"/>
              </a:rPr>
              <a:t>Formal</a:t>
            </a:r>
          </a:p>
        </p:txBody>
      </p:sp>
      <p:sp>
        <p:nvSpPr>
          <p:cNvPr id="4" name="Content Placeholder 3">
            <a:extLst>
              <a:ext uri="{FF2B5EF4-FFF2-40B4-BE49-F238E27FC236}">
                <a16:creationId xmlns:a16="http://schemas.microsoft.com/office/drawing/2014/main" id="{9918D655-3B4E-0D41-9F00-19FDF02F7770}"/>
              </a:ext>
            </a:extLst>
          </p:cNvPr>
          <p:cNvSpPr>
            <a:spLocks noGrp="1" noRot="1" noMove="1" noResize="1" noEditPoints="1" noAdjustHandles="1" noChangeArrowheads="1" noChangeShapeType="1"/>
          </p:cNvSpPr>
          <p:nvPr>
            <p:ph sz="half" idx="2"/>
          </p:nvPr>
        </p:nvSpPr>
        <p:spPr>
          <a:xfrm>
            <a:off x="836612" y="2378251"/>
            <a:ext cx="4646964" cy="3684588"/>
          </a:xfrm>
        </p:spPr>
        <p:txBody>
          <a:bodyPr vert="horz" lIns="91440" tIns="45720" rIns="91440" bIns="45720" rtlCol="0" anchor="t">
            <a:normAutofit fontScale="92500" lnSpcReduction="10000"/>
          </a:bodyPr>
          <a:lstStyle/>
          <a:p>
            <a:pPr marL="247650" indent="-233045">
              <a:spcAft>
                <a:spcPts val="422"/>
              </a:spcAft>
              <a:buClr>
                <a:schemeClr val="accent5">
                  <a:lumMod val="75000"/>
                </a:schemeClr>
              </a:buClr>
            </a:pPr>
            <a:r>
              <a:rPr lang="en-US"/>
              <a:t>SEIs</a:t>
            </a:r>
          </a:p>
          <a:p>
            <a:pPr marL="247650" indent="-233045">
              <a:buClr>
                <a:schemeClr val="accent5">
                  <a:lumMod val="75000"/>
                </a:schemeClr>
              </a:buClr>
            </a:pPr>
            <a:r>
              <a:rPr lang="en-US"/>
              <a:t>Evaluations </a:t>
            </a:r>
            <a:r>
              <a:rPr lang="en-US" u="sng"/>
              <a:t>not</a:t>
            </a:r>
            <a:r>
              <a:rPr lang="en-US"/>
              <a:t> from students</a:t>
            </a:r>
          </a:p>
          <a:p>
            <a:pPr marL="730885" lvl="1" indent="-234315">
              <a:buClr>
                <a:schemeClr val="accent5">
                  <a:lumMod val="75000"/>
                </a:schemeClr>
              </a:buClr>
              <a:buFont typeface="Courier New" charset="0"/>
              <a:buChar char="o"/>
            </a:pPr>
            <a:r>
              <a:rPr lang="en-US" sz="2250"/>
              <a:t>SGIDs (UCAT)</a:t>
            </a:r>
          </a:p>
          <a:p>
            <a:pPr marL="731093" lvl="1" indent="-234396">
              <a:buClr>
                <a:schemeClr val="accent5">
                  <a:lumMod val="75000"/>
                </a:schemeClr>
              </a:buClr>
              <a:buFont typeface="Courier New" charset="0"/>
              <a:buChar char="o"/>
            </a:pPr>
            <a:r>
              <a:rPr lang="en-US" sz="2250"/>
              <a:t>Peer evaluations</a:t>
            </a:r>
          </a:p>
          <a:p>
            <a:pPr marL="731093" lvl="1" indent="-234396">
              <a:buClr>
                <a:schemeClr val="accent5">
                  <a:lumMod val="75000"/>
                </a:schemeClr>
              </a:buClr>
              <a:buFont typeface="Courier New" charset="0"/>
              <a:buChar char="o"/>
            </a:pPr>
            <a:r>
              <a:rPr lang="en-US" sz="2250"/>
              <a:t>Advisor/mentor, etc.</a:t>
            </a:r>
          </a:p>
          <a:p>
            <a:pPr marL="247790" indent="-233280">
              <a:spcBef>
                <a:spcPts val="422"/>
              </a:spcBef>
              <a:spcAft>
                <a:spcPts val="422"/>
              </a:spcAft>
              <a:buClr>
                <a:schemeClr val="accent5">
                  <a:lumMod val="75000"/>
                </a:schemeClr>
              </a:buClr>
            </a:pPr>
            <a:r>
              <a:rPr lang="en-US"/>
              <a:t>Classroom Assessment Techniques (CATs)</a:t>
            </a:r>
          </a:p>
          <a:p>
            <a:pPr marL="247650" indent="-233045">
              <a:buClr>
                <a:schemeClr val="accent5">
                  <a:lumMod val="75000"/>
                </a:schemeClr>
              </a:buClr>
            </a:pPr>
            <a:r>
              <a:rPr lang="en-US"/>
              <a:t>Instructor-generated discursive evaluations</a:t>
            </a:r>
          </a:p>
          <a:p>
            <a:endParaRPr lang="en-US"/>
          </a:p>
        </p:txBody>
      </p:sp>
      <p:sp>
        <p:nvSpPr>
          <p:cNvPr id="5" name="Text Placeholder 4">
            <a:extLst>
              <a:ext uri="{FF2B5EF4-FFF2-40B4-BE49-F238E27FC236}">
                <a16:creationId xmlns:a16="http://schemas.microsoft.com/office/drawing/2014/main" id="{0A857354-78AA-3049-B90E-16DAB4DE5B97}"/>
              </a:ext>
            </a:extLst>
          </p:cNvPr>
          <p:cNvSpPr>
            <a:spLocks noGrp="1" noRot="1" noMove="1" noResize="1" noEditPoints="1" noAdjustHandles="1" noChangeArrowheads="1" noChangeShapeType="1"/>
          </p:cNvSpPr>
          <p:nvPr>
            <p:ph type="body" sz="quarter" idx="3"/>
          </p:nvPr>
        </p:nvSpPr>
        <p:spPr>
          <a:xfrm>
            <a:off x="6172200" y="1681163"/>
            <a:ext cx="5183188" cy="475015"/>
          </a:xfrm>
          <a:solidFill>
            <a:schemeClr val="tx1"/>
          </a:solidFill>
        </p:spPr>
        <p:txBody>
          <a:bodyPr/>
          <a:lstStyle/>
          <a:p>
            <a:pPr algn="ctr"/>
            <a:r>
              <a:rPr lang="en-US">
                <a:solidFill>
                  <a:schemeClr val="bg1"/>
                </a:solidFill>
                <a:latin typeface="Arial" panose="020B0604020202020204" pitchFamily="34" charset="0"/>
                <a:cs typeface="Arial" panose="020B0604020202020204" pitchFamily="34" charset="0"/>
              </a:rPr>
              <a:t>Informal</a:t>
            </a:r>
          </a:p>
        </p:txBody>
      </p:sp>
      <p:sp>
        <p:nvSpPr>
          <p:cNvPr id="6" name="Content Placeholder 5">
            <a:extLst>
              <a:ext uri="{FF2B5EF4-FFF2-40B4-BE49-F238E27FC236}">
                <a16:creationId xmlns:a16="http://schemas.microsoft.com/office/drawing/2014/main" id="{5C8E945F-875D-AF48-9B0C-FBF2D27051A4}"/>
              </a:ext>
            </a:extLst>
          </p:cNvPr>
          <p:cNvSpPr>
            <a:spLocks noGrp="1" noRot="1" noMove="1" noResize="1" noEditPoints="1" noAdjustHandles="1" noChangeArrowheads="1" noChangeShapeType="1"/>
          </p:cNvSpPr>
          <p:nvPr>
            <p:ph sz="quarter" idx="4"/>
          </p:nvPr>
        </p:nvSpPr>
        <p:spPr>
          <a:xfrm>
            <a:off x="6172200" y="2378251"/>
            <a:ext cx="5183188" cy="3684588"/>
          </a:xfrm>
        </p:spPr>
        <p:txBody>
          <a:bodyPr>
            <a:normAutofit fontScale="92500" lnSpcReduction="10000"/>
          </a:bodyPr>
          <a:lstStyle/>
          <a:p>
            <a:pPr marL="247790" indent="-233280">
              <a:buClr>
                <a:schemeClr val="accent5">
                  <a:lumMod val="75000"/>
                </a:schemeClr>
              </a:buClr>
            </a:pPr>
            <a:r>
              <a:rPr lang="en-US"/>
              <a:t>Student comments from your feedback forms</a:t>
            </a:r>
          </a:p>
          <a:p>
            <a:pPr marL="247790" indent="-233280">
              <a:buClr>
                <a:schemeClr val="accent5">
                  <a:lumMod val="75000"/>
                </a:schemeClr>
              </a:buClr>
            </a:pPr>
            <a:r>
              <a:rPr lang="en-US"/>
              <a:t>Student correspondence</a:t>
            </a:r>
          </a:p>
          <a:p>
            <a:pPr marL="247790" indent="-233280">
              <a:spcBef>
                <a:spcPts val="844"/>
              </a:spcBef>
              <a:spcAft>
                <a:spcPts val="844"/>
              </a:spcAft>
              <a:buClr>
                <a:schemeClr val="accent5">
                  <a:lumMod val="75000"/>
                </a:schemeClr>
              </a:buClr>
            </a:pPr>
            <a:r>
              <a:rPr lang="en-US"/>
              <a:t>Observations of student behavior/engagement</a:t>
            </a:r>
          </a:p>
          <a:p>
            <a:pPr marL="247790" indent="-233280">
              <a:buClr>
                <a:schemeClr val="accent5">
                  <a:lumMod val="75000"/>
                </a:schemeClr>
              </a:buClr>
            </a:pPr>
            <a:r>
              <a:rPr lang="en-US"/>
              <a:t>Changes in student work quality</a:t>
            </a:r>
          </a:p>
          <a:p>
            <a:endParaRPr lang="en-US"/>
          </a:p>
        </p:txBody>
      </p:sp>
      <p:sp>
        <p:nvSpPr>
          <p:cNvPr id="7" name="Slide Number Placeholder 6">
            <a:extLst>
              <a:ext uri="{FF2B5EF4-FFF2-40B4-BE49-F238E27FC236}">
                <a16:creationId xmlns:a16="http://schemas.microsoft.com/office/drawing/2014/main" id="{714D3A3E-E16C-488D-9EA2-899C4037013D}"/>
              </a:ext>
            </a:extLst>
          </p:cNvPr>
          <p:cNvSpPr>
            <a:spLocks noGrp="1" noRot="1" noMove="1" noResize="1" noEditPoints="1" noAdjustHandles="1" noChangeArrowheads="1" noChangeShapeType="1"/>
          </p:cNvSpPr>
          <p:nvPr>
            <p:ph type="sldNum" sz="quarter" idx="12"/>
          </p:nvPr>
        </p:nvSpPr>
        <p:spPr>
          <a:xfrm>
            <a:off x="10482406" y="6459626"/>
            <a:ext cx="49737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BBC3DE-DB19-9C42-B558-D52A0ED7E4AF}"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C829DDD3-C525-987F-3B84-77C36DE0AB46}"/>
              </a:ext>
            </a:extLst>
          </p:cNvPr>
          <p:cNvSpPr txBox="1">
            <a:spLocks noGrp="1" noRot="1" noMove="1" noResize="1" noEditPoints="1" noAdjustHandles="1" noChangeArrowheads="1" noChangeShapeType="1"/>
          </p:cNvSpPr>
          <p:nvPr/>
        </p:nvSpPr>
        <p:spPr>
          <a:xfrm>
            <a:off x="11355388" y="6459626"/>
            <a:ext cx="83661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265369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4631CBC-34E7-4B01-B8DE-2BF2CBE384CD}"/>
              </a:ext>
            </a:extLst>
          </p:cNvPr>
          <p:cNvSpPr>
            <a:spLocks noGrp="1" noRot="1" noMove="1" noResize="1" noEditPoints="1" noAdjustHandles="1" noChangeArrowheads="1" noChangeShapeType="1"/>
          </p:cNvSpPr>
          <p:nvPr>
            <p:ph type="title"/>
          </p:nvPr>
        </p:nvSpPr>
        <p:spPr>
          <a:xfrm>
            <a:off x="827088" y="355600"/>
            <a:ext cx="10515600" cy="1325563"/>
          </a:xfrm>
        </p:spPr>
        <p:txBody>
          <a:bodyPr/>
          <a:lstStyle/>
          <a:p>
            <a:r>
              <a:rPr lang="en-US"/>
              <a:t>Evidence of Teaching Effectiveness, continued </a:t>
            </a:r>
          </a:p>
        </p:txBody>
      </p:sp>
      <p:sp>
        <p:nvSpPr>
          <p:cNvPr id="3" name="Text Placeholder 2">
            <a:extLst>
              <a:ext uri="{FF2B5EF4-FFF2-40B4-BE49-F238E27FC236}">
                <a16:creationId xmlns:a16="http://schemas.microsoft.com/office/drawing/2014/main" id="{F538FB88-4EB0-D546-B389-3B7CA18AC7CA}"/>
              </a:ext>
            </a:extLst>
          </p:cNvPr>
          <p:cNvSpPr>
            <a:spLocks noGrp="1" noRot="1" noMove="1" noResize="1" noEditPoints="1" noAdjustHandles="1" noChangeArrowheads="1" noChangeShapeType="1"/>
          </p:cNvSpPr>
          <p:nvPr>
            <p:ph type="body" idx="1"/>
          </p:nvPr>
        </p:nvSpPr>
        <p:spPr>
          <a:xfrm>
            <a:off x="839788" y="1681163"/>
            <a:ext cx="5157787" cy="475015"/>
          </a:xfrm>
          <a:solidFill>
            <a:schemeClr val="tx1"/>
          </a:solidFill>
        </p:spPr>
        <p:txBody>
          <a:bodyPr/>
          <a:lstStyle/>
          <a:p>
            <a:pPr algn="ctr"/>
            <a:r>
              <a:rPr lang="en-US">
                <a:solidFill>
                  <a:schemeClr val="bg1"/>
                </a:solidFill>
                <a:latin typeface="Arial" panose="020B0604020202020204" pitchFamily="34" charset="0"/>
                <a:cs typeface="Arial" panose="020B0604020202020204" pitchFamily="34" charset="0"/>
              </a:rPr>
              <a:t>Quantitative </a:t>
            </a:r>
          </a:p>
        </p:txBody>
      </p:sp>
      <p:sp>
        <p:nvSpPr>
          <p:cNvPr id="4" name="Content Placeholder 3">
            <a:extLst>
              <a:ext uri="{FF2B5EF4-FFF2-40B4-BE49-F238E27FC236}">
                <a16:creationId xmlns:a16="http://schemas.microsoft.com/office/drawing/2014/main" id="{9918D655-3B4E-0D41-9F00-19FDF02F7770}"/>
              </a:ext>
            </a:extLst>
          </p:cNvPr>
          <p:cNvSpPr>
            <a:spLocks noGrp="1" noRot="1" noMove="1" noResize="1" noEditPoints="1" noAdjustHandles="1" noChangeArrowheads="1" noChangeShapeType="1"/>
          </p:cNvSpPr>
          <p:nvPr>
            <p:ph sz="half" idx="2"/>
          </p:nvPr>
        </p:nvSpPr>
        <p:spPr>
          <a:xfrm>
            <a:off x="836612" y="2378251"/>
            <a:ext cx="4646964" cy="3684588"/>
          </a:xfrm>
        </p:spPr>
        <p:txBody>
          <a:bodyPr>
            <a:normAutofit/>
          </a:bodyPr>
          <a:lstStyle/>
          <a:p>
            <a:r>
              <a:rPr lang="en-US"/>
              <a:t>Tell your story by providing narrative explanation.</a:t>
            </a:r>
          </a:p>
          <a:p>
            <a:r>
              <a:rPr lang="en-US"/>
              <a:t>What do the numbers show?</a:t>
            </a:r>
          </a:p>
          <a:p>
            <a:pPr lvl="1"/>
            <a:r>
              <a:rPr lang="en-US"/>
              <a:t>Improvements</a:t>
            </a:r>
          </a:p>
          <a:p>
            <a:pPr lvl="1"/>
            <a:r>
              <a:rPr lang="en-US"/>
              <a:t>Explanations behind significant shifts or trends</a:t>
            </a:r>
          </a:p>
        </p:txBody>
      </p:sp>
      <p:sp>
        <p:nvSpPr>
          <p:cNvPr id="5" name="Text Placeholder 4">
            <a:extLst>
              <a:ext uri="{FF2B5EF4-FFF2-40B4-BE49-F238E27FC236}">
                <a16:creationId xmlns:a16="http://schemas.microsoft.com/office/drawing/2014/main" id="{0A857354-78AA-3049-B90E-16DAB4DE5B97}"/>
              </a:ext>
            </a:extLst>
          </p:cNvPr>
          <p:cNvSpPr>
            <a:spLocks noGrp="1" noRot="1" noMove="1" noResize="1" noEditPoints="1" noAdjustHandles="1" noChangeArrowheads="1" noChangeShapeType="1"/>
          </p:cNvSpPr>
          <p:nvPr>
            <p:ph type="body" sz="quarter" idx="3"/>
          </p:nvPr>
        </p:nvSpPr>
        <p:spPr>
          <a:xfrm>
            <a:off x="6172200" y="1681163"/>
            <a:ext cx="5183188" cy="475015"/>
          </a:xfrm>
          <a:solidFill>
            <a:schemeClr val="tx1"/>
          </a:solidFill>
        </p:spPr>
        <p:txBody>
          <a:bodyPr/>
          <a:lstStyle/>
          <a:p>
            <a:pPr algn="ctr"/>
            <a:r>
              <a:rPr lang="en-US">
                <a:solidFill>
                  <a:schemeClr val="bg1"/>
                </a:solidFill>
                <a:latin typeface="Arial" panose="020B0604020202020204" pitchFamily="34" charset="0"/>
                <a:cs typeface="Arial" panose="020B0604020202020204" pitchFamily="34" charset="0"/>
              </a:rPr>
              <a:t>Qualitative</a:t>
            </a:r>
          </a:p>
        </p:txBody>
      </p:sp>
      <p:sp>
        <p:nvSpPr>
          <p:cNvPr id="6" name="Content Placeholder 5">
            <a:extLst>
              <a:ext uri="{FF2B5EF4-FFF2-40B4-BE49-F238E27FC236}">
                <a16:creationId xmlns:a16="http://schemas.microsoft.com/office/drawing/2014/main" id="{5C8E945F-875D-AF48-9B0C-FBF2D27051A4}"/>
              </a:ext>
            </a:extLst>
          </p:cNvPr>
          <p:cNvSpPr>
            <a:spLocks noGrp="1" noRot="1" noMove="1" noResize="1" noEditPoints="1" noAdjustHandles="1" noChangeArrowheads="1" noChangeShapeType="1"/>
          </p:cNvSpPr>
          <p:nvPr>
            <p:ph sz="quarter" idx="4"/>
          </p:nvPr>
        </p:nvSpPr>
        <p:spPr>
          <a:xfrm>
            <a:off x="6172200" y="2378251"/>
            <a:ext cx="5183188" cy="3684588"/>
          </a:xfrm>
        </p:spPr>
        <p:txBody>
          <a:bodyPr>
            <a:normAutofit/>
          </a:bodyPr>
          <a:lstStyle/>
          <a:p>
            <a:pPr marL="247790" indent="-233280">
              <a:buClr>
                <a:schemeClr val="accent5">
                  <a:lumMod val="75000"/>
                </a:schemeClr>
              </a:buClr>
            </a:pPr>
            <a:r>
              <a:rPr lang="en-US"/>
              <a:t>Selective but representative</a:t>
            </a:r>
          </a:p>
          <a:p>
            <a:pPr marL="247790" indent="-233280">
              <a:buClr>
                <a:schemeClr val="accent5">
                  <a:lumMod val="75000"/>
                </a:schemeClr>
              </a:buClr>
            </a:pPr>
            <a:r>
              <a:rPr lang="en-US"/>
              <a:t>Sort into categories to help your reader see trends</a:t>
            </a:r>
          </a:p>
          <a:p>
            <a:pPr marL="247790" indent="-233280">
              <a:buClr>
                <a:schemeClr val="accent5">
                  <a:lumMod val="75000"/>
                </a:schemeClr>
              </a:buClr>
            </a:pPr>
            <a:r>
              <a:rPr lang="en-US"/>
              <a:t>Split up or excerpt longer comments</a:t>
            </a:r>
          </a:p>
          <a:p>
            <a:pPr marL="247790" indent="-233280">
              <a:buClr>
                <a:schemeClr val="accent5">
                  <a:lumMod val="75000"/>
                </a:schemeClr>
              </a:buClr>
            </a:pPr>
            <a:r>
              <a:rPr lang="en-US"/>
              <a:t>Which comments have led to changes?</a:t>
            </a:r>
          </a:p>
        </p:txBody>
      </p:sp>
      <p:sp>
        <p:nvSpPr>
          <p:cNvPr id="7" name="Slide Number Placeholder 6">
            <a:extLst>
              <a:ext uri="{FF2B5EF4-FFF2-40B4-BE49-F238E27FC236}">
                <a16:creationId xmlns:a16="http://schemas.microsoft.com/office/drawing/2014/main" id="{45EA6444-8866-4E36-A0C2-C89DC95D98FA}"/>
              </a:ext>
            </a:extLst>
          </p:cNvPr>
          <p:cNvSpPr>
            <a:spLocks noGrp="1" noRot="1" noMove="1" noResize="1" noEditPoints="1" noAdjustHandles="1" noChangeArrowheads="1" noChangeShapeType="1"/>
          </p:cNvSpPr>
          <p:nvPr>
            <p:ph type="sldNum" sz="quarter" idx="12"/>
          </p:nvPr>
        </p:nvSpPr>
        <p:spPr>
          <a:xfrm>
            <a:off x="10632731" y="6440773"/>
            <a:ext cx="49737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BBC3DE-DB19-9C42-B558-D52A0ED7E4AF}"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EBE02E87-7CA6-6A1E-9948-B691D93A3862}"/>
              </a:ext>
            </a:extLst>
          </p:cNvPr>
          <p:cNvSpPr txBox="1">
            <a:spLocks noGrp="1" noRot="1" noMove="1" noResize="1" noEditPoints="1" noAdjustHandles="1" noChangeArrowheads="1" noChangeShapeType="1"/>
          </p:cNvSpPr>
          <p:nvPr/>
        </p:nvSpPr>
        <p:spPr>
          <a:xfrm>
            <a:off x="11533909" y="6459626"/>
            <a:ext cx="65809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21428265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4631CBC-34E7-4B01-B8DE-2BF2CBE384CD}"/>
              </a:ext>
            </a:extLst>
          </p:cNvPr>
          <p:cNvSpPr>
            <a:spLocks noGrp="1"/>
          </p:cNvSpPr>
          <p:nvPr>
            <p:ph type="title"/>
          </p:nvPr>
        </p:nvSpPr>
        <p:spPr/>
        <p:txBody>
          <a:bodyPr>
            <a:normAutofit fontScale="90000"/>
          </a:bodyPr>
          <a:lstStyle/>
          <a:p>
            <a:r>
              <a:rPr lang="en-US"/>
              <a:t>Writing about Evidence of Effectiveness</a:t>
            </a:r>
          </a:p>
        </p:txBody>
      </p:sp>
      <p:sp>
        <p:nvSpPr>
          <p:cNvPr id="4" name="Content Placeholder 3">
            <a:extLst>
              <a:ext uri="{FF2B5EF4-FFF2-40B4-BE49-F238E27FC236}">
                <a16:creationId xmlns:a16="http://schemas.microsoft.com/office/drawing/2014/main" id="{9918D655-3B4E-0D41-9F00-19FDF02F7770}"/>
              </a:ext>
            </a:extLst>
          </p:cNvPr>
          <p:cNvSpPr>
            <a:spLocks noGrp="1" noRot="1" noMove="1" noResize="1" noEditPoints="1" noAdjustHandles="1" noChangeArrowheads="1" noChangeShapeType="1"/>
          </p:cNvSpPr>
          <p:nvPr>
            <p:ph idx="1"/>
          </p:nvPr>
        </p:nvSpPr>
        <p:spPr>
          <a:xfrm>
            <a:off x="653143" y="1759579"/>
            <a:ext cx="10515600" cy="4330296"/>
          </a:xfrm>
        </p:spPr>
        <p:txBody>
          <a:bodyPr>
            <a:normAutofit/>
          </a:bodyPr>
          <a:lstStyle/>
          <a:p>
            <a:pPr marL="457200" indent="-457200">
              <a:buFont typeface="Arial" panose="020B0604020202020204" pitchFamily="34" charset="0"/>
              <a:buChar char="•"/>
            </a:pPr>
            <a:r>
              <a:rPr lang="en-US">
                <a:solidFill>
                  <a:schemeClr val="tx1"/>
                </a:solidFill>
              </a:rPr>
              <a:t>At Ohio State, you may have the opportunity to write an extended statement about evidence of effectiveness</a:t>
            </a:r>
          </a:p>
          <a:p>
            <a:pPr marL="457200" indent="-457200">
              <a:buFont typeface="Arial" panose="020B0604020202020204" pitchFamily="34" charset="0"/>
              <a:buChar char="•"/>
            </a:pPr>
            <a:r>
              <a:rPr lang="en-US">
                <a:solidFill>
                  <a:schemeClr val="tx1"/>
                </a:solidFill>
              </a:rPr>
              <a:t>Consider: </a:t>
            </a:r>
          </a:p>
          <a:p>
            <a:pPr marL="1143000" lvl="1" indent="-457200"/>
            <a:r>
              <a:rPr lang="en-US">
                <a:solidFill>
                  <a:schemeClr val="tx1"/>
                </a:solidFill>
              </a:rPr>
              <a:t>What are some ways you collect student feedback, or otherwise assess your teaching?</a:t>
            </a:r>
          </a:p>
          <a:p>
            <a:pPr marL="1143000" lvl="1" indent="-457200"/>
            <a:r>
              <a:rPr lang="en-US">
                <a:solidFill>
                  <a:schemeClr val="tx1"/>
                </a:solidFill>
              </a:rPr>
              <a:t>What themes have emerged from this feedback? Do any align with your teaching statement? </a:t>
            </a:r>
          </a:p>
          <a:p>
            <a:pPr marL="1143000" lvl="1" indent="-457200"/>
            <a:r>
              <a:rPr lang="en-US">
                <a:solidFill>
                  <a:schemeClr val="tx1"/>
                </a:solidFill>
              </a:rPr>
              <a:t>Can you give examples of times you’ve used feedback to make a change in your teaching? </a:t>
            </a:r>
          </a:p>
          <a:p>
            <a:pPr marL="1143000" lvl="1" indent="-457200"/>
            <a:r>
              <a:rPr lang="en-US">
                <a:solidFill>
                  <a:schemeClr val="tx1"/>
                </a:solidFill>
              </a:rPr>
              <a:t>How might your teaching move forward from here? </a:t>
            </a:r>
          </a:p>
        </p:txBody>
      </p:sp>
      <p:sp>
        <p:nvSpPr>
          <p:cNvPr id="7" name="Slide Number Placeholder 6">
            <a:extLst>
              <a:ext uri="{FF2B5EF4-FFF2-40B4-BE49-F238E27FC236}">
                <a16:creationId xmlns:a16="http://schemas.microsoft.com/office/drawing/2014/main" id="{45EA6444-8866-4E36-A0C2-C89DC95D98FA}"/>
              </a:ext>
            </a:extLst>
          </p:cNvPr>
          <p:cNvSpPr>
            <a:spLocks noGrp="1"/>
          </p:cNvSpPr>
          <p:nvPr>
            <p:ph type="sldNum" sz="quarter" idx="12"/>
          </p:nvPr>
        </p:nvSpPr>
        <p:spPr>
          <a:xfrm>
            <a:off x="10671365" y="6459626"/>
            <a:ext cx="49737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BBC3DE-DB19-9C42-B558-D52A0ED7E4AF}"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F1FCF882-B285-307E-E2F9-D825F3D6A140}"/>
              </a:ext>
            </a:extLst>
          </p:cNvPr>
          <p:cNvSpPr txBox="1"/>
          <p:nvPr/>
        </p:nvSpPr>
        <p:spPr>
          <a:xfrm>
            <a:off x="11513127" y="6459626"/>
            <a:ext cx="67887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16659439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40B641-4230-4462-B3EC-C3D4120CF385}"/>
              </a:ext>
            </a:extLst>
          </p:cNvPr>
          <p:cNvSpPr>
            <a:spLocks noGrp="1" noRot="1" noMove="1" noResize="1" noEditPoints="1" noAdjustHandles="1" noChangeArrowheads="1" noChangeShapeType="1"/>
          </p:cNvSpPr>
          <p:nvPr>
            <p:ph type="title"/>
          </p:nvPr>
        </p:nvSpPr>
        <p:spPr>
          <a:xfrm>
            <a:off x="4965431" y="1610502"/>
            <a:ext cx="10515600" cy="1325563"/>
          </a:xfrm>
        </p:spPr>
        <p:txBody>
          <a:bodyPr/>
          <a:lstStyle/>
          <a:p>
            <a:r>
              <a:rPr lang="en-US"/>
              <a:t>Help your Readers! </a:t>
            </a:r>
            <a:r>
              <a:rPr lang="en-US">
                <a:solidFill>
                  <a:schemeClr val="bg1"/>
                </a:solidFill>
              </a:rPr>
              <a:t>1</a:t>
            </a:r>
          </a:p>
        </p:txBody>
      </p:sp>
      <p:pic>
        <p:nvPicPr>
          <p:cNvPr id="13" name="Picture 12">
            <a:extLst>
              <a:ext uri="{FF2B5EF4-FFF2-40B4-BE49-F238E27FC236}">
                <a16:creationId xmlns:a16="http://schemas.microsoft.com/office/drawing/2014/main" id="{92EBB7B6-8C9F-4CBC-8237-A95338CA76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a:srcRect l="58767" r="2" b="2"/>
          <a:stretch/>
        </p:blipFill>
        <p:spPr>
          <a:xfrm>
            <a:off x="20" y="10"/>
            <a:ext cx="4635571" cy="6857990"/>
          </a:xfrm>
          <a:prstGeom prst="rect">
            <a:avLst/>
          </a:prstGeom>
          <a:effectLst/>
        </p:spPr>
      </p:pic>
      <p:sp>
        <p:nvSpPr>
          <p:cNvPr id="11" name="Content Placeholder 2">
            <a:extLst>
              <a:ext uri="{FF2B5EF4-FFF2-40B4-BE49-F238E27FC236}">
                <a16:creationId xmlns:a16="http://schemas.microsoft.com/office/drawing/2014/main" id="{C421E079-2D4B-9644-8555-1E33DB1AC3F0}"/>
              </a:ext>
            </a:extLst>
          </p:cNvPr>
          <p:cNvSpPr>
            <a:spLocks noGrp="1" noRot="1" noMove="1" noResize="1" noEditPoints="1" noAdjustHandles="1" noChangeArrowheads="1" noChangeShapeType="1"/>
          </p:cNvSpPr>
          <p:nvPr>
            <p:ph sz="half" idx="1"/>
          </p:nvPr>
        </p:nvSpPr>
        <p:spPr>
          <a:xfrm>
            <a:off x="4874996" y="2510992"/>
            <a:ext cx="7122736" cy="3785419"/>
          </a:xfrm>
        </p:spPr>
        <p:txBody>
          <a:bodyPr vert="horz" lIns="91440" tIns="45720" rIns="91440" bIns="45720" rtlCol="0" anchor="t">
            <a:normAutofit/>
          </a:bodyPr>
          <a:lstStyle/>
          <a:p>
            <a:pPr marL="342900" indent="-342900">
              <a:buFont typeface="Arial" panose="020B0604020202020204" pitchFamily="34" charset="0"/>
              <a:buChar char="•"/>
            </a:pPr>
            <a:r>
              <a:rPr lang="en-US" sz="2400">
                <a:latin typeface="Buckeye Sans"/>
                <a:cs typeface="Arial"/>
              </a:rPr>
              <a:t>Present a cohesive narrative </a:t>
            </a:r>
          </a:p>
          <a:p>
            <a:pPr marL="342900" indent="-342900">
              <a:buFont typeface="Arial" panose="020B0604020202020204" pitchFamily="34" charset="0"/>
              <a:buChar char="•"/>
            </a:pPr>
            <a:r>
              <a:rPr lang="en-US" sz="2400">
                <a:latin typeface="Buckeye Sans"/>
                <a:cs typeface="Arial"/>
              </a:rPr>
              <a:t>Organize and order based on guidelines (e.g., call for apps or promotions and tenure guidelines)</a:t>
            </a:r>
          </a:p>
          <a:p>
            <a:pPr marL="342900" indent="-342900">
              <a:buFont typeface="Arial" panose="020B0604020202020204" pitchFamily="34" charset="0"/>
              <a:buChar char="•"/>
            </a:pPr>
            <a:r>
              <a:rPr lang="en-US" sz="2400">
                <a:latin typeface="Buckeye Sans"/>
                <a:cs typeface="Arial"/>
              </a:rPr>
              <a:t>Consider visual presentation and formatting</a:t>
            </a:r>
          </a:p>
          <a:p>
            <a:pPr marL="342900" indent="-342900">
              <a:buChar char="•"/>
            </a:pPr>
            <a:r>
              <a:rPr lang="en-US" sz="2400">
                <a:latin typeface="Buckeye Sans 2"/>
                <a:cs typeface="Arial"/>
              </a:rPr>
              <a:t>Provide explanations: for context or to guide the reader (example)</a:t>
            </a:r>
            <a:endParaRPr lang="en-US" sz="2400">
              <a:latin typeface="Buckeye Sans"/>
              <a:cs typeface="Arial"/>
            </a:endParaRPr>
          </a:p>
          <a:p>
            <a:pPr marL="0"/>
            <a:endParaRPr lang="en-US" sz="2000">
              <a:latin typeface="Buckeye Sans"/>
            </a:endParaRPr>
          </a:p>
          <a:p>
            <a:endParaRPr lang="en-US" sz="2000">
              <a:latin typeface="Buckeye Sans"/>
            </a:endParaRPr>
          </a:p>
        </p:txBody>
      </p:sp>
      <p:sp>
        <p:nvSpPr>
          <p:cNvPr id="3" name="Slide Number Placeholder 2">
            <a:extLst>
              <a:ext uri="{FF2B5EF4-FFF2-40B4-BE49-F238E27FC236}">
                <a16:creationId xmlns:a16="http://schemas.microsoft.com/office/drawing/2014/main" id="{5861D6AB-6C7C-4B78-AEB3-EFDF7E7CBBAE}"/>
              </a:ext>
            </a:extLst>
          </p:cNvPr>
          <p:cNvSpPr>
            <a:spLocks noGrp="1" noRot="1" noMove="1" noResize="1" noEditPoints="1" noAdjustHandles="1" noChangeArrowheads="1" noChangeShapeType="1"/>
          </p:cNvSpPr>
          <p:nvPr>
            <p:ph type="sldNum" sz="quarter" idx="12"/>
          </p:nvPr>
        </p:nvSpPr>
        <p:spPr>
          <a:xfrm>
            <a:off x="10695077" y="6459626"/>
            <a:ext cx="49737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BBC3DE-DB19-9C42-B558-D52A0ED7E4AF}"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5E50E3E5-B9A9-7A49-BE08-70A76E767639}"/>
              </a:ext>
            </a:extLst>
          </p:cNvPr>
          <p:cNvSpPr txBox="1">
            <a:spLocks noGrp="1" noRot="1" noMove="1" noResize="1" noEditPoints="1" noAdjustHandles="1" noChangeArrowheads="1" noChangeShapeType="1"/>
          </p:cNvSpPr>
          <p:nvPr/>
        </p:nvSpPr>
        <p:spPr>
          <a:xfrm>
            <a:off x="11533909" y="6459626"/>
            <a:ext cx="65809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2138653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F6D-2F3D-AAD2-F948-6C393EDB9CD3}"/>
              </a:ext>
            </a:extLst>
          </p:cNvPr>
          <p:cNvSpPr>
            <a:spLocks noGrp="1" noRot="1" noMove="1" noResize="1" noEditPoints="1" noAdjustHandles="1" noChangeArrowheads="1" noChangeShapeType="1"/>
          </p:cNvSpPr>
          <p:nvPr>
            <p:ph type="title"/>
          </p:nvPr>
        </p:nvSpPr>
        <p:spPr/>
        <p:txBody>
          <a:bodyPr vert="horz" lIns="91440" tIns="45720" rIns="91440" bIns="45720" rtlCol="0" anchor="t">
            <a:noAutofit/>
          </a:bodyPr>
          <a:lstStyle/>
          <a:p>
            <a:r>
              <a:rPr lang="en-US" sz="4800">
                <a:latin typeface="Buckeye Serif 2 Black"/>
              </a:rPr>
              <a:t>Teaching Artifact Example</a:t>
            </a:r>
            <a:endParaRPr lang="en-US" sz="4800"/>
          </a:p>
        </p:txBody>
      </p:sp>
      <p:sp>
        <p:nvSpPr>
          <p:cNvPr id="3" name="Content Placeholder 2">
            <a:extLst>
              <a:ext uri="{FF2B5EF4-FFF2-40B4-BE49-F238E27FC236}">
                <a16:creationId xmlns:a16="http://schemas.microsoft.com/office/drawing/2014/main" id="{248BA9F4-1A20-BAD6-3F26-CA0C757684E8}"/>
              </a:ext>
            </a:extLst>
          </p:cNvPr>
          <p:cNvSpPr>
            <a:spLocks noGrp="1" noRot="1" noMove="1" noResize="1" noEditPoints="1" noAdjustHandles="1" noChangeArrowheads="1" noChangeShapeType="1"/>
          </p:cNvSpPr>
          <p:nvPr>
            <p:ph idx="1"/>
          </p:nvPr>
        </p:nvSpPr>
        <p:spPr>
          <a:xfrm>
            <a:off x="653143" y="1804790"/>
            <a:ext cx="10515600" cy="1717732"/>
          </a:xfrm>
        </p:spPr>
        <p:txBody>
          <a:bodyPr vert="horz" lIns="91440" tIns="45720" rIns="91440" bIns="45720" rtlCol="0" anchor="t">
            <a:normAutofit lnSpcReduction="10000"/>
          </a:bodyPr>
          <a:lstStyle/>
          <a:p>
            <a:r>
              <a:rPr lang="en-US" sz="2000" b="1">
                <a:solidFill>
                  <a:schemeClr val="tx1"/>
                </a:solidFill>
                <a:latin typeface="Buckeye Serif 2 Black"/>
              </a:rPr>
              <a:t>Innovative Assessment: Student Concept Maps</a:t>
            </a:r>
            <a:endParaRPr lang="en-US" sz="2000" b="1">
              <a:solidFill>
                <a:schemeClr val="tx1"/>
              </a:solidFill>
              <a:latin typeface="Buckeye Sans 2"/>
            </a:endParaRPr>
          </a:p>
          <a:p>
            <a:r>
              <a:rPr lang="en-US" sz="2000">
                <a:solidFill>
                  <a:schemeClr val="tx1"/>
                </a:solidFill>
                <a:latin typeface="Buckeye Sans 2"/>
              </a:rPr>
              <a:t>Concept mapping, as I have assigned it across several semesters, encourages students to think both critically and creatively to make connections between course themes. In addition to recognizing how various hierarchies and institutions collaborate to produce privilege and oppression, students learn to situate their own identities in relation to these social and cultural mechanisms. Below are two examples.</a:t>
            </a:r>
            <a:endParaRPr lang="en-US" sz="2000">
              <a:solidFill>
                <a:schemeClr val="tx1"/>
              </a:solidFill>
            </a:endParaRPr>
          </a:p>
        </p:txBody>
      </p:sp>
      <p:pic>
        <p:nvPicPr>
          <p:cNvPr id="5" name="Picture 4" descr="Concept map illustrating how a student draws connections between different concepts in a Gender, Culture, and Society course. ">
            <a:extLst>
              <a:ext uri="{FF2B5EF4-FFF2-40B4-BE49-F238E27FC236}">
                <a16:creationId xmlns:a16="http://schemas.microsoft.com/office/drawing/2014/main" id="{CB5F2880-A903-3834-4D60-0D2DEC7D51AC}"/>
              </a:ext>
            </a:extLst>
          </p:cNvPr>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56493" y="3521242"/>
            <a:ext cx="6096000" cy="2371146"/>
          </a:xfrm>
          <a:prstGeom prst="rect">
            <a:avLst/>
          </a:prstGeom>
        </p:spPr>
      </p:pic>
      <p:sp>
        <p:nvSpPr>
          <p:cNvPr id="6" name="TextBox 5">
            <a:extLst>
              <a:ext uri="{FF2B5EF4-FFF2-40B4-BE49-F238E27FC236}">
                <a16:creationId xmlns:a16="http://schemas.microsoft.com/office/drawing/2014/main" id="{5FAB83EE-76A5-0992-A67F-6928BAB70337}"/>
              </a:ext>
            </a:extLst>
          </p:cNvPr>
          <p:cNvSpPr txBox="1">
            <a:spLocks noGrp="1" noRot="1" noMove="1" noResize="1" noEditPoints="1" noAdjustHandles="1" noChangeArrowheads="1" noChangeShapeType="1"/>
          </p:cNvSpPr>
          <p:nvPr/>
        </p:nvSpPr>
        <p:spPr>
          <a:xfrm>
            <a:off x="7188113" y="3691386"/>
            <a:ext cx="3981421"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srgbClr val="3F4443">
                    <a:lumMod val="50000"/>
                  </a:srgbClr>
                </a:solidFill>
                <a:effectLst/>
                <a:uLnTx/>
                <a:uFillTx/>
                <a:latin typeface="Buckeye Sans 2"/>
                <a:ea typeface="+mn-ea"/>
                <a:cs typeface="+mn-cs"/>
              </a:rPr>
              <a:t>Gender, Culture, and Society (Summer 2016, Section 4801)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lumMod val="50000"/>
                </a:srgbClr>
              </a:solidFill>
              <a:effectLst/>
              <a:uLnTx/>
              <a:uFillTx/>
              <a:latin typeface="Buckeye Sans 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lumMod val="50000"/>
                  </a:srgbClr>
                </a:solidFill>
                <a:effectLst/>
                <a:uLnTx/>
                <a:uFillTx/>
                <a:latin typeface="Buckeye Sans 2"/>
                <a:ea typeface="+mn-ea"/>
                <a:cs typeface="+mn-cs"/>
              </a:rPr>
              <a:t>Students were asked to map course concepts of their choice, but had to include feminism, heteronormativity, intersectionality, and hierarchies.</a:t>
            </a:r>
          </a:p>
        </p:txBody>
      </p:sp>
      <p:sp>
        <p:nvSpPr>
          <p:cNvPr id="10" name="Slide Number Placeholder 9">
            <a:extLst>
              <a:ext uri="{FF2B5EF4-FFF2-40B4-BE49-F238E27FC236}">
                <a16:creationId xmlns:a16="http://schemas.microsoft.com/office/drawing/2014/main" id="{A2FB71D9-86EC-E051-A35A-CDDFB0218697}"/>
              </a:ext>
            </a:extLst>
          </p:cNvPr>
          <p:cNvSpPr>
            <a:spLocks noGrp="1" noRot="1" noMove="1" noResize="1" noEditPoints="1" noAdjustHandles="1" noChangeArrowheads="1" noChangeShapeType="1"/>
          </p:cNvSpPr>
          <p:nvPr>
            <p:ph type="sldNum" sz="quarter" idx="12"/>
          </p:nvPr>
        </p:nvSpPr>
        <p:spPr>
          <a:xfrm>
            <a:off x="10671365" y="6459626"/>
            <a:ext cx="49737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4" name="TextBox 3">
            <a:extLst>
              <a:ext uri="{FF2B5EF4-FFF2-40B4-BE49-F238E27FC236}">
                <a16:creationId xmlns:a16="http://schemas.microsoft.com/office/drawing/2014/main" id="{C0E25A6B-B575-7931-23AA-7F68231083CA}"/>
              </a:ext>
            </a:extLst>
          </p:cNvPr>
          <p:cNvSpPr txBox="1">
            <a:spLocks noGrp="1" noRot="1" noMove="1" noResize="1" noEditPoints="1" noAdjustHandles="1" noChangeArrowheads="1" noChangeShapeType="1"/>
          </p:cNvSpPr>
          <p:nvPr/>
        </p:nvSpPr>
        <p:spPr>
          <a:xfrm>
            <a:off x="11533909" y="6459626"/>
            <a:ext cx="65809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20104889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1DE7D-30D9-801C-3CA6-392B12B77CE5}"/>
              </a:ext>
            </a:extLst>
          </p:cNvPr>
          <p:cNvSpPr>
            <a:spLocks noGrp="1" noRot="1" noMove="1" noResize="1" noEditPoints="1" noAdjustHandles="1" noChangeArrowheads="1" noChangeShapeType="1"/>
          </p:cNvSpPr>
          <p:nvPr>
            <p:ph type="title"/>
          </p:nvPr>
        </p:nvSpPr>
        <p:spPr>
          <a:xfrm>
            <a:off x="654238" y="681037"/>
            <a:ext cx="10515600" cy="1325563"/>
          </a:xfrm>
        </p:spPr>
        <p:txBody>
          <a:bodyPr>
            <a:normAutofit/>
          </a:bodyPr>
          <a:lstStyle/>
          <a:p>
            <a:r>
              <a:rPr lang="en-US" sz="5400"/>
              <a:t>Limited Teaching Experience?</a:t>
            </a:r>
          </a:p>
        </p:txBody>
      </p:sp>
      <p:sp>
        <p:nvSpPr>
          <p:cNvPr id="3" name="Content Placeholder 2">
            <a:extLst>
              <a:ext uri="{FF2B5EF4-FFF2-40B4-BE49-F238E27FC236}">
                <a16:creationId xmlns:a16="http://schemas.microsoft.com/office/drawing/2014/main" id="{63906C33-6D83-28D8-4B2C-CD1C71E63778}"/>
              </a:ext>
            </a:extLst>
          </p:cNvPr>
          <p:cNvSpPr>
            <a:spLocks noGrp="1" noRot="1" noMove="1" noResize="1" noEditPoints="1" noAdjustHandles="1" noChangeArrowheads="1" noChangeShapeType="1"/>
          </p:cNvSpPr>
          <p:nvPr>
            <p:ph sz="half" idx="1"/>
          </p:nvPr>
        </p:nvSpPr>
        <p:spPr/>
        <p:txBody>
          <a:bodyPr vert="horz" lIns="91440" tIns="45720" rIns="91440" bIns="45720" rtlCol="0" anchor="t">
            <a:normAutofit lnSpcReduction="10000"/>
          </a:bodyPr>
          <a:lstStyle/>
          <a:p>
            <a:r>
              <a:rPr lang="en-US">
                <a:latin typeface="Buckeye Sans 2"/>
              </a:rPr>
              <a:t>Discuss what you will/would do</a:t>
            </a:r>
          </a:p>
          <a:p>
            <a:r>
              <a:rPr lang="en-US">
                <a:latin typeface="Buckeye Sans 2"/>
              </a:rPr>
              <a:t>Make artifacts for a future course </a:t>
            </a:r>
          </a:p>
          <a:p>
            <a:r>
              <a:rPr lang="en-US">
                <a:latin typeface="Buckeye Sans 2"/>
              </a:rPr>
              <a:t>Utilize any teaching experience</a:t>
            </a:r>
          </a:p>
          <a:p>
            <a:pPr lvl="1"/>
            <a:r>
              <a:rPr lang="en-US">
                <a:latin typeface="Buckeye Sans 2"/>
              </a:rPr>
              <a:t>Grading/Recitation Leader</a:t>
            </a:r>
          </a:p>
          <a:p>
            <a:pPr lvl="1"/>
            <a:r>
              <a:rPr lang="en-US">
                <a:latin typeface="Buckeye Sans 2"/>
              </a:rPr>
              <a:t>Mentorship and Tutoring</a:t>
            </a:r>
            <a:endParaRPr lang="en-US"/>
          </a:p>
          <a:p>
            <a:pPr lvl="1"/>
            <a:r>
              <a:rPr lang="en-US">
                <a:latin typeface="Buckeye Sans 2"/>
              </a:rPr>
              <a:t>Guest lecturing</a:t>
            </a:r>
          </a:p>
          <a:p>
            <a:pPr lvl="1"/>
            <a:r>
              <a:rPr lang="en-US"/>
              <a:t>Department Service (assignment or curriculum development)</a:t>
            </a:r>
          </a:p>
        </p:txBody>
      </p:sp>
      <p:pic>
        <p:nvPicPr>
          <p:cNvPr id="6" name="Picture 5">
            <a:extLst>
              <a:ext uri="{FF2B5EF4-FFF2-40B4-BE49-F238E27FC236}">
                <a16:creationId xmlns:a16="http://schemas.microsoft.com/office/drawing/2014/main" id="{7B22D908-25BC-F949-112D-8D95787F8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6390752" y="1583731"/>
            <a:ext cx="5650522" cy="3767015"/>
          </a:xfrm>
          <a:prstGeom prst="rect">
            <a:avLst/>
          </a:prstGeom>
        </p:spPr>
      </p:pic>
      <p:sp>
        <p:nvSpPr>
          <p:cNvPr id="7" name="Slide Number Placeholder 6">
            <a:extLst>
              <a:ext uri="{FF2B5EF4-FFF2-40B4-BE49-F238E27FC236}">
                <a16:creationId xmlns:a16="http://schemas.microsoft.com/office/drawing/2014/main" id="{B659599D-14A6-4899-984A-DF68DB456146}"/>
              </a:ext>
            </a:extLst>
          </p:cNvPr>
          <p:cNvSpPr>
            <a:spLocks noGrp="1" noRot="1" noMove="1" noResize="1" noEditPoints="1" noAdjustHandles="1" noChangeArrowheads="1" noChangeShapeType="1"/>
          </p:cNvSpPr>
          <p:nvPr>
            <p:ph type="sldNum" sz="quarter" idx="12"/>
          </p:nvPr>
        </p:nvSpPr>
        <p:spPr>
          <a:xfrm>
            <a:off x="10672460" y="6459626"/>
            <a:ext cx="49737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BBC3DE-DB19-9C42-B558-D52A0ED7E4AF}"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4" name="TextBox 3">
            <a:extLst>
              <a:ext uri="{FF2B5EF4-FFF2-40B4-BE49-F238E27FC236}">
                <a16:creationId xmlns:a16="http://schemas.microsoft.com/office/drawing/2014/main" id="{4B6E1F92-D059-58A6-E14E-3494F25F3B74}"/>
              </a:ext>
            </a:extLst>
          </p:cNvPr>
          <p:cNvSpPr txBox="1">
            <a:spLocks noGrp="1" noRot="1" noMove="1" noResize="1" noEditPoints="1" noAdjustHandles="1" noChangeArrowheads="1" noChangeShapeType="1"/>
          </p:cNvSpPr>
          <p:nvPr/>
        </p:nvSpPr>
        <p:spPr>
          <a:xfrm>
            <a:off x="11471564" y="6459626"/>
            <a:ext cx="72043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2229256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87D62-FEF7-F806-1B55-EF3680C935D2}"/>
              </a:ext>
            </a:extLst>
          </p:cNvPr>
          <p:cNvSpPr>
            <a:spLocks noGrp="1" noRot="1" noMove="1" noResize="1" noEditPoints="1" noAdjustHandles="1" noChangeArrowheads="1" noChangeShapeType="1"/>
          </p:cNvSpPr>
          <p:nvPr>
            <p:ph type="title"/>
          </p:nvPr>
        </p:nvSpPr>
        <p:spPr>
          <a:xfrm>
            <a:off x="653143" y="700644"/>
            <a:ext cx="10515600" cy="1058935"/>
          </a:xfrm>
        </p:spPr>
        <p:txBody>
          <a:bodyPr>
            <a:normAutofit/>
          </a:bodyPr>
          <a:lstStyle/>
          <a:p>
            <a:r>
              <a:rPr lang="en-US" sz="5400">
                <a:solidFill>
                  <a:srgbClr val="BA0C2F"/>
                </a:solidFill>
              </a:rPr>
              <a:t>Resources</a:t>
            </a:r>
          </a:p>
        </p:txBody>
      </p:sp>
      <p:pic>
        <p:nvPicPr>
          <p:cNvPr id="14" name="Picture Placeholder 13">
            <a:extLst>
              <a:ext uri="{FF2B5EF4-FFF2-40B4-BE49-F238E27FC236}">
                <a16:creationId xmlns:a16="http://schemas.microsoft.com/office/drawing/2014/main" id="{6C868F5C-D3FE-AE89-4146-DA483C9FCC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ph type="pic" sz="quarter" idx="26"/>
          </p:nvPr>
        </p:nvPicPr>
        <p:blipFill>
          <a:blip>
            <a:extLst>
              <a:ext uri="{96DAC541-7B7A-43D3-8B79-37D633B846F1}">
                <asvg:svgBlip xmlns:asvg="http://schemas.microsoft.com/office/drawing/2016/SVG/main" r:embed="rId3"/>
              </a:ext>
            </a:extLst>
          </a:blip>
          <a:srcRect/>
          <a:stretch/>
        </p:blipFill>
        <p:spPr>
          <a:xfrm>
            <a:off x="1020862" y="2340997"/>
            <a:ext cx="914400" cy="914400"/>
          </a:xfrm>
        </p:spPr>
      </p:pic>
      <p:sp>
        <p:nvSpPr>
          <p:cNvPr id="7" name="Content Placeholder 6">
            <a:extLst>
              <a:ext uri="{FF2B5EF4-FFF2-40B4-BE49-F238E27FC236}">
                <a16:creationId xmlns:a16="http://schemas.microsoft.com/office/drawing/2014/main" id="{106A7D37-65A6-3DB5-B2EB-EF461A81DF69}"/>
              </a:ext>
            </a:extLst>
          </p:cNvPr>
          <p:cNvSpPr>
            <a:spLocks noGrp="1" noRot="1" noMove="1" noResize="1" noEditPoints="1" noAdjustHandles="1" noChangeArrowheads="1" noChangeShapeType="1"/>
          </p:cNvSpPr>
          <p:nvPr>
            <p:ph idx="25"/>
          </p:nvPr>
        </p:nvSpPr>
        <p:spPr>
          <a:xfrm>
            <a:off x="2360883" y="2371650"/>
            <a:ext cx="3451969" cy="1350309"/>
          </a:xfrm>
        </p:spPr>
        <p:txBody>
          <a:bodyPr>
            <a:noAutofit/>
          </a:bodyPr>
          <a:lstStyle/>
          <a:p>
            <a:r>
              <a:rPr lang="en-US" sz="2400" b="0" i="0" dirty="0">
                <a:solidFill>
                  <a:schemeClr val="tx1"/>
                </a:solidFill>
                <a:effectLst/>
                <a:latin typeface="+mn-lt"/>
              </a:rPr>
              <a:t>The Drake Institute </a:t>
            </a:r>
            <a:r>
              <a:rPr lang="en-US" sz="2400" dirty="0">
                <a:solidFill>
                  <a:schemeClr val="tx1"/>
                </a:solidFill>
                <a:latin typeface="+mn-lt"/>
              </a:rPr>
              <a:t>provides consultations on teaching statements and portfolios</a:t>
            </a:r>
          </a:p>
          <a:p>
            <a:endParaRPr lang="en-US" sz="2400" dirty="0">
              <a:solidFill>
                <a:srgbClr val="212325"/>
              </a:solidFill>
              <a:latin typeface="+mn-lt"/>
            </a:endParaRPr>
          </a:p>
        </p:txBody>
      </p:sp>
      <p:pic>
        <p:nvPicPr>
          <p:cNvPr id="18" name="Picture Placeholder 17">
            <a:extLst>
              <a:ext uri="{FF2B5EF4-FFF2-40B4-BE49-F238E27FC236}">
                <a16:creationId xmlns:a16="http://schemas.microsoft.com/office/drawing/2014/main" id="{B7DDE16E-65B5-8DED-2B0C-29EB452078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ph type="pic" sz="quarter" idx="24"/>
          </p:nvPr>
        </p:nvPicPr>
        <p:blipFill>
          <a:blip>
            <a:extLst>
              <a:ext uri="{96DAC541-7B7A-43D3-8B79-37D633B846F1}">
                <asvg:svgBlip xmlns:asvg="http://schemas.microsoft.com/office/drawing/2016/SVG/main" r:embed="rId4"/>
              </a:ext>
            </a:extLst>
          </a:blip>
          <a:srcRect/>
          <a:stretch/>
        </p:blipFill>
        <p:spPr>
          <a:xfrm>
            <a:off x="1020862" y="4318704"/>
            <a:ext cx="914400" cy="914400"/>
          </a:xfrm>
        </p:spPr>
      </p:pic>
      <p:sp>
        <p:nvSpPr>
          <p:cNvPr id="5" name="Content Placeholder 4">
            <a:extLst>
              <a:ext uri="{FF2B5EF4-FFF2-40B4-BE49-F238E27FC236}">
                <a16:creationId xmlns:a16="http://schemas.microsoft.com/office/drawing/2014/main" id="{D49C7AE5-D1A5-2D56-5E7E-B28A625829DA}"/>
              </a:ext>
            </a:extLst>
          </p:cNvPr>
          <p:cNvSpPr>
            <a:spLocks noGrp="1" noRot="1" noMove="1" noResize="1" noEditPoints="1" noAdjustHandles="1" noChangeArrowheads="1" noChangeShapeType="1"/>
          </p:cNvSpPr>
          <p:nvPr>
            <p:ph idx="1"/>
          </p:nvPr>
        </p:nvSpPr>
        <p:spPr>
          <a:xfrm>
            <a:off x="2360883" y="4334030"/>
            <a:ext cx="3451969" cy="1350309"/>
          </a:xfrm>
        </p:spPr>
        <p:txBody>
          <a:bodyPr vert="horz" lIns="91440" tIns="45720" rIns="91440" bIns="45720" rtlCol="0" anchor="t">
            <a:normAutofit fontScale="92500"/>
          </a:bodyPr>
          <a:lstStyle/>
          <a:p>
            <a:r>
              <a:rPr lang="en-US" sz="2400" dirty="0">
                <a:solidFill>
                  <a:schemeClr val="tx1"/>
                </a:solidFill>
                <a:latin typeface="+mn-lt"/>
              </a:rPr>
              <a:t>Other teaching centers with good online resources: Waterloo and the University of Michigan </a:t>
            </a:r>
          </a:p>
        </p:txBody>
      </p:sp>
      <p:pic>
        <p:nvPicPr>
          <p:cNvPr id="16" name="Picture Placeholder 15">
            <a:extLst>
              <a:ext uri="{FF2B5EF4-FFF2-40B4-BE49-F238E27FC236}">
                <a16:creationId xmlns:a16="http://schemas.microsoft.com/office/drawing/2014/main" id="{722DEA34-163F-FEFC-741F-89D8272A751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ph type="pic" sz="quarter" idx="37"/>
          </p:nvPr>
        </p:nvPicPr>
        <p:blipFill>
          <a:blip>
            <a:extLst>
              <a:ext uri="{96DAC541-7B7A-43D3-8B79-37D633B846F1}">
                <asvg:svgBlip xmlns:asvg="http://schemas.microsoft.com/office/drawing/2016/SVG/main" r:embed="rId5"/>
              </a:ext>
            </a:extLst>
          </a:blip>
          <a:srcRect/>
          <a:stretch/>
        </p:blipFill>
        <p:spPr>
          <a:xfrm>
            <a:off x="6379150" y="2340997"/>
            <a:ext cx="914400" cy="914400"/>
          </a:xfrm>
        </p:spPr>
      </p:pic>
      <p:sp>
        <p:nvSpPr>
          <p:cNvPr id="11" name="Content Placeholder 10">
            <a:extLst>
              <a:ext uri="{FF2B5EF4-FFF2-40B4-BE49-F238E27FC236}">
                <a16:creationId xmlns:a16="http://schemas.microsoft.com/office/drawing/2014/main" id="{DF155596-A514-81D1-47F5-B0EF91E6334D}"/>
              </a:ext>
            </a:extLst>
          </p:cNvPr>
          <p:cNvSpPr>
            <a:spLocks noGrp="1" noRot="1" noMove="1" noResize="1" noEditPoints="1" noAdjustHandles="1" noChangeArrowheads="1" noChangeShapeType="1"/>
          </p:cNvSpPr>
          <p:nvPr>
            <p:ph idx="36"/>
          </p:nvPr>
        </p:nvSpPr>
        <p:spPr>
          <a:xfrm>
            <a:off x="7719171" y="2340997"/>
            <a:ext cx="3451969" cy="1350309"/>
          </a:xfrm>
        </p:spPr>
        <p:txBody>
          <a:bodyPr>
            <a:normAutofit/>
          </a:bodyPr>
          <a:lstStyle/>
          <a:p>
            <a:r>
              <a:rPr lang="en-US" sz="2400">
                <a:solidFill>
                  <a:schemeClr val="tx1"/>
                </a:solidFill>
                <a:latin typeface="+mn-lt"/>
              </a:rPr>
              <a:t>Feedback from others in your field is also essential! </a:t>
            </a:r>
          </a:p>
          <a:p>
            <a:endParaRPr lang="en-US" sz="2400">
              <a:latin typeface="+mn-lt"/>
            </a:endParaRPr>
          </a:p>
        </p:txBody>
      </p:sp>
      <p:pic>
        <p:nvPicPr>
          <p:cNvPr id="20" name="Picture Placeholder 19">
            <a:extLst>
              <a:ext uri="{FF2B5EF4-FFF2-40B4-BE49-F238E27FC236}">
                <a16:creationId xmlns:a16="http://schemas.microsoft.com/office/drawing/2014/main" id="{E1BBA738-FF4B-FED5-0BB9-A675AAE5B51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ph type="pic" sz="quarter" idx="35"/>
          </p:nvPr>
        </p:nvPicPr>
        <p:blipFill>
          <a:blip>
            <a:extLst>
              <a:ext uri="{96DAC541-7B7A-43D3-8B79-37D633B846F1}">
                <asvg:svgBlip xmlns:asvg="http://schemas.microsoft.com/office/drawing/2016/SVG/main" r:embed="rId6"/>
              </a:ext>
            </a:extLst>
          </a:blip>
          <a:srcRect/>
          <a:stretch/>
        </p:blipFill>
        <p:spPr>
          <a:xfrm>
            <a:off x="6379150" y="4318704"/>
            <a:ext cx="914400" cy="914400"/>
          </a:xfrm>
        </p:spPr>
      </p:pic>
      <p:sp>
        <p:nvSpPr>
          <p:cNvPr id="9" name="Content Placeholder 8">
            <a:extLst>
              <a:ext uri="{FF2B5EF4-FFF2-40B4-BE49-F238E27FC236}">
                <a16:creationId xmlns:a16="http://schemas.microsoft.com/office/drawing/2014/main" id="{7F54AD56-E813-E220-6DA9-719F93F47C45}"/>
              </a:ext>
            </a:extLst>
          </p:cNvPr>
          <p:cNvSpPr>
            <a:spLocks noGrp="1" noRot="1" noMove="1" noResize="1" noEditPoints="1" noAdjustHandles="1" noChangeArrowheads="1" noChangeShapeType="1"/>
          </p:cNvSpPr>
          <p:nvPr>
            <p:ph idx="34"/>
          </p:nvPr>
        </p:nvSpPr>
        <p:spPr>
          <a:xfrm>
            <a:off x="7719171" y="4318704"/>
            <a:ext cx="3451969" cy="1350309"/>
          </a:xfrm>
        </p:spPr>
        <p:txBody>
          <a:bodyPr>
            <a:noAutofit/>
          </a:bodyPr>
          <a:lstStyle/>
          <a:p>
            <a:pPr algn="ctr" fontAlgn="base"/>
            <a:r>
              <a:rPr lang="en-US" sz="2400">
                <a:solidFill>
                  <a:schemeClr val="tx1"/>
                </a:solidFill>
                <a:latin typeface="+mn-lt"/>
              </a:rPr>
              <a:t>Find examples and resources at the workshop website: </a:t>
            </a:r>
            <a:r>
              <a:rPr lang="en-US" sz="2400" b="0" i="0">
                <a:solidFill>
                  <a:srgbClr val="181818"/>
                </a:solidFill>
                <a:effectLst/>
                <a:latin typeface="Arial" panose="020B0604020202020204" pitchFamily="34" charset="0"/>
                <a:hlinkClick r:id="rId7"/>
              </a:rPr>
              <a:t>https://go.osu.edu/teaching-statements</a:t>
            </a:r>
            <a:r>
              <a:rPr lang="en-US" sz="2400" b="0" i="0">
                <a:solidFill>
                  <a:srgbClr val="181818"/>
                </a:solidFill>
                <a:effectLst/>
                <a:latin typeface="Arial" panose="020B0604020202020204" pitchFamily="34" charset="0"/>
              </a:rPr>
              <a:t> </a:t>
            </a:r>
          </a:p>
          <a:p>
            <a:pPr marL="285750" indent="-285750">
              <a:buFont typeface="Arial" panose="020B0604020202020204" pitchFamily="34" charset="0"/>
              <a:buChar char="•"/>
            </a:pPr>
            <a:endParaRPr lang="en-US" sz="2400">
              <a:solidFill>
                <a:srgbClr val="BA0C2F"/>
              </a:solidFill>
              <a:latin typeface="+mn-lt"/>
            </a:endParaRPr>
          </a:p>
        </p:txBody>
      </p:sp>
      <p:sp>
        <p:nvSpPr>
          <p:cNvPr id="4" name="Slide Number Placeholder 3">
            <a:extLst>
              <a:ext uri="{FF2B5EF4-FFF2-40B4-BE49-F238E27FC236}">
                <a16:creationId xmlns:a16="http://schemas.microsoft.com/office/drawing/2014/main" id="{5691CA34-4C03-DB7C-EA5A-362F91A9C9C3}"/>
              </a:ext>
            </a:extLst>
          </p:cNvPr>
          <p:cNvSpPr>
            <a:spLocks noGrp="1" noRot="1" noMove="1" noResize="1" noEditPoints="1" noAdjustHandles="1" noChangeArrowheads="1" noChangeShapeType="1"/>
          </p:cNvSpPr>
          <p:nvPr>
            <p:ph type="sldNum" sz="quarter" idx="12"/>
          </p:nvPr>
        </p:nvSpPr>
        <p:spPr>
          <a:xfrm>
            <a:off x="10920054" y="6370261"/>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3" name="TextBox 2">
            <a:extLst>
              <a:ext uri="{FF2B5EF4-FFF2-40B4-BE49-F238E27FC236}">
                <a16:creationId xmlns:a16="http://schemas.microsoft.com/office/drawing/2014/main" id="{D7BAB903-DF45-049E-6146-C04331A37F99}"/>
              </a:ext>
            </a:extLst>
          </p:cNvPr>
          <p:cNvSpPr txBox="1">
            <a:spLocks noGrp="1" noRot="1" noMove="1" noResize="1" noEditPoints="1" noAdjustHandles="1" noChangeArrowheads="1" noChangeShapeType="1"/>
          </p:cNvSpPr>
          <p:nvPr/>
        </p:nvSpPr>
        <p:spPr>
          <a:xfrm>
            <a:off x="11662063" y="6370261"/>
            <a:ext cx="52993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AA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40656550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CD1727-78FF-4A0F-6196-0301EA3590FE}"/>
              </a:ext>
            </a:extLst>
          </p:cNvPr>
          <p:cNvSpPr>
            <a:spLocks noGrp="1" noRot="1" noMove="1" noResize="1" noEditPoints="1" noAdjustHandles="1" noChangeArrowheads="1" noChangeShapeType="1"/>
          </p:cNvSpPr>
          <p:nvPr>
            <p:ph type="title"/>
          </p:nvPr>
        </p:nvSpPr>
        <p:spPr>
          <a:xfrm>
            <a:off x="5856550" y="403767"/>
            <a:ext cx="5784989" cy="933714"/>
          </a:xfrm>
        </p:spPr>
        <p:txBody>
          <a:bodyPr>
            <a:normAutofit fontScale="90000"/>
          </a:bodyPr>
          <a:lstStyle/>
          <a:p>
            <a:pPr algn="ctr"/>
            <a:r>
              <a:rPr lang="en-US" sz="6000"/>
              <a:t>Thank You!</a:t>
            </a:r>
          </a:p>
        </p:txBody>
      </p:sp>
      <p:pic>
        <p:nvPicPr>
          <p:cNvPr id="4" name="Picture 3" descr="QR code for providing feedback on the workshop">
            <a:extLst>
              <a:ext uri="{FF2B5EF4-FFF2-40B4-BE49-F238E27FC236}">
                <a16:creationId xmlns:a16="http://schemas.microsoft.com/office/drawing/2014/main" id="{CA7430D1-52CC-9838-0DE7-1DB25F9FAA49}"/>
              </a:ext>
            </a:extLst>
          </p:cNvPr>
          <p:cNvPicPr>
            <a:picLocks noGrp="1" noRot="1" noChangeAspect="1" noMove="1" noResize="1" noEditPoints="1" noAdjustHandles="1" noChangeArrowheads="1" noChangeShapeType="1" noCrop="1"/>
          </p:cNvPicPr>
          <p:nvPr/>
        </p:nvPicPr>
        <p:blipFill>
          <a:blip r:embed="rId3"/>
          <a:stretch>
            <a:fillRect/>
          </a:stretch>
        </p:blipFill>
        <p:spPr>
          <a:xfrm>
            <a:off x="622190" y="1546754"/>
            <a:ext cx="3992339" cy="3847163"/>
          </a:xfrm>
          <a:prstGeom prst="rect">
            <a:avLst/>
          </a:prstGeom>
        </p:spPr>
      </p:pic>
      <p:sp>
        <p:nvSpPr>
          <p:cNvPr id="7" name="Content Placeholder 6">
            <a:extLst>
              <a:ext uri="{FF2B5EF4-FFF2-40B4-BE49-F238E27FC236}">
                <a16:creationId xmlns:a16="http://schemas.microsoft.com/office/drawing/2014/main" id="{CF8AEFD3-750C-EDD3-7717-EF9875CCF94F}"/>
              </a:ext>
            </a:extLst>
          </p:cNvPr>
          <p:cNvSpPr>
            <a:spLocks noGrp="1" noRot="1" noMove="1" noResize="1" noEditPoints="1" noAdjustHandles="1" noChangeArrowheads="1" noChangeShapeType="1"/>
          </p:cNvSpPr>
          <p:nvPr>
            <p:ph sz="half" idx="13"/>
          </p:nvPr>
        </p:nvSpPr>
        <p:spPr>
          <a:xfrm>
            <a:off x="4821382" y="1733265"/>
            <a:ext cx="7243239" cy="4720967"/>
          </a:xfrm>
        </p:spPr>
        <p:txBody>
          <a:bodyPr>
            <a:normAutofit/>
          </a:bodyPr>
          <a:lstStyle/>
          <a:p>
            <a:pPr algn="ctr" fontAlgn="base"/>
            <a:r>
              <a:rPr lang="en-US" sz="2800" b="0" i="0" u="none" strike="noStrike" dirty="0">
                <a:effectLst/>
                <a:latin typeface="Buckeye Sans" panose="00000500000000000000"/>
              </a:rPr>
              <a:t>Feedback Survey</a:t>
            </a:r>
            <a:endParaRPr lang="en-US" sz="2800" b="0" i="0" u="sng" strike="noStrike" dirty="0">
              <a:solidFill>
                <a:srgbClr val="0563C1"/>
              </a:solidFill>
              <a:effectLst/>
              <a:latin typeface="Calibri" panose="020F0502020204030204" pitchFamily="34" charset="0"/>
            </a:endParaRPr>
          </a:p>
          <a:p>
            <a:pPr algn="ctr" fontAlgn="base"/>
            <a:r>
              <a:rPr lang="en-US" sz="2800" b="0" i="0" u="sng" dirty="0">
                <a:solidFill>
                  <a:srgbClr val="0563C1"/>
                </a:solidFill>
                <a:effectLst/>
                <a:latin typeface="+mn-lt"/>
                <a:hlinkClick r:id="rId4"/>
              </a:rPr>
              <a:t>go.osu.edu/teaching-statements-survey</a:t>
            </a:r>
            <a:endParaRPr lang="en-US" sz="2800" b="0" i="0" u="sng" dirty="0">
              <a:solidFill>
                <a:srgbClr val="0563C1"/>
              </a:solidFill>
              <a:effectLst/>
              <a:latin typeface="+mn-lt"/>
            </a:endParaRPr>
          </a:p>
          <a:p>
            <a:pPr algn="ctr" fontAlgn="base"/>
            <a:endParaRPr lang="en-US" b="0" i="0" dirty="0">
              <a:solidFill>
                <a:srgbClr val="181818"/>
              </a:solidFill>
              <a:effectLst/>
              <a:latin typeface="Segoe UI" panose="020B0502040204020203" pitchFamily="34" charset="0"/>
            </a:endParaRPr>
          </a:p>
          <a:p>
            <a:pPr algn="ctr" rtl="0" fontAlgn="base"/>
            <a:r>
              <a:rPr lang="en-US" sz="2800" b="0" i="0" u="none" strike="noStrike" dirty="0">
                <a:effectLst/>
                <a:latin typeface="Buckeye Sans" panose="00000500000000000000"/>
              </a:rPr>
              <a:t>Stay up-to-date on Drake Institute learning opportunities by visiting our website at</a:t>
            </a:r>
            <a:endParaRPr lang="en-US" sz="2800" dirty="0">
              <a:solidFill>
                <a:srgbClr val="181818"/>
              </a:solidFill>
              <a:latin typeface="Buckeye Sans" panose="00000500000000000000"/>
            </a:endParaRPr>
          </a:p>
          <a:p>
            <a:pPr algn="ctr" fontAlgn="base"/>
            <a:r>
              <a:rPr lang="en-US" sz="2800" dirty="0">
                <a:solidFill>
                  <a:srgbClr val="181818"/>
                </a:solidFill>
                <a:latin typeface="Segoe UI" panose="020B0502040204020203" pitchFamily="34" charset="0"/>
                <a:hlinkClick r:id="rId5"/>
              </a:rPr>
              <a:t>https://drakeinstitute.osu.edu/learning-opportunities</a:t>
            </a:r>
            <a:endParaRPr lang="en-US" sz="2800" dirty="0">
              <a:solidFill>
                <a:srgbClr val="181818"/>
              </a:solidFill>
              <a:latin typeface="Segoe UI" panose="020B0502040204020203" pitchFamily="34" charset="0"/>
            </a:endParaRPr>
          </a:p>
          <a:p>
            <a:pPr algn="ctr" fontAlgn="base"/>
            <a:endParaRPr lang="en-US" sz="2800" b="0" i="0" dirty="0">
              <a:solidFill>
                <a:srgbClr val="181818"/>
              </a:solidFill>
              <a:effectLst/>
              <a:latin typeface="Segoe UI" panose="020B0502040204020203" pitchFamily="34" charset="0"/>
            </a:endParaRPr>
          </a:p>
          <a:p>
            <a:pPr algn="ctr" rtl="0" fontAlgn="base"/>
            <a:r>
              <a:rPr lang="en-US" sz="2800" b="0" i="0" u="none" strike="noStrike" dirty="0">
                <a:effectLst/>
                <a:latin typeface="Buckeye Sans" panose="00000500000000000000"/>
              </a:rPr>
              <a:t>Questions about today’s topic? </a:t>
            </a:r>
            <a:br>
              <a:rPr lang="en-US" sz="2800" b="0" i="0" u="none" strike="noStrike" dirty="0">
                <a:effectLst/>
                <a:latin typeface="Buckeye Sans" panose="00000500000000000000"/>
              </a:rPr>
            </a:br>
            <a:r>
              <a:rPr lang="en-US" sz="2800" b="0" i="0" u="none" strike="noStrike" dirty="0">
                <a:effectLst/>
                <a:latin typeface="Buckeye Sans" panose="00000500000000000000"/>
              </a:rPr>
              <a:t>E-mail </a:t>
            </a:r>
            <a:r>
              <a:rPr lang="en-US" sz="2800" b="0" i="0" u="sng" strike="noStrike" dirty="0">
                <a:solidFill>
                  <a:srgbClr val="CD5D47"/>
                </a:solidFill>
                <a:effectLst/>
                <a:latin typeface="Buckeye Sans" panose="00000500000000000000"/>
                <a:hlinkClick r:id="rId6"/>
              </a:rPr>
              <a:t>drakeinstitute@osu.edu</a:t>
            </a:r>
            <a:r>
              <a:rPr lang="en-US" sz="2800" b="0" i="0" u="none" strike="noStrike" dirty="0">
                <a:solidFill>
                  <a:srgbClr val="181818"/>
                </a:solidFill>
                <a:effectLst/>
                <a:latin typeface="Buckeye Sans" panose="00000500000000000000"/>
              </a:rPr>
              <a:t> </a:t>
            </a:r>
            <a:r>
              <a:rPr lang="en-US" sz="2800" b="0" i="0" dirty="0">
                <a:solidFill>
                  <a:srgbClr val="181818"/>
                </a:solidFill>
                <a:effectLst/>
                <a:latin typeface="Buckeye Sans" panose="00000500000000000000"/>
              </a:rPr>
              <a:t>​</a:t>
            </a:r>
            <a:endParaRPr lang="en-US" sz="2800" b="0" i="0" dirty="0">
              <a:solidFill>
                <a:srgbClr val="181818"/>
              </a:solidFill>
              <a:effectLst/>
              <a:latin typeface="Segoe UI" panose="020B0502040204020203" pitchFamily="34" charset="0"/>
            </a:endParaRPr>
          </a:p>
        </p:txBody>
      </p:sp>
      <p:sp>
        <p:nvSpPr>
          <p:cNvPr id="14" name="Slide Number Placeholder 2">
            <a:extLst>
              <a:ext uri="{FF2B5EF4-FFF2-40B4-BE49-F238E27FC236}">
                <a16:creationId xmlns:a16="http://schemas.microsoft.com/office/drawing/2014/main" id="{4A5DFC8D-60C9-B946-F535-BCF30A05BD8D}"/>
              </a:ext>
            </a:extLst>
          </p:cNvPr>
          <p:cNvSpPr>
            <a:spLocks noGrp="1" noRot="1" noMove="1" noResize="1" noEditPoints="1" noAdjustHandles="1" noChangeArrowheads="1" noChangeShapeType="1"/>
          </p:cNvSpPr>
          <p:nvPr>
            <p:ph type="sldNum" sz="quarter" idx="12"/>
          </p:nvPr>
        </p:nvSpPr>
        <p:spPr>
          <a:xfrm>
            <a:off x="10601289" y="6450316"/>
            <a:ext cx="49737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8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8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3C3CCEE4-FAB8-ED1B-0389-0264BDF7CC5E}"/>
              </a:ext>
            </a:extLst>
          </p:cNvPr>
          <p:cNvSpPr txBox="1">
            <a:spLocks noGrp="1" noRot="1" noMove="1" noResize="1" noEditPoints="1" noAdjustHandles="1" noChangeArrowheads="1" noChangeShapeType="1"/>
          </p:cNvSpPr>
          <p:nvPr/>
        </p:nvSpPr>
        <p:spPr>
          <a:xfrm>
            <a:off x="11450782" y="6459626"/>
            <a:ext cx="74121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4293276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190D9-9545-E1AC-AEBB-E8F0A4F490BF}"/>
              </a:ext>
            </a:extLst>
          </p:cNvPr>
          <p:cNvSpPr>
            <a:spLocks noGrp="1" noRot="1" noMove="1" noResize="1" noEditPoints="1" noAdjustHandles="1" noChangeArrowheads="1" noChangeShapeType="1"/>
          </p:cNvSpPr>
          <p:nvPr>
            <p:ph type="title"/>
          </p:nvPr>
        </p:nvSpPr>
        <p:spPr/>
        <p:txBody>
          <a:bodyPr>
            <a:normAutofit fontScale="90000"/>
          </a:bodyPr>
          <a:lstStyle/>
          <a:p>
            <a:r>
              <a:rPr lang="en-US"/>
              <a:t>Learning Outcomes</a:t>
            </a:r>
          </a:p>
        </p:txBody>
      </p:sp>
      <p:sp>
        <p:nvSpPr>
          <p:cNvPr id="3" name="Content Placeholder 2">
            <a:extLst>
              <a:ext uri="{FF2B5EF4-FFF2-40B4-BE49-F238E27FC236}">
                <a16:creationId xmlns:a16="http://schemas.microsoft.com/office/drawing/2014/main" id="{1835EAE5-F8A3-CC10-29BC-9E1C8E265F35}"/>
              </a:ext>
            </a:extLst>
          </p:cNvPr>
          <p:cNvSpPr>
            <a:spLocks noGrp="1" noRot="1" noMove="1" noResize="1" noEditPoints="1" noAdjustHandles="1" noChangeArrowheads="1" noChangeShapeType="1"/>
          </p:cNvSpPr>
          <p:nvPr>
            <p:ph sz="half" idx="2"/>
          </p:nvPr>
        </p:nvSpPr>
        <p:spPr/>
        <p:txBody>
          <a:bodyPr/>
          <a:lstStyle/>
          <a:p>
            <a:r>
              <a:rPr lang="en-US"/>
              <a:t>Following this workshop, participants should be able to:</a:t>
            </a:r>
          </a:p>
        </p:txBody>
      </p:sp>
      <p:pic>
        <p:nvPicPr>
          <p:cNvPr id="14" name="Picture Placeholder 13">
            <a:extLst>
              <a:ext uri="{FF2B5EF4-FFF2-40B4-BE49-F238E27FC236}">
                <a16:creationId xmlns:a16="http://schemas.microsoft.com/office/drawing/2014/main" id="{C65A803B-3A60-34B6-35F6-2872F615EB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ph type="pic" sz="quarter" idx="13"/>
          </p:nvPr>
        </p:nvPicPr>
        <p:blipFill>
          <a:blip>
            <a:extLst>
              <a:ext uri="{96DAC541-7B7A-43D3-8B79-37D633B846F1}">
                <asvg:svgBlip xmlns:asvg="http://schemas.microsoft.com/office/drawing/2016/SVG/main" r:embed="rId3"/>
              </a:ext>
            </a:extLst>
          </a:blip>
          <a:srcRect/>
          <a:stretch/>
        </p:blipFill>
        <p:spPr>
          <a:xfrm>
            <a:off x="4254118" y="875825"/>
            <a:ext cx="914400" cy="914400"/>
          </a:xfrm>
        </p:spPr>
      </p:pic>
      <p:sp>
        <p:nvSpPr>
          <p:cNvPr id="6" name="Content Placeholder 5">
            <a:extLst>
              <a:ext uri="{FF2B5EF4-FFF2-40B4-BE49-F238E27FC236}">
                <a16:creationId xmlns:a16="http://schemas.microsoft.com/office/drawing/2014/main" id="{C5506642-DF22-7470-A082-03CEB3FB83EF}"/>
              </a:ext>
            </a:extLst>
          </p:cNvPr>
          <p:cNvSpPr>
            <a:spLocks noGrp="1" noRot="1" noMove="1" noResize="1" noEditPoints="1" noAdjustHandles="1" noChangeArrowheads="1" noChangeShapeType="1"/>
          </p:cNvSpPr>
          <p:nvPr>
            <p:ph sz="half" idx="19"/>
          </p:nvPr>
        </p:nvSpPr>
        <p:spPr>
          <a:xfrm>
            <a:off x="5320106" y="875825"/>
            <a:ext cx="5207189" cy="914400"/>
          </a:xfrm>
        </p:spPr>
        <p:txBody>
          <a:bodyPr/>
          <a:lstStyle/>
          <a:p>
            <a:pPr marL="0" indent="0" algn="l">
              <a:buNone/>
            </a:pPr>
            <a:r>
              <a:rPr lang="en-US" sz="2400" b="1" u="sng">
                <a:solidFill>
                  <a:srgbClr val="3F4443"/>
                </a:solidFill>
                <a:latin typeface="Buckeye Sans"/>
                <a:cs typeface="Arial"/>
              </a:rPr>
              <a:t>Describe </a:t>
            </a:r>
            <a:r>
              <a:rPr lang="en-US" sz="2400">
                <a:solidFill>
                  <a:srgbClr val="3F4443"/>
                </a:solidFill>
                <a:latin typeface="Buckeye Sans"/>
                <a:cs typeface="Arial"/>
              </a:rPr>
              <a:t>the format and components of teaching portfolios and teaching statements</a:t>
            </a:r>
          </a:p>
        </p:txBody>
      </p:sp>
      <p:pic>
        <p:nvPicPr>
          <p:cNvPr id="16" name="Picture Placeholder 15">
            <a:extLst>
              <a:ext uri="{FF2B5EF4-FFF2-40B4-BE49-F238E27FC236}">
                <a16:creationId xmlns:a16="http://schemas.microsoft.com/office/drawing/2014/main" id="{54B57F70-4E4F-6275-6EE1-4898C8D7565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ph type="pic" sz="quarter" idx="20"/>
          </p:nvPr>
        </p:nvPicPr>
        <p:blipFill>
          <a:blip>
            <a:extLst>
              <a:ext uri="{96DAC541-7B7A-43D3-8B79-37D633B846F1}">
                <asvg:svgBlip xmlns:asvg="http://schemas.microsoft.com/office/drawing/2016/SVG/main" r:embed="rId4"/>
              </a:ext>
            </a:extLst>
          </a:blip>
          <a:srcRect/>
          <a:stretch/>
        </p:blipFill>
        <p:spPr>
          <a:xfrm>
            <a:off x="4254118" y="2224634"/>
            <a:ext cx="914400" cy="914400"/>
          </a:xfrm>
        </p:spPr>
      </p:pic>
      <p:sp>
        <p:nvSpPr>
          <p:cNvPr id="9" name="Content Placeholder 8">
            <a:extLst>
              <a:ext uri="{FF2B5EF4-FFF2-40B4-BE49-F238E27FC236}">
                <a16:creationId xmlns:a16="http://schemas.microsoft.com/office/drawing/2014/main" id="{BD1821CA-A61E-5856-6003-F92ED888FD38}"/>
              </a:ext>
            </a:extLst>
          </p:cNvPr>
          <p:cNvSpPr>
            <a:spLocks noGrp="1" noRot="1" noMove="1" noResize="1" noEditPoints="1" noAdjustHandles="1" noChangeArrowheads="1" noChangeShapeType="1"/>
          </p:cNvSpPr>
          <p:nvPr>
            <p:ph sz="half" idx="24"/>
          </p:nvPr>
        </p:nvSpPr>
        <p:spPr>
          <a:xfrm>
            <a:off x="5320106" y="2224634"/>
            <a:ext cx="5207189" cy="914400"/>
          </a:xfrm>
        </p:spPr>
        <p:txBody>
          <a:bodyPr/>
          <a:lstStyle/>
          <a:p>
            <a:pPr marL="0" indent="0" algn="l">
              <a:buNone/>
            </a:pPr>
            <a:r>
              <a:rPr lang="en-US" sz="2400" b="1" u="sng">
                <a:latin typeface="Buckeye Sans"/>
                <a:cs typeface="Arial"/>
              </a:rPr>
              <a:t>Structure </a:t>
            </a:r>
            <a:r>
              <a:rPr lang="en-US" sz="2400">
                <a:latin typeface="Buckeye Sans"/>
                <a:cs typeface="Arial"/>
              </a:rPr>
              <a:t>a teaching statement around goals, methods, and assessment</a:t>
            </a:r>
          </a:p>
        </p:txBody>
      </p:sp>
      <p:pic>
        <p:nvPicPr>
          <p:cNvPr id="18" name="Picture Placeholder 17" descr="Lightbulb with solid fill">
            <a:extLst>
              <a:ext uri="{FF2B5EF4-FFF2-40B4-BE49-F238E27FC236}">
                <a16:creationId xmlns:a16="http://schemas.microsoft.com/office/drawing/2014/main" id="{31F96031-EC83-0459-B67E-48ABA2E968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ph type="pic" sz="quarter" idx="23"/>
          </p:nvPr>
        </p:nvPicPr>
        <p:blipFill>
          <a:blip>
            <a:extLst>
              <a:ext uri="{96DAC541-7B7A-43D3-8B79-37D633B846F1}">
                <asvg:svgBlip xmlns:asvg="http://schemas.microsoft.com/office/drawing/2016/SVG/main" r:embed="rId5"/>
              </a:ext>
            </a:extLst>
          </a:blip>
          <a:srcRect/>
          <a:stretch/>
        </p:blipFill>
        <p:spPr>
          <a:xfrm>
            <a:off x="4254118" y="3573443"/>
            <a:ext cx="914400" cy="914400"/>
          </a:xfrm>
        </p:spPr>
      </p:pic>
      <p:sp>
        <p:nvSpPr>
          <p:cNvPr id="10" name="Content Placeholder 9">
            <a:extLst>
              <a:ext uri="{FF2B5EF4-FFF2-40B4-BE49-F238E27FC236}">
                <a16:creationId xmlns:a16="http://schemas.microsoft.com/office/drawing/2014/main" id="{4D51BD03-817B-79ED-10E6-65A7480D64F1}"/>
              </a:ext>
            </a:extLst>
          </p:cNvPr>
          <p:cNvSpPr>
            <a:spLocks noGrp="1" noRot="1" noMove="1" noResize="1" noEditPoints="1" noAdjustHandles="1" noChangeArrowheads="1" noChangeShapeType="1"/>
          </p:cNvSpPr>
          <p:nvPr>
            <p:ph sz="half" idx="25"/>
          </p:nvPr>
        </p:nvSpPr>
        <p:spPr>
          <a:xfrm>
            <a:off x="5320106" y="3612189"/>
            <a:ext cx="5207189" cy="914400"/>
          </a:xfrm>
        </p:spPr>
        <p:txBody>
          <a:bodyPr/>
          <a:lstStyle/>
          <a:p>
            <a:pPr marL="0" indent="0" algn="l">
              <a:buNone/>
            </a:pPr>
            <a:r>
              <a:rPr lang="en-US" sz="2400" b="1" u="sng">
                <a:latin typeface="Buckeye Sans"/>
                <a:cs typeface="Arial"/>
              </a:rPr>
              <a:t>Identify </a:t>
            </a:r>
            <a:r>
              <a:rPr lang="en-US" sz="2400">
                <a:latin typeface="Buckeye Sans"/>
                <a:cs typeface="Arial"/>
              </a:rPr>
              <a:t>general strategies for effectively documenting teaching</a:t>
            </a:r>
          </a:p>
        </p:txBody>
      </p:sp>
      <p:pic>
        <p:nvPicPr>
          <p:cNvPr id="11" name="Graphic 10" descr="Thought bubble with solid fill">
            <a:extLst>
              <a:ext uri="{FF2B5EF4-FFF2-40B4-BE49-F238E27FC236}">
                <a16:creationId xmlns:a16="http://schemas.microsoft.com/office/drawing/2014/main" id="{C7F6DACC-B2D2-1B9E-D060-0835A1FCC4A3}"/>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6"/>
              </a:ext>
            </a:extLst>
          </a:blip>
          <a:srcRect/>
          <a:stretch/>
        </p:blipFill>
        <p:spPr>
          <a:xfrm>
            <a:off x="4254118" y="4922252"/>
            <a:ext cx="914400" cy="914400"/>
          </a:xfrm>
          <a:prstGeom prst="rect">
            <a:avLst/>
          </a:prstGeom>
        </p:spPr>
      </p:pic>
      <p:sp>
        <p:nvSpPr>
          <p:cNvPr id="7" name="TextBox 6">
            <a:extLst>
              <a:ext uri="{FF2B5EF4-FFF2-40B4-BE49-F238E27FC236}">
                <a16:creationId xmlns:a16="http://schemas.microsoft.com/office/drawing/2014/main" id="{584F9B95-BAF1-3054-381F-9C7DA2FF8D32}"/>
              </a:ext>
            </a:extLst>
          </p:cNvPr>
          <p:cNvSpPr txBox="1">
            <a:spLocks noGrp="1" noRot="1" noMove="1" noResize="1" noEditPoints="1" noAdjustHandles="1" noChangeArrowheads="1" noChangeShapeType="1"/>
          </p:cNvSpPr>
          <p:nvPr/>
        </p:nvSpPr>
        <p:spPr>
          <a:xfrm>
            <a:off x="5320106" y="4947602"/>
            <a:ext cx="6096000" cy="830997"/>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3F4443"/>
                </a:solidFill>
                <a:effectLst/>
                <a:uLnTx/>
                <a:uFillTx/>
                <a:latin typeface="Buckeye Sans"/>
                <a:ea typeface="+mn-ea"/>
                <a:cs typeface="Arial"/>
              </a:rPr>
              <a:t>Reflect </a:t>
            </a:r>
            <a:r>
              <a:rPr kumimoji="0" lang="en-US" sz="2400" b="0" i="0" u="none" strike="noStrike" kern="1200" cap="none" spc="0" normalizeH="0" baseline="0" noProof="0">
                <a:ln>
                  <a:noFill/>
                </a:ln>
                <a:solidFill>
                  <a:srgbClr val="3F4443"/>
                </a:solidFill>
                <a:effectLst/>
                <a:uLnTx/>
                <a:uFillTx/>
                <a:latin typeface="Buckeye Sans"/>
                <a:ea typeface="+mn-ea"/>
                <a:cs typeface="Arial"/>
              </a:rPr>
              <a:t>on the story they want to tell about their teaching</a:t>
            </a:r>
          </a:p>
        </p:txBody>
      </p:sp>
      <p:sp>
        <p:nvSpPr>
          <p:cNvPr id="25" name="Slide Number Placeholder 24">
            <a:extLst>
              <a:ext uri="{FF2B5EF4-FFF2-40B4-BE49-F238E27FC236}">
                <a16:creationId xmlns:a16="http://schemas.microsoft.com/office/drawing/2014/main" id="{F1F7C94C-35A4-045E-C548-AC5F16C96689}"/>
              </a:ext>
            </a:extLst>
          </p:cNvPr>
          <p:cNvSpPr>
            <a:spLocks noGrp="1" noRot="1" noMove="1" noResize="1" noEditPoints="1" noAdjustHandles="1" noChangeArrowheads="1" noChangeShapeType="1"/>
          </p:cNvSpPr>
          <p:nvPr>
            <p:ph type="sldNum" sz="quarter" idx="12"/>
          </p:nvPr>
        </p:nvSpPr>
        <p:spPr>
          <a:xfrm>
            <a:off x="10984536" y="6370261"/>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4" name="TextBox 3">
            <a:extLst>
              <a:ext uri="{FF2B5EF4-FFF2-40B4-BE49-F238E27FC236}">
                <a16:creationId xmlns:a16="http://schemas.microsoft.com/office/drawing/2014/main" id="{8805728E-20D6-FFAB-B902-8CB8EDDD78A3}"/>
              </a:ext>
            </a:extLst>
          </p:cNvPr>
          <p:cNvSpPr txBox="1">
            <a:spLocks noGrp="1" noRot="1" noMove="1" noResize="1" noEditPoints="1" noAdjustHandles="1" noChangeArrowheads="1" noChangeShapeType="1"/>
          </p:cNvSpPr>
          <p:nvPr/>
        </p:nvSpPr>
        <p:spPr>
          <a:xfrm>
            <a:off x="11662063" y="6370261"/>
            <a:ext cx="52993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AA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1599072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5991E-B972-0DF4-5CE7-8FD47E38F254}"/>
              </a:ext>
            </a:extLst>
          </p:cNvPr>
          <p:cNvSpPr>
            <a:spLocks noGrp="1" noRot="1" noMove="1" noResize="1" noEditPoints="1" noAdjustHandles="1" noChangeArrowheads="1" noChangeShapeType="1"/>
          </p:cNvSpPr>
          <p:nvPr>
            <p:ph type="title"/>
          </p:nvPr>
        </p:nvSpPr>
        <p:spPr>
          <a:xfrm>
            <a:off x="694978" y="3116657"/>
            <a:ext cx="2872810" cy="945608"/>
          </a:xfrm>
        </p:spPr>
        <p:txBody>
          <a:bodyPr>
            <a:normAutofit fontScale="90000"/>
          </a:bodyPr>
          <a:lstStyle/>
          <a:p>
            <a:r>
              <a:rPr lang="en-US"/>
              <a:t>Guidelines for Today’s Session</a:t>
            </a:r>
          </a:p>
        </p:txBody>
      </p:sp>
      <p:sp>
        <p:nvSpPr>
          <p:cNvPr id="5" name="Content Placeholder 4">
            <a:extLst>
              <a:ext uri="{FF2B5EF4-FFF2-40B4-BE49-F238E27FC236}">
                <a16:creationId xmlns:a16="http://schemas.microsoft.com/office/drawing/2014/main" id="{064CA81C-4D72-B8C4-500D-1E9224FB7333}"/>
              </a:ext>
            </a:extLst>
          </p:cNvPr>
          <p:cNvSpPr>
            <a:spLocks noGrp="1" noRot="1" noMove="1" noResize="1" noEditPoints="1" noAdjustHandles="1" noChangeArrowheads="1" noChangeShapeType="1"/>
          </p:cNvSpPr>
          <p:nvPr>
            <p:ph sz="half" idx="26"/>
          </p:nvPr>
        </p:nvSpPr>
        <p:spPr>
          <a:xfrm>
            <a:off x="4254117" y="821526"/>
            <a:ext cx="7242905" cy="4790815"/>
          </a:xfrm>
        </p:spPr>
        <p:txBody>
          <a:bodyPr>
            <a:normAutofit/>
          </a:bodyPr>
          <a:lstStyle/>
          <a:p>
            <a:pPr marL="342900" indent="-342900" algn="l">
              <a:buFont typeface="Arial" panose="020B0604020202020204" pitchFamily="34" charset="0"/>
              <a:buChar char="•"/>
            </a:pPr>
            <a:r>
              <a:rPr lang="en-US" sz="3200">
                <a:latin typeface="Buckeye Sans"/>
                <a:cs typeface="Arial" panose="020B0604020202020204" pitchFamily="34" charset="0"/>
              </a:rPr>
              <a:t>Use video as you feel comfortable</a:t>
            </a:r>
          </a:p>
          <a:p>
            <a:pPr marL="0" indent="0">
              <a:buNone/>
            </a:pPr>
            <a:endParaRPr lang="en-US" sz="3200">
              <a:latin typeface="Buckeye Sans"/>
            </a:endParaRPr>
          </a:p>
          <a:p>
            <a:pPr marL="342900" indent="-342900" algn="l">
              <a:buFont typeface="Arial" panose="020B0604020202020204" pitchFamily="34" charset="0"/>
              <a:buChar char="•"/>
            </a:pPr>
            <a:r>
              <a:rPr lang="en-US" sz="3200">
                <a:latin typeface="Buckeye Sans"/>
                <a:cs typeface="Arial" panose="020B0604020202020204" pitchFamily="34" charset="0"/>
              </a:rPr>
              <a:t>Participate in activities by writing in the chat or speaking (please use the “raise hand” button)</a:t>
            </a:r>
          </a:p>
          <a:p>
            <a:endParaRPr lang="en-US" sz="3200">
              <a:latin typeface="Buckeye Sans"/>
            </a:endParaRPr>
          </a:p>
          <a:p>
            <a:pPr marL="342900" indent="-342900" algn="l">
              <a:buFont typeface="Arial" panose="020B0604020202020204" pitchFamily="34" charset="0"/>
              <a:buChar char="•"/>
            </a:pPr>
            <a:r>
              <a:rPr lang="en-US" sz="3200">
                <a:latin typeface="Buckeye Sans"/>
                <a:cs typeface="Arial" panose="020B0604020202020204" pitchFamily="34" charset="0"/>
              </a:rPr>
              <a:t>Ask questions at any time</a:t>
            </a:r>
          </a:p>
        </p:txBody>
      </p:sp>
      <p:sp>
        <p:nvSpPr>
          <p:cNvPr id="6" name="Slide Number Placeholder 5">
            <a:extLst>
              <a:ext uri="{FF2B5EF4-FFF2-40B4-BE49-F238E27FC236}">
                <a16:creationId xmlns:a16="http://schemas.microsoft.com/office/drawing/2014/main" id="{13BBFDCB-0B19-BE03-39F8-30C7DD436F68}"/>
              </a:ext>
            </a:extLst>
          </p:cNvPr>
          <p:cNvSpPr>
            <a:spLocks noGrp="1" noRot="1" noMove="1" noResize="1" noEditPoints="1" noAdjustHandles="1" noChangeArrowheads="1" noChangeShapeType="1"/>
          </p:cNvSpPr>
          <p:nvPr>
            <p:ph type="sldNum" sz="quarter" idx="12"/>
          </p:nvPr>
        </p:nvSpPr>
        <p:spPr>
          <a:xfrm>
            <a:off x="10965240" y="6370261"/>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3" name="TextBox 2">
            <a:extLst>
              <a:ext uri="{FF2B5EF4-FFF2-40B4-BE49-F238E27FC236}">
                <a16:creationId xmlns:a16="http://schemas.microsoft.com/office/drawing/2014/main" id="{AECAE087-5832-70BD-F450-E9C2336585AF}"/>
              </a:ext>
            </a:extLst>
          </p:cNvPr>
          <p:cNvSpPr txBox="1">
            <a:spLocks noGrp="1" noRot="1" noMove="1" noResize="1" noEditPoints="1" noAdjustHandles="1" noChangeArrowheads="1" noChangeShapeType="1"/>
          </p:cNvSpPr>
          <p:nvPr/>
        </p:nvSpPr>
        <p:spPr>
          <a:xfrm>
            <a:off x="11662063" y="6370261"/>
            <a:ext cx="52993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AA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865000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C26ADBC4-E24C-3232-A1A8-99A2F70F3E25}"/>
              </a:ext>
            </a:extLst>
          </p:cNvPr>
          <p:cNvSpPr txBox="1">
            <a:spLocks noGrp="1" noRot="1" noMove="1" noResize="1" noEditPoints="1" noAdjustHandles="1" noChangeArrowheads="1" noChangeShapeType="1"/>
          </p:cNvSpPr>
          <p:nvPr>
            <p:ph type="title" idx="4294967295"/>
          </p:nvPr>
        </p:nvSpPr>
        <p:spPr>
          <a:xfrm>
            <a:off x="5289631" y="761197"/>
            <a:ext cx="544119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rgbClr val="BA0C2F"/>
                </a:solidFill>
                <a:latin typeface="Buckeye Serif 2 Black" pitchFamily="2" charset="77"/>
                <a:ea typeface="Buckeye Serif 2 Black" pitchFamily="2" charset="77"/>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BA0C2F"/>
                </a:solidFill>
                <a:effectLst/>
                <a:uLnTx/>
                <a:uFillTx/>
                <a:latin typeface="Buckeye Serif 2 Black" pitchFamily="2" charset="77"/>
                <a:ea typeface="Buckeye Serif 2 Black" pitchFamily="2" charset="77"/>
                <a:cs typeface="+mj-cs"/>
              </a:rPr>
              <a:t>The Teaching Statement</a:t>
            </a:r>
          </a:p>
        </p:txBody>
      </p:sp>
      <p:pic>
        <p:nvPicPr>
          <p:cNvPr id="7" name="Picture 6">
            <a:extLst>
              <a:ext uri="{FF2B5EF4-FFF2-40B4-BE49-F238E27FC236}">
                <a16:creationId xmlns:a16="http://schemas.microsoft.com/office/drawing/2014/main" id="{4A2E7BE7-589F-D37E-6EA1-49DD503A2A7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159733" y="993710"/>
            <a:ext cx="4864849" cy="4870579"/>
          </a:xfrm>
          <a:prstGeom prst="rect">
            <a:avLst/>
          </a:prstGeom>
        </p:spPr>
      </p:pic>
      <p:sp>
        <p:nvSpPr>
          <p:cNvPr id="9" name="Content Placeholder 3">
            <a:extLst>
              <a:ext uri="{FF2B5EF4-FFF2-40B4-BE49-F238E27FC236}">
                <a16:creationId xmlns:a16="http://schemas.microsoft.com/office/drawing/2014/main" id="{FCCA9270-3680-3A68-AC53-CBCD4C841F3C}"/>
              </a:ext>
            </a:extLst>
          </p:cNvPr>
          <p:cNvSpPr txBox="1">
            <a:spLocks noGrp="1" noRot="1" noMove="1" noResize="1" noEditPoints="1" noAdjustHandles="1" noChangeArrowheads="1" noChangeShapeType="1"/>
          </p:cNvSpPr>
          <p:nvPr/>
        </p:nvSpPr>
        <p:spPr>
          <a:xfrm>
            <a:off x="5333015" y="2086761"/>
            <a:ext cx="6378768" cy="431404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F4443"/>
                </a:solidFill>
                <a:effectLst/>
                <a:uLnTx/>
                <a:uFillTx/>
                <a:latin typeface="Buckeye Sans"/>
                <a:ea typeface="+mn-ea"/>
                <a:cs typeface="Arial"/>
              </a:rPr>
              <a:t>Also called a philosophy of teaching, teaching interest statement</a:t>
            </a:r>
            <a:endParaRPr lang="en-US" sz="2400" b="0" i="0" u="none" strike="noStrike" kern="1200" cap="none" spc="0" normalizeH="0" baseline="0" noProof="0">
              <a:ln>
                <a:noFill/>
              </a:ln>
              <a:solidFill>
                <a:srgbClr val="3F4443"/>
              </a:solidFill>
              <a:effectLst/>
              <a:uLnTx/>
              <a:uFillTx/>
              <a:latin typeface="Buckeye Sans"/>
              <a:cs typeface="Arial"/>
            </a:endParaRPr>
          </a:p>
          <a:p>
            <a:pPr marL="342900" indent="-342900">
              <a:buFont typeface="Arial" panose="020B0604020202020204" pitchFamily="34" charset="0"/>
              <a:buChar char="•"/>
              <a:defRPr/>
            </a:pPr>
            <a:r>
              <a:rPr lang="en-US" sz="2400">
                <a:solidFill>
                  <a:srgbClr val="3F4443"/>
                </a:solidFill>
                <a:latin typeface="Buckeye Sans"/>
                <a:cs typeface="Arial"/>
              </a:rPr>
              <a:t>Practices may differ between fields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F4443"/>
                </a:solidFill>
                <a:effectLst/>
                <a:uLnTx/>
                <a:uFillTx/>
                <a:latin typeface="Buckeye Sans"/>
                <a:ea typeface="+mn-ea"/>
                <a:cs typeface="Arial"/>
              </a:rPr>
              <a:t>Many purposes – job market, awards, annual review, promotion and tenure</a:t>
            </a:r>
            <a:endParaRPr lang="en-US" sz="2400" b="0" i="0" u="none" strike="noStrike" kern="1200" cap="none" spc="0" normalizeH="0" baseline="0" noProof="0">
              <a:ln>
                <a:noFill/>
              </a:ln>
              <a:solidFill>
                <a:srgbClr val="3F4443"/>
              </a:solidFill>
              <a:effectLst/>
              <a:uLnTx/>
              <a:uFillTx/>
              <a:latin typeface="Buckeye Sans"/>
              <a:cs typeface="Arial"/>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F4443"/>
                </a:solidFill>
                <a:effectLst/>
                <a:uLnTx/>
                <a:uFillTx/>
                <a:latin typeface="Buckeye Sans"/>
                <a:ea typeface="+mn-ea"/>
                <a:cs typeface="Arial"/>
              </a:rPr>
              <a:t>Evolves with you and your teaching</a:t>
            </a:r>
            <a:endParaRPr lang="en-US" sz="2400" b="0" i="0" u="none" strike="noStrike" kern="1200" cap="none" spc="0" normalizeH="0" baseline="0" noProof="0">
              <a:ln>
                <a:noFill/>
              </a:ln>
              <a:solidFill>
                <a:srgbClr val="3F4443"/>
              </a:solidFill>
              <a:effectLst/>
              <a:uLnTx/>
              <a:uFillTx/>
              <a:latin typeface="Buckeye Sans"/>
              <a:cs typeface="Arial"/>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F4443"/>
                </a:solidFill>
                <a:effectLst/>
                <a:uLnTx/>
                <a:uFillTx/>
                <a:latin typeface="Buckeye Sans"/>
                <a:ea typeface="+mn-ea"/>
                <a:cs typeface="Arial"/>
              </a:rPr>
              <a:t>Reflective document with concrete examples</a:t>
            </a:r>
            <a:endParaRPr lang="en-US" sz="2400" b="0" i="0" u="none" strike="noStrike" kern="1200" cap="none" spc="0" normalizeH="0" baseline="0" noProof="0">
              <a:ln>
                <a:noFill/>
              </a:ln>
              <a:solidFill>
                <a:srgbClr val="3F4443"/>
              </a:solidFill>
              <a:effectLst/>
              <a:uLnTx/>
              <a:uFillTx/>
              <a:latin typeface="Buckeye Sans"/>
              <a:cs typeface="Arial"/>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F4443"/>
                </a:solidFill>
                <a:effectLst/>
                <a:uLnTx/>
                <a:uFillTx/>
                <a:latin typeface="Buckeye Sans"/>
                <a:ea typeface="+mn-ea"/>
                <a:cs typeface="Arial"/>
              </a:rPr>
              <a:t>Usually 1-2 pages, present tense, first person</a:t>
            </a:r>
            <a:endParaRPr lang="en-US" sz="2400" b="0" i="0" u="none" strike="noStrike" kern="1200" cap="none" spc="0" normalizeH="0" baseline="0" noProof="0">
              <a:ln>
                <a:noFill/>
              </a:ln>
              <a:solidFill>
                <a:srgbClr val="3F4443"/>
              </a:solidFill>
              <a:effectLst/>
              <a:uLnTx/>
              <a:uFillTx/>
              <a:latin typeface="Buckeye Sans"/>
              <a:cs typeface="Arial"/>
            </a:endParaRPr>
          </a:p>
        </p:txBody>
      </p:sp>
      <p:sp>
        <p:nvSpPr>
          <p:cNvPr id="3" name="Slide Number Placeholder 2">
            <a:extLst>
              <a:ext uri="{FF2B5EF4-FFF2-40B4-BE49-F238E27FC236}">
                <a16:creationId xmlns:a16="http://schemas.microsoft.com/office/drawing/2014/main" id="{33ECF0B7-3CEE-A542-3E85-1A0716C7B5E2}"/>
              </a:ext>
            </a:extLst>
          </p:cNvPr>
          <p:cNvSpPr>
            <a:spLocks noGrp="1" noRot="1" noMove="1" noResize="1" noEditPoints="1" noAdjustHandles="1" noChangeArrowheads="1" noChangeShapeType="1"/>
          </p:cNvSpPr>
          <p:nvPr>
            <p:ph type="sldNum" sz="quarter" idx="12"/>
          </p:nvPr>
        </p:nvSpPr>
        <p:spPr>
          <a:xfrm>
            <a:off x="10730827" y="6417666"/>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F870C118-58BB-B4E9-D30E-91143A4EF812}"/>
              </a:ext>
            </a:extLst>
          </p:cNvPr>
          <p:cNvSpPr txBox="1">
            <a:spLocks noGrp="1" noRot="1" noMove="1" noResize="1" noEditPoints="1" noAdjustHandles="1" noChangeArrowheads="1" noChangeShapeType="1"/>
          </p:cNvSpPr>
          <p:nvPr/>
        </p:nvSpPr>
        <p:spPr>
          <a:xfrm>
            <a:off x="11346873" y="6459626"/>
            <a:ext cx="84512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1838538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D659A091-C082-12FC-3FC1-BF9C229A654A}"/>
              </a:ext>
            </a:extLst>
          </p:cNvPr>
          <p:cNvSpPr txBox="1">
            <a:spLocks noGrp="1" noRot="1" noMove="1" noResize="1" noEditPoints="1" noAdjustHandles="1" noChangeArrowheads="1" noChangeShapeType="1"/>
          </p:cNvSpPr>
          <p:nvPr>
            <p:ph type="title" idx="4294967295"/>
          </p:nvPr>
        </p:nvSpPr>
        <p:spPr>
          <a:xfrm>
            <a:off x="5269160" y="723527"/>
            <a:ext cx="544119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rgbClr val="BA0C2F"/>
                </a:solidFill>
                <a:latin typeface="Buckeye Serif 2 Black" pitchFamily="2" charset="77"/>
                <a:ea typeface="Buckeye Serif 2 Black" pitchFamily="2" charset="77"/>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BA0C2F"/>
                </a:solidFill>
                <a:effectLst/>
                <a:uLnTx/>
                <a:uFillTx/>
                <a:latin typeface="Buckeye Serif 2 Black" pitchFamily="2" charset="77"/>
                <a:ea typeface="Buckeye Serif 2 Black" pitchFamily="2" charset="77"/>
                <a:cs typeface="+mj-cs"/>
              </a:rPr>
              <a:t>Teaching Statement Tips</a:t>
            </a:r>
          </a:p>
        </p:txBody>
      </p:sp>
      <p:pic>
        <p:nvPicPr>
          <p:cNvPr id="4" name="Picture 3">
            <a:extLst>
              <a:ext uri="{FF2B5EF4-FFF2-40B4-BE49-F238E27FC236}">
                <a16:creationId xmlns:a16="http://schemas.microsoft.com/office/drawing/2014/main" id="{AF73BE52-3A04-B805-AD86-8ACC23CB1A8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159733" y="993710"/>
            <a:ext cx="4864849" cy="4870579"/>
          </a:xfrm>
          <a:prstGeom prst="rect">
            <a:avLst/>
          </a:prstGeom>
        </p:spPr>
      </p:pic>
      <p:sp>
        <p:nvSpPr>
          <p:cNvPr id="6" name="Content Placeholder 3">
            <a:extLst>
              <a:ext uri="{FF2B5EF4-FFF2-40B4-BE49-F238E27FC236}">
                <a16:creationId xmlns:a16="http://schemas.microsoft.com/office/drawing/2014/main" id="{6C0006E7-7CC0-A16A-182C-0B056D868125}"/>
              </a:ext>
            </a:extLst>
          </p:cNvPr>
          <p:cNvSpPr txBox="1">
            <a:spLocks noGrp="1" noRot="1" noMove="1" noResize="1" noEditPoints="1" noAdjustHandles="1" noChangeArrowheads="1" noChangeShapeType="1"/>
          </p:cNvSpPr>
          <p:nvPr/>
        </p:nvSpPr>
        <p:spPr>
          <a:xfrm>
            <a:off x="5226935" y="2173184"/>
            <a:ext cx="6687345" cy="43141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F4443"/>
                </a:solidFill>
                <a:effectLst/>
                <a:uLnTx/>
                <a:uFillTx/>
                <a:latin typeface="Buckeye Sans"/>
                <a:ea typeface="+mn-ea"/>
                <a:cs typeface="Arial" panose="020B0604020202020204" pitchFamily="34" charset="0"/>
              </a:rPr>
              <a:t>Consider your audience (Terminology, Focus)</a:t>
            </a:r>
          </a:p>
          <a:p>
            <a:pPr marL="342900" marR="0" lvl="0" indent="-342900" algn="l" defTabSz="914400" rtl="0" eaLnBrk="1" fontAlgn="auto" latinLnBrk="0" hangingPunct="1">
              <a:lnSpc>
                <a:spcPct val="100000"/>
              </a:lnSpc>
              <a:spcBef>
                <a:spcPts val="100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F4443"/>
                </a:solidFill>
                <a:effectLst/>
                <a:uLnTx/>
                <a:uFillTx/>
                <a:latin typeface="Buckeye Sans"/>
                <a:ea typeface="+mn-ea"/>
                <a:cs typeface="Arial" panose="020B0604020202020204" pitchFamily="34" charset="0"/>
              </a:rPr>
              <a:t>“Own” your statement by turning to your experiences and observations</a:t>
            </a:r>
          </a:p>
          <a:p>
            <a:pPr marL="342900" marR="0" lvl="0" indent="-342900" algn="l" defTabSz="914400" rtl="0" eaLnBrk="1" fontAlgn="auto" latinLnBrk="0" hangingPunct="1">
              <a:lnSpc>
                <a:spcPct val="100000"/>
              </a:lnSpc>
              <a:spcBef>
                <a:spcPts val="100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F4443"/>
                </a:solidFill>
                <a:effectLst/>
                <a:uLnTx/>
                <a:uFillTx/>
                <a:latin typeface="Buckeye Sans"/>
                <a:ea typeface="+mn-ea"/>
                <a:cs typeface="Arial" panose="020B0604020202020204" pitchFamily="34" charset="0"/>
              </a:rPr>
              <a:t>Avoid deficit-based or criticizing statements</a:t>
            </a:r>
          </a:p>
          <a:p>
            <a:pPr marL="342900" marR="0" lvl="0" indent="-342900" algn="l" defTabSz="914400" rtl="0" eaLnBrk="1" fontAlgn="auto" latinLnBrk="0" hangingPunct="1">
              <a:lnSpc>
                <a:spcPct val="100000"/>
              </a:lnSpc>
              <a:spcBef>
                <a:spcPts val="100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F4443"/>
                </a:solidFill>
                <a:effectLst/>
                <a:uLnTx/>
                <a:uFillTx/>
                <a:latin typeface="Buckeye Sans"/>
                <a:ea typeface="+mn-ea"/>
                <a:cs typeface="Arial" panose="020B0604020202020204" pitchFamily="34" charset="0"/>
              </a:rPr>
              <a:t>Be careful of declarative statements: “Lecturing is an outdated and inefficient way of teaching” vs. “When I lecture, I incorporate short activities, which allow students to…”</a:t>
            </a:r>
          </a:p>
        </p:txBody>
      </p:sp>
      <p:sp>
        <p:nvSpPr>
          <p:cNvPr id="3" name="Slide Number Placeholder 2">
            <a:extLst>
              <a:ext uri="{FF2B5EF4-FFF2-40B4-BE49-F238E27FC236}">
                <a16:creationId xmlns:a16="http://schemas.microsoft.com/office/drawing/2014/main" id="{0BB2358D-C746-8177-E94B-B3D9266F2460}"/>
              </a:ext>
            </a:extLst>
          </p:cNvPr>
          <p:cNvSpPr>
            <a:spLocks noGrp="1" noRot="1" noMove="1" noResize="1" noEditPoints="1" noAdjustHandles="1" noChangeArrowheads="1" noChangeShapeType="1"/>
          </p:cNvSpPr>
          <p:nvPr>
            <p:ph type="sldNum" sz="quarter" idx="12"/>
          </p:nvPr>
        </p:nvSpPr>
        <p:spPr>
          <a:xfrm>
            <a:off x="10914573" y="6456107"/>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4E959FB7-0EAF-33B8-0BC3-EA38618F76CF}"/>
              </a:ext>
            </a:extLst>
          </p:cNvPr>
          <p:cNvSpPr txBox="1">
            <a:spLocks noGrp="1" noRot="1" noMove="1" noResize="1" noEditPoints="1" noAdjustHandles="1" noChangeArrowheads="1" noChangeShapeType="1"/>
          </p:cNvSpPr>
          <p:nvPr/>
        </p:nvSpPr>
        <p:spPr>
          <a:xfrm>
            <a:off x="11513127" y="6459626"/>
            <a:ext cx="67887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2561064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D54F80B-431A-4C6C-93CA-0B3FAE63652D}"/>
              </a:ext>
            </a:extLst>
          </p:cNvPr>
          <p:cNvSpPr>
            <a:spLocks noGrp="1" noRot="1" noMove="1" noResize="1" noEditPoints="1" noAdjustHandles="1" noChangeArrowheads="1" noChangeShapeType="1"/>
          </p:cNvSpPr>
          <p:nvPr>
            <p:ph type="title"/>
          </p:nvPr>
        </p:nvSpPr>
        <p:spPr>
          <a:xfrm>
            <a:off x="2785385" y="1756146"/>
            <a:ext cx="6916322" cy="1806862"/>
          </a:xfrm>
        </p:spPr>
        <p:txBody>
          <a:bodyPr>
            <a:normAutofit/>
          </a:bodyPr>
          <a:lstStyle/>
          <a:p>
            <a:pPr algn="ctr"/>
            <a:r>
              <a:rPr lang="en-US" sz="6000"/>
              <a:t>Teaching Statement Pitfalls</a:t>
            </a:r>
          </a:p>
        </p:txBody>
      </p:sp>
      <p:sp>
        <p:nvSpPr>
          <p:cNvPr id="3" name="Content Placeholder 2">
            <a:extLst>
              <a:ext uri="{FF2B5EF4-FFF2-40B4-BE49-F238E27FC236}">
                <a16:creationId xmlns:a16="http://schemas.microsoft.com/office/drawing/2014/main" id="{47224C52-D92B-BC4C-B0A1-C0BD4EC7B830}"/>
              </a:ext>
            </a:extLst>
          </p:cNvPr>
          <p:cNvSpPr>
            <a:spLocks noGrp="1" noRot="1" noMove="1" noResize="1" noEditPoints="1" noAdjustHandles="1" noChangeArrowheads="1" noChangeShapeType="1"/>
          </p:cNvSpPr>
          <p:nvPr>
            <p:ph idx="1"/>
          </p:nvPr>
        </p:nvSpPr>
        <p:spPr>
          <a:xfrm>
            <a:off x="934715" y="4139294"/>
            <a:ext cx="10607766" cy="1128267"/>
          </a:xfrm>
        </p:spPr>
        <p:txBody>
          <a:bodyPr vert="horz" lIns="91440" tIns="45720" rIns="91440" bIns="45720" rtlCol="0" anchor="t">
            <a:normAutofit/>
          </a:bodyPr>
          <a:lstStyle/>
          <a:p>
            <a:pPr algn="ctr"/>
            <a:r>
              <a:rPr lang="en-US" sz="3200" kern="1200">
                <a:solidFill>
                  <a:schemeClr val="tx1">
                    <a:lumMod val="50000"/>
                  </a:schemeClr>
                </a:solidFill>
                <a:latin typeface="Buckeye Sans"/>
                <a:cs typeface="Arial"/>
              </a:rPr>
              <a:t>What feedback or advice would you give to the author of this statement?</a:t>
            </a:r>
          </a:p>
          <a:p>
            <a:pPr marL="0" indent="0" algn="ctr">
              <a:buNone/>
            </a:pPr>
            <a:endParaRPr lang="en-US" sz="2200">
              <a:solidFill>
                <a:schemeClr val="tx1">
                  <a:lumMod val="50000"/>
                </a:schemeClr>
              </a:solidFill>
              <a:latin typeface="Arial" panose="020B0604020202020204" pitchFamily="34" charset="0"/>
              <a:cs typeface="Arial" panose="020B0604020202020204" pitchFamily="34" charset="0"/>
            </a:endParaRPr>
          </a:p>
          <a:p>
            <a:pPr marL="0" indent="0" algn="ctr">
              <a:buNone/>
            </a:pPr>
            <a:endParaRPr lang="en-US" sz="2200">
              <a:cs typeface="Calibri"/>
            </a:endParaRPr>
          </a:p>
        </p:txBody>
      </p:sp>
      <p:sp>
        <p:nvSpPr>
          <p:cNvPr id="7" name="Slide Number Placeholder 6">
            <a:extLst>
              <a:ext uri="{FF2B5EF4-FFF2-40B4-BE49-F238E27FC236}">
                <a16:creationId xmlns:a16="http://schemas.microsoft.com/office/drawing/2014/main" id="{0A2B60FA-4518-43E5-9D83-A16ED30D9287}"/>
              </a:ext>
            </a:extLst>
          </p:cNvPr>
          <p:cNvSpPr>
            <a:spLocks noGrp="1" noRot="1" noMove="1" noResize="1" noEditPoints="1" noAdjustHandles="1" noChangeArrowheads="1" noChangeShapeType="1"/>
          </p:cNvSpPr>
          <p:nvPr>
            <p:ph type="sldNum" sz="quarter" idx="12"/>
          </p:nvPr>
        </p:nvSpPr>
        <p:spPr>
          <a:xfrm>
            <a:off x="10798985" y="6459626"/>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37EE8-8900-40F5-8C81-C8A18CC53EFD}"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C68D3DCC-94C9-DE9E-AA23-9DF066B3DBB9}"/>
              </a:ext>
            </a:extLst>
          </p:cNvPr>
          <p:cNvSpPr txBox="1">
            <a:spLocks noGrp="1" noRot="1" noMove="1" noResize="1" noEditPoints="1" noAdjustHandles="1" noChangeArrowheads="1" noChangeShapeType="1"/>
          </p:cNvSpPr>
          <p:nvPr/>
        </p:nvSpPr>
        <p:spPr>
          <a:xfrm>
            <a:off x="11542481" y="6459626"/>
            <a:ext cx="64951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1985515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D6F29-1262-2543-9F86-F100CFFA4D44}"/>
              </a:ext>
            </a:extLst>
          </p:cNvPr>
          <p:cNvSpPr>
            <a:spLocks noGrp="1" noRot="1" noMove="1" noResize="1" noEditPoints="1" noAdjustHandles="1" noChangeArrowheads="1" noChangeShapeType="1"/>
          </p:cNvSpPr>
          <p:nvPr>
            <p:ph type="title"/>
          </p:nvPr>
        </p:nvSpPr>
        <p:spPr/>
        <p:txBody>
          <a:bodyPr/>
          <a:lstStyle/>
          <a:p>
            <a:r>
              <a:rPr lang="en-US"/>
              <a:t>Example 1</a:t>
            </a:r>
          </a:p>
        </p:txBody>
      </p:sp>
      <p:sp>
        <p:nvSpPr>
          <p:cNvPr id="3" name="Content Placeholder 2">
            <a:extLst>
              <a:ext uri="{FF2B5EF4-FFF2-40B4-BE49-F238E27FC236}">
                <a16:creationId xmlns:a16="http://schemas.microsoft.com/office/drawing/2014/main" id="{C5FE89E6-4A5C-C74B-BB72-6ECCCC64136D}"/>
              </a:ext>
            </a:extLst>
          </p:cNvPr>
          <p:cNvSpPr>
            <a:spLocks noGrp="1" noRot="1" noMove="1" noResize="1" noEditPoints="1" noAdjustHandles="1" noChangeArrowheads="1" noChangeShapeType="1"/>
          </p:cNvSpPr>
          <p:nvPr>
            <p:ph idx="1"/>
          </p:nvPr>
        </p:nvSpPr>
        <p:spPr>
          <a:xfrm>
            <a:off x="654238" y="1467036"/>
            <a:ext cx="10515600" cy="4351338"/>
          </a:xfrm>
        </p:spPr>
        <p:txBody>
          <a:bodyPr>
            <a:normAutofit fontScale="92500" lnSpcReduction="10000"/>
          </a:bodyPr>
          <a:lstStyle/>
          <a:p>
            <a:r>
              <a:rPr lang="en-US"/>
              <a:t>From the first time I entered a classroom, I have always been drawn to teaching. Since then, I have had the opportunity to teach a variety of courses at OSU: a survey of gender studies topics for students new to gender studies; gendered violence (both online and face-to-face); and a gender and pop culture course for advanced students in gender studies. I am also passionate about advising and mentoring. Before coming to OSU, I mentored instructors at my previous institution as part of a teaching and learning program. I truly care about my students and their learning. I think that students like the way that I treat them with trust and genuine interest. I believe that my approach of valuing students is applicable in any context, including online, face to face teaching, and hybrid courses. </a:t>
            </a:r>
          </a:p>
          <a:p>
            <a:pPr marL="0" indent="0">
              <a:buNone/>
            </a:pPr>
            <a:endParaRPr lang="en-US"/>
          </a:p>
        </p:txBody>
      </p:sp>
      <p:sp>
        <p:nvSpPr>
          <p:cNvPr id="5" name="Slide Number Placeholder 4">
            <a:extLst>
              <a:ext uri="{FF2B5EF4-FFF2-40B4-BE49-F238E27FC236}">
                <a16:creationId xmlns:a16="http://schemas.microsoft.com/office/drawing/2014/main" id="{62FA5529-BB90-47C4-A0B2-ADA1473D4B2C}"/>
              </a:ext>
            </a:extLst>
          </p:cNvPr>
          <p:cNvSpPr>
            <a:spLocks noGrp="1" noRot="1" noMove="1" noResize="1" noEditPoints="1" noAdjustHandles="1" noChangeArrowheads="1" noChangeShapeType="1"/>
          </p:cNvSpPr>
          <p:nvPr>
            <p:ph type="sldNum" sz="quarter" idx="12"/>
          </p:nvPr>
        </p:nvSpPr>
        <p:spPr>
          <a:xfrm>
            <a:off x="10682250" y="6417666"/>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37EE8-8900-40F5-8C81-C8A18CC53EFD}"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4" name="TextBox 3">
            <a:extLst>
              <a:ext uri="{FF2B5EF4-FFF2-40B4-BE49-F238E27FC236}">
                <a16:creationId xmlns:a16="http://schemas.microsoft.com/office/drawing/2014/main" id="{9F561528-9304-B27F-7B22-7A5D8D6AB4D3}"/>
              </a:ext>
            </a:extLst>
          </p:cNvPr>
          <p:cNvSpPr txBox="1">
            <a:spLocks noGrp="1" noRot="1" noMove="1" noResize="1" noEditPoints="1" noAdjustHandles="1" noChangeArrowheads="1" noChangeShapeType="1"/>
          </p:cNvSpPr>
          <p:nvPr/>
        </p:nvSpPr>
        <p:spPr>
          <a:xfrm>
            <a:off x="11450782" y="6459626"/>
            <a:ext cx="74121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2596417706"/>
      </p:ext>
    </p:extLst>
  </p:cSld>
  <p:clrMapOvr>
    <a:masterClrMapping/>
  </p:clrMapOvr>
</p:sld>
</file>

<file path=ppt/theme/theme1.xml><?xml version="1.0" encoding="utf-8"?>
<a:theme xmlns:a="http://schemas.openxmlformats.org/drawingml/2006/main" name="1_Office Theme">
  <a:themeElements>
    <a:clrScheme name="700e1e">
      <a:dk1>
        <a:srgbClr val="3F4443"/>
      </a:dk1>
      <a:lt1>
        <a:srgbClr val="FFFFFF"/>
      </a:lt1>
      <a:dk2>
        <a:srgbClr val="3F4443"/>
      </a:dk2>
      <a:lt2>
        <a:srgbClr val="FFFFFF"/>
      </a:lt2>
      <a:accent1>
        <a:srgbClr val="737B7E"/>
      </a:accent1>
      <a:accent2>
        <a:srgbClr val="830065"/>
      </a:accent2>
      <a:accent3>
        <a:srgbClr val="6EBBAB"/>
      </a:accent3>
      <a:accent4>
        <a:srgbClr val="B04558"/>
      </a:accent4>
      <a:accent5>
        <a:srgbClr val="FFB600"/>
      </a:accent5>
      <a:accent6>
        <a:srgbClr val="0E4B52"/>
      </a:accent6>
      <a:hlink>
        <a:srgbClr val="BA0C2F"/>
      </a:hlink>
      <a:folHlink>
        <a:srgbClr val="700E1E"/>
      </a:folHlink>
    </a:clrScheme>
    <a:fontScheme name="Ohio State - Buckeye Fonts">
      <a:majorFont>
        <a:latin typeface="Buckeye Serif Black"/>
        <a:ea typeface=""/>
        <a:cs typeface=""/>
      </a:majorFont>
      <a:minorFont>
        <a:latin typeface="Buckey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ke Institute Workshop template" id="{53FF73A0-42F3-4DF5-9E91-19002AE6630F}" vid="{4D2F4460-1630-437D-B247-9AD967028566}"/>
    </a:ext>
  </a:extLst>
</a:theme>
</file>

<file path=ppt/theme/theme2.xml><?xml version="1.0" encoding="utf-8"?>
<a:theme xmlns:a="http://schemas.openxmlformats.org/drawingml/2006/main" name="2_Office Theme">
  <a:themeElements>
    <a:clrScheme name="Custom 1">
      <a:dk1>
        <a:srgbClr val="3F4443"/>
      </a:dk1>
      <a:lt1>
        <a:srgbClr val="FFFFFF"/>
      </a:lt1>
      <a:dk2>
        <a:srgbClr val="3F4443"/>
      </a:dk2>
      <a:lt2>
        <a:srgbClr val="FFFFFF"/>
      </a:lt2>
      <a:accent1>
        <a:srgbClr val="737B7E"/>
      </a:accent1>
      <a:accent2>
        <a:srgbClr val="830065"/>
      </a:accent2>
      <a:accent3>
        <a:srgbClr val="6EBBAB"/>
      </a:accent3>
      <a:accent4>
        <a:srgbClr val="B04558"/>
      </a:accent4>
      <a:accent5>
        <a:srgbClr val="FFB600"/>
      </a:accent5>
      <a:accent6>
        <a:srgbClr val="0E4B52"/>
      </a:accent6>
      <a:hlink>
        <a:srgbClr val="BA0C2F"/>
      </a:hlink>
      <a:folHlink>
        <a:srgbClr val="FFFFFF"/>
      </a:folHlink>
    </a:clrScheme>
    <a:fontScheme name="Ohio State - Buckeye Fonts">
      <a:majorFont>
        <a:latin typeface="Buckeye Serif Black"/>
        <a:ea typeface=""/>
        <a:cs typeface=""/>
      </a:majorFont>
      <a:minorFont>
        <a:latin typeface="Buckey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ke Institute Workshop template" id="{53FF73A0-42F3-4DF5-9E91-19002AE6630F}" vid="{CF12952A-5D53-466C-83C2-E1F8053625B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91503D866FF35499390B5317E0805B1" ma:contentTypeVersion="15" ma:contentTypeDescription="Create a new document." ma:contentTypeScope="" ma:versionID="a6b227f8b8e879495963bb014b3c4a1d">
  <xsd:schema xmlns:xsd="http://www.w3.org/2001/XMLSchema" xmlns:xs="http://www.w3.org/2001/XMLSchema" xmlns:p="http://schemas.microsoft.com/office/2006/metadata/properties" xmlns:ns2="a7838b69-40c8-4305-9e71-88e109461eab" xmlns:ns3="5d4cbc9f-bf6b-44e0-a3dc-722ea6663b03" targetNamespace="http://schemas.microsoft.com/office/2006/metadata/properties" ma:root="true" ma:fieldsID="179bb4bd6e968b19c23b5de0c897e0fe" ns2:_="" ns3:_="">
    <xsd:import namespace="a7838b69-40c8-4305-9e71-88e109461eab"/>
    <xsd:import namespace="5d4cbc9f-bf6b-44e0-a3dc-722ea6663b0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838b69-40c8-4305-9e71-88e109461e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b434354-605c-4a24-9fd5-b21458dd13e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4cbc9f-bf6b-44e0-a3dc-722ea6663b0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9864f062-4305-48b7-8de7-a6734e6a7fe9}" ma:internalName="TaxCatchAll" ma:showField="CatchAllData" ma:web="5d4cbc9f-bf6b-44e0-a3dc-722ea6663b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7838b69-40c8-4305-9e71-88e109461eab">
      <Terms xmlns="http://schemas.microsoft.com/office/infopath/2007/PartnerControls"/>
    </lcf76f155ced4ddcb4097134ff3c332f>
    <TaxCatchAll xmlns="5d4cbc9f-bf6b-44e0-a3dc-722ea6663b0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9E9BFA-EF03-48B5-B182-7D62459CEE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838b69-40c8-4305-9e71-88e109461eab"/>
    <ds:schemaRef ds:uri="5d4cbc9f-bf6b-44e0-a3dc-722ea6663b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A1D7ED1-A85A-4557-9E71-19C61EE2B11D}">
  <ds:schemaRefs>
    <ds:schemaRef ds:uri="http://schemas.microsoft.com/office/2006/metadata/properties"/>
    <ds:schemaRef ds:uri="a7838b69-40c8-4305-9e71-88e109461eab"/>
    <ds:schemaRef ds:uri="http://purl.org/dc/dcmitype/"/>
    <ds:schemaRef ds:uri="http://schemas.microsoft.com/office/2006/documentManagement/types"/>
    <ds:schemaRef ds:uri="http://purl.org/dc/terms/"/>
    <ds:schemaRef ds:uri="http://purl.org/dc/elements/1.1/"/>
    <ds:schemaRef ds:uri="http://schemas.microsoft.com/office/infopath/2007/PartnerControls"/>
    <ds:schemaRef ds:uri="http://schemas.openxmlformats.org/package/2006/metadata/core-properties"/>
    <ds:schemaRef ds:uri="5d4cbc9f-bf6b-44e0-a3dc-722ea6663b03"/>
    <ds:schemaRef ds:uri="http://www.w3.org/XML/1998/namespace"/>
  </ds:schemaRefs>
</ds:datastoreItem>
</file>

<file path=customXml/itemProps3.xml><?xml version="1.0" encoding="utf-8"?>
<ds:datastoreItem xmlns:ds="http://schemas.openxmlformats.org/officeDocument/2006/customXml" ds:itemID="{CAE5899A-BBC1-4F2B-953F-67F9202378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2232</Words>
  <Application>Microsoft Macintosh PowerPoint</Application>
  <PresentationFormat>Widescreen</PresentationFormat>
  <Paragraphs>353</Paragraphs>
  <Slides>39</Slides>
  <Notes>37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39</vt:i4>
      </vt:variant>
    </vt:vector>
  </HeadingPairs>
  <TitlesOfParts>
    <vt:vector size="49" baseType="lpstr">
      <vt:lpstr>Arial</vt:lpstr>
      <vt:lpstr>Buckeye Sans</vt:lpstr>
      <vt:lpstr>Buckeye Sans 2</vt:lpstr>
      <vt:lpstr>Buckeye Serif 2 Black</vt:lpstr>
      <vt:lpstr>Calibri</vt:lpstr>
      <vt:lpstr>Courier New</vt:lpstr>
      <vt:lpstr>Segoe UI</vt:lpstr>
      <vt:lpstr>The Hand Extrablack</vt:lpstr>
      <vt:lpstr>1_Office Theme</vt:lpstr>
      <vt:lpstr>2_Office Theme</vt:lpstr>
      <vt:lpstr>Crafting Teaching Statements and Teaching Portfolios</vt:lpstr>
      <vt:lpstr>Welcome! </vt:lpstr>
      <vt:lpstr>Workshop Materials </vt:lpstr>
      <vt:lpstr>Learning Outcomes</vt:lpstr>
      <vt:lpstr>Guidelines for Today’s Session</vt:lpstr>
      <vt:lpstr>The Teaching Statement</vt:lpstr>
      <vt:lpstr>Teaching Statement Tips</vt:lpstr>
      <vt:lpstr>Teaching Statement Pitfalls</vt:lpstr>
      <vt:lpstr>Example 1</vt:lpstr>
      <vt:lpstr>Three Main Components</vt:lpstr>
      <vt:lpstr>Three Main Components, Continued  </vt:lpstr>
      <vt:lpstr>Three Main Components: Examples</vt:lpstr>
      <vt:lpstr>Method: “Show, don’t tell”</vt:lpstr>
      <vt:lpstr>Assessment: Group Brainstorm</vt:lpstr>
      <vt:lpstr>Assessment Evidence</vt:lpstr>
      <vt:lpstr>Reflecting on Teaching Goals</vt:lpstr>
      <vt:lpstr>Pre-Writing Exercise</vt:lpstr>
      <vt:lpstr>Optional Pre-Writing AI Prompt: Part 1</vt:lpstr>
      <vt:lpstr>Optional Pre-Writing AI Prompt: Part 2</vt:lpstr>
      <vt:lpstr>Formative Assessment Cycle</vt:lpstr>
      <vt:lpstr>Organizing a Statement</vt:lpstr>
      <vt:lpstr>For Faculty Seeking Promotion &amp; Tenure: Ohio State's Core Dossier </vt:lpstr>
      <vt:lpstr>For Faculty Seeking Promotion &amp; Tenure: Ohio State's Core Dossier Cont.</vt:lpstr>
      <vt:lpstr>Teaching Statement Pitfalls Exercise</vt:lpstr>
      <vt:lpstr>Example 2 </vt:lpstr>
      <vt:lpstr>Common Teaching Statement Pitfalls</vt:lpstr>
      <vt:lpstr>Examples of Requirements</vt:lpstr>
      <vt:lpstr>Portfolio Components</vt:lpstr>
      <vt:lpstr>Getting ahead on your portfolio</vt:lpstr>
      <vt:lpstr>Other than Syllabi, what artifacts from your teaching could you put in your portfolio?</vt:lpstr>
      <vt:lpstr>Teaching Artifacts</vt:lpstr>
      <vt:lpstr>Evidence of Teaching Effectiveness</vt:lpstr>
      <vt:lpstr>Evidence of Teaching Effectiveness, continued </vt:lpstr>
      <vt:lpstr>Writing about Evidence of Effectiveness</vt:lpstr>
      <vt:lpstr>Help your Readers! 1</vt:lpstr>
      <vt:lpstr>Teaching Artifact Example</vt:lpstr>
      <vt:lpstr>Limited Teaching Experience?</vt:lpstr>
      <vt:lpstr>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a Teaching Portfolio</dc:title>
  <dc:creator>Siliman, Shadia A.</dc:creator>
  <cp:lastModifiedBy>Anthony, Anika</cp:lastModifiedBy>
  <cp:revision>5</cp:revision>
  <cp:lastPrinted>1601-01-01T00:00:00Z</cp:lastPrinted>
  <dcterms:created xsi:type="dcterms:W3CDTF">2020-12-29T18:03:26Z</dcterms:created>
  <dcterms:modified xsi:type="dcterms:W3CDTF">2026-04-01T18:17:01Z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0x010100691503D866FF35499390B5317E0805B1</vt:lpwstr>
  </property>
  <property fmtid="{D5CDD505-2E9C-101B-9397-08002B2CF9AE}" pid="3" name="MediaServiceImageTags">
    <vt:lpwstr/>
  </property>
</Properties>
</file>